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63" r:id="rId2"/>
    <p:sldId id="264" r:id="rId3"/>
    <p:sldId id="265" r:id="rId4"/>
    <p:sldId id="266" r:id="rId5"/>
    <p:sldId id="268" r:id="rId6"/>
    <p:sldId id="270" r:id="rId7"/>
    <p:sldId id="272" r:id="rId8"/>
    <p:sldId id="317" r:id="rId9"/>
    <p:sldId id="318" r:id="rId10"/>
    <p:sldId id="311" r:id="rId11"/>
    <p:sldId id="306" r:id="rId12"/>
    <p:sldId id="307" r:id="rId13"/>
    <p:sldId id="308" r:id="rId14"/>
    <p:sldId id="309" r:id="rId15"/>
    <p:sldId id="310" r:id="rId16"/>
    <p:sldId id="320" r:id="rId17"/>
    <p:sldId id="319" r:id="rId18"/>
    <p:sldId id="313" r:id="rId19"/>
    <p:sldId id="256" r:id="rId20"/>
    <p:sldId id="273" r:id="rId21"/>
    <p:sldId id="257" r:id="rId22"/>
    <p:sldId id="274" r:id="rId23"/>
    <p:sldId id="258" r:id="rId24"/>
    <p:sldId id="275" r:id="rId25"/>
    <p:sldId id="259" r:id="rId26"/>
    <p:sldId id="276" r:id="rId27"/>
    <p:sldId id="294" r:id="rId28"/>
    <p:sldId id="295" r:id="rId29"/>
    <p:sldId id="282" r:id="rId30"/>
    <p:sldId id="283" r:id="rId31"/>
    <p:sldId id="301" r:id="rId32"/>
    <p:sldId id="302" r:id="rId33"/>
    <p:sldId id="304" r:id="rId34"/>
    <p:sldId id="321" r:id="rId35"/>
    <p:sldId id="322" r:id="rId36"/>
    <p:sldId id="260" r:id="rId37"/>
    <p:sldId id="261" r:id="rId38"/>
    <p:sldId id="325" r:id="rId39"/>
    <p:sldId id="326" r:id="rId40"/>
    <p:sldId id="280" r:id="rId41"/>
    <p:sldId id="281" r:id="rId42"/>
    <p:sldId id="262" r:id="rId43"/>
    <p:sldId id="277" r:id="rId44"/>
    <p:sldId id="278" r:id="rId45"/>
    <p:sldId id="279" r:id="rId46"/>
    <p:sldId id="284" r:id="rId47"/>
    <p:sldId id="285" r:id="rId48"/>
    <p:sldId id="305" r:id="rId49"/>
    <p:sldId id="296" r:id="rId50"/>
    <p:sldId id="298" r:id="rId51"/>
    <p:sldId id="315" r:id="rId52"/>
    <p:sldId id="316" r:id="rId53"/>
    <p:sldId id="299" r:id="rId54"/>
    <p:sldId id="300" r:id="rId55"/>
    <p:sldId id="314" r:id="rId5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86EC5-0AA6-4FED-AAE8-DC273947EA77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D77DC-0FC2-4958-81D7-FE88DC6A6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210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C54-05D8-4ADE-A487-9336E5FA2EB4}" type="slidenum">
              <a:rPr lang="ru-RU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766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C54-05D8-4ADE-A487-9336E5FA2EB4}" type="slidenum">
              <a:rPr lang="ru-RU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514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C54-05D8-4ADE-A487-9336E5FA2EB4}" type="slidenum">
              <a:rPr lang="ru-RU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041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C54-05D8-4ADE-A487-9336E5FA2EB4}" type="slidenum">
              <a:rPr lang="ru-RU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3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C54-05D8-4ADE-A487-9336E5FA2EB4}" type="slidenum">
              <a:rPr lang="ru-RU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404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C54-05D8-4ADE-A487-9336E5FA2EB4}" type="slidenum">
              <a:rPr lang="ru-RU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904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C54-05D8-4ADE-A487-9336E5FA2EB4}" type="slidenum">
              <a:rPr lang="ru-RU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364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C54-05D8-4ADE-A487-9336E5FA2EB4}" type="slidenum">
              <a:rPr lang="ru-RU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939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C54-05D8-4ADE-A487-9336E5FA2EB4}" type="slidenum">
              <a:rPr lang="ru-RU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91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EDB604-57FA-42F7-BC34-91B721FAA0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CF9B8E-43CB-43D2-B1B3-492B19C7E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402001-84A2-4279-9D20-1DF2B4CBE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EA3345-F24E-44D1-BC16-90CC40A3E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A1AA14-F65B-4D42-8377-B2115F585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558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720781-BE9C-4AC0-BEE0-D83B0A738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11D1EC5-4A53-4C2A-8C15-2653ABF789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516A41-75E9-4654-B11D-25C4CE6DB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86B5CA-4E7D-4076-BE14-A2E337573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C94C53-A97C-4AA2-AFE0-C6BAC2792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229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922B917-572D-47C4-8C2E-2C879CA004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172F54C-5577-4157-A397-B0F44DD2E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3FC06F-B17B-47D3-AEA6-23839CFF0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DFE5DB-1EF2-40CF-B46F-073A8455B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90C63F-3B39-4CCF-A939-89CFDA4B6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475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2FF13B-F824-4003-8047-9065E9B89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F1F8C3-69AB-451C-9ADD-4EA503467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2DA53E-928A-4693-9B91-426FC80FB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7D4F82-1B99-4477-A612-223CA113C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F568A2-262C-4292-8F6E-A0601AA09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104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D4AED0-D76E-4CE3-906A-2020B92EE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324F51-356E-46D5-9689-41560EF36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043104-D0BA-4B62-89D6-D382CE242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06D2ED-A726-47CD-AB48-67C0667E3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950DA0-2ECE-4B53-B66B-63F69B94C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652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A6BC0C-A947-470F-8733-B3EAF5AD5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42D53C-FD2D-41F7-88FB-E2B564110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7FDC92B-5A5A-41A5-BCB7-E386A3AF12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97BAA39-1F3C-4603-A094-FF416097C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26E6BC-F910-4412-A056-2FC932A56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377C44-56E5-4509-BC4E-32CA6547C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372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6A343-243E-4BDA-879B-B56AE6429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DDB9D1-E36B-4FF4-94E8-6CBA5BE727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4B122D4-194C-402F-80AA-27BE9BC743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9B906E7-0121-406F-96E9-C948B51D49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4CD6D88-8787-45FE-B7EB-64754CBE36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9EAE555-B57F-4E63-BDD5-6897009E3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9FEBF28-1F95-47EE-B146-1572A5270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723C5DE-C47D-4FDF-BB90-1C64A175C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99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A946AB-B633-4A67-87A9-920170737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9FD4EE9-BDC7-4F13-B828-8F4B0C618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BD381E3-1BF0-4355-B7EE-178BD8317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4A84C0E-C3B1-465B-AAED-26DDD0AC0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624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B011990-F6E0-4BB7-B62F-C4F68CCDA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F37881A-3FB6-4880-BD36-4EE5CAFCA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72A2156-04F3-4E6E-8228-8DFAA30E1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96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725258-D487-44F5-9D56-27D7E87A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B33644-7A1C-4A1D-8101-D93ADD09D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63EFEB4-F271-4E0B-B921-7F96F4F7F0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776B78-9AB3-4D02-82C9-8AACDD78F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469196-3F31-4046-9306-E8DFBC998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BB2EA8B-8570-4BE9-B94D-D93077F10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11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EE329B-31A1-4ADC-BC83-8D282C449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F709EE5-E707-43C2-9193-6988B37E9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EDA249E-4340-4D9B-A12A-FC254D9BDB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A2C139-5C14-4900-9916-757D49245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9D6EBF3-7E06-42AA-93E1-ED09B1E0B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8AFE82-6525-45D9-AF29-8E8DD55FB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787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E006B5-DEC2-4321-8659-2C260C7F8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AAB4E4-A097-4202-B90F-B834FDA375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253D52-E4BE-44D5-BCBC-8080F0FA30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C3F64-64B5-4BEA-8BDE-691DFF1D3BCC}" type="datetimeFigureOut">
              <a:rPr lang="ru-RU" smtClean="0"/>
              <a:pPr/>
              <a:t>23.06.2021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92D06F-A1A1-4415-A28E-CCDF18CDC9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2AB63C-D399-4811-BDCE-BAC191DB07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96B5F-0CF3-416B-BB7D-7CA9E1147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25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h_ex2_storyboard-0-1280-0-10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377" y="-14377"/>
            <a:ext cx="12296022" cy="70215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084890"/>
            <a:ext cx="9144000" cy="2387600"/>
          </a:xfrm>
        </p:spPr>
        <p:txBody>
          <a:bodyPr/>
          <a:lstStyle/>
          <a:p>
            <a:r>
              <a:rPr lang="ru-RU" sz="8000" dirty="0" err="1">
                <a:solidFill>
                  <a:srgbClr val="FFFFFF"/>
                </a:solidFill>
              </a:rPr>
              <a:t>Sherlock</a:t>
            </a:r>
            <a:r>
              <a:rPr lang="ru-RU" sz="8000" dirty="0">
                <a:solidFill>
                  <a:srgbClr val="FFFFFF"/>
                </a:solidFill>
              </a:rPr>
              <a:t> </a:t>
            </a:r>
            <a:r>
              <a:rPr lang="ru-RU" sz="8000" dirty="0" err="1">
                <a:solidFill>
                  <a:srgbClr val="FFFFFF"/>
                </a:solidFill>
              </a:rPr>
              <a:t>Holmes</a:t>
            </a:r>
            <a:endParaRPr lang="ru-RU" sz="8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46387214-B2D4-45EC-AD0A-86D7B2C704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49186" y="2961651"/>
            <a:ext cx="9405257" cy="9346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FF0000"/>
                </a:solidFill>
              </a:rPr>
              <a:t>Проверка наблюдательности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808217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CA9AAB64-9E6D-4DA2-A53F-601818914D5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343" y="454168"/>
            <a:ext cx="10548257" cy="5949663"/>
          </a:xfrm>
        </p:spPr>
      </p:pic>
    </p:spTree>
    <p:extLst>
      <p:ext uri="{BB962C8B-B14F-4D97-AF65-F5344CB8AC3E}">
        <p14:creationId xmlns:p14="http://schemas.microsoft.com/office/powerpoint/2010/main" val="3976960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42A3D5C0-EC88-40DB-90EF-C2DD87917E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40" y="653143"/>
            <a:ext cx="10342719" cy="5814745"/>
          </a:xfrm>
        </p:spPr>
      </p:pic>
    </p:spTree>
    <p:extLst>
      <p:ext uri="{BB962C8B-B14F-4D97-AF65-F5344CB8AC3E}">
        <p14:creationId xmlns:p14="http://schemas.microsoft.com/office/powerpoint/2010/main" val="21969332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5F22C356-F2DE-4FC5-B47B-AB944B741A0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1" y="640841"/>
            <a:ext cx="10325099" cy="5576317"/>
          </a:xfrm>
        </p:spPr>
      </p:pic>
    </p:spTree>
    <p:extLst>
      <p:ext uri="{BB962C8B-B14F-4D97-AF65-F5344CB8AC3E}">
        <p14:creationId xmlns:p14="http://schemas.microsoft.com/office/powerpoint/2010/main" val="4120989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43AA06FC-7B69-4DE3-9DCC-D30D4E6403D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40" y="639914"/>
            <a:ext cx="10382120" cy="5826200"/>
          </a:xfrm>
        </p:spPr>
      </p:pic>
    </p:spTree>
    <p:extLst>
      <p:ext uri="{BB962C8B-B14F-4D97-AF65-F5344CB8AC3E}">
        <p14:creationId xmlns:p14="http://schemas.microsoft.com/office/powerpoint/2010/main" val="328182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CD2000DA-D4D5-4943-9B9B-60798E6D6DB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01" y="707533"/>
            <a:ext cx="9670013" cy="5442933"/>
          </a:xfrm>
        </p:spPr>
      </p:pic>
    </p:spTree>
    <p:extLst>
      <p:ext uri="{BB962C8B-B14F-4D97-AF65-F5344CB8AC3E}">
        <p14:creationId xmlns:p14="http://schemas.microsoft.com/office/powerpoint/2010/main" val="4180763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BE3F0B99-45AF-455D-953B-BE11DF56333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871" y="44903"/>
            <a:ext cx="9024257" cy="6768193"/>
          </a:xfrm>
        </p:spPr>
      </p:pic>
    </p:spTree>
    <p:extLst>
      <p:ext uri="{BB962C8B-B14F-4D97-AF65-F5344CB8AC3E}">
        <p14:creationId xmlns:p14="http://schemas.microsoft.com/office/powerpoint/2010/main" val="36555857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518D08-FD49-4B13-91D2-5869C04B7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D386044-84BF-4BDF-8354-7D1277D8338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74" y="163285"/>
            <a:ext cx="10914126" cy="7016223"/>
          </a:xfrm>
        </p:spPr>
      </p:pic>
    </p:spTree>
    <p:extLst>
      <p:ext uri="{BB962C8B-B14F-4D97-AF65-F5344CB8AC3E}">
        <p14:creationId xmlns:p14="http://schemas.microsoft.com/office/powerpoint/2010/main" val="4015588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огэнайзер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3905250" cy="5206999"/>
          </a:xfrm>
          <a:prstGeom prst="rect">
            <a:avLst/>
          </a:prstGeom>
          <a:noFill/>
        </p:spPr>
      </p:pic>
      <p:pic>
        <p:nvPicPr>
          <p:cNvPr id="1027" name="Picture 3" descr="C:\Users\User\Desktop\очк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23823" b="23203"/>
          <a:stretch>
            <a:fillRect/>
          </a:stretch>
        </p:blipFill>
        <p:spPr bwMode="auto">
          <a:xfrm>
            <a:off x="4019550" y="3466589"/>
            <a:ext cx="4419600" cy="3121613"/>
          </a:xfrm>
          <a:prstGeom prst="rect">
            <a:avLst/>
          </a:prstGeom>
          <a:noFill/>
        </p:spPr>
      </p:pic>
      <p:pic>
        <p:nvPicPr>
          <p:cNvPr id="1028" name="Picture 4" descr="C:\Users\User\Desktop\кошелек.jpg"/>
          <p:cNvPicPr>
            <a:picLocks noChangeAspect="1" noChangeArrowheads="1"/>
          </p:cNvPicPr>
          <p:nvPr/>
        </p:nvPicPr>
        <p:blipFill>
          <a:blip r:embed="rId4" cstate="print"/>
          <a:srcRect t="28704" b="22407"/>
          <a:stretch>
            <a:fillRect/>
          </a:stretch>
        </p:blipFill>
        <p:spPr bwMode="auto">
          <a:xfrm>
            <a:off x="4091856" y="438150"/>
            <a:ext cx="4295990" cy="2800349"/>
          </a:xfrm>
          <a:prstGeom prst="rect">
            <a:avLst/>
          </a:prstGeom>
          <a:noFill/>
        </p:spPr>
      </p:pic>
      <p:pic>
        <p:nvPicPr>
          <p:cNvPr id="1029" name="Picture 5" descr="C:\Users\User\Desktop\телеф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86775" y="812800"/>
            <a:ext cx="3705225" cy="494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649B8E-A52C-4B70-A3D0-E244B104DD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4738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Кто является прототипом Шерлока Холмса?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3E377C7-7BE5-4868-8ABA-2F4A9933E2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95752"/>
            <a:ext cx="9144000" cy="4562248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A) </a:t>
            </a:r>
            <a:r>
              <a:rPr lang="ru-RU" sz="4000" dirty="0"/>
              <a:t>Сам Артур Конан Дойл</a:t>
            </a:r>
          </a:p>
          <a:p>
            <a:pPr algn="l"/>
            <a:r>
              <a:rPr lang="en-US" sz="4000" dirty="0"/>
              <a:t>B) </a:t>
            </a:r>
            <a:r>
              <a:rPr lang="ru-RU" sz="4000" dirty="0"/>
              <a:t>Профессор Челленджер</a:t>
            </a:r>
          </a:p>
          <a:p>
            <a:pPr algn="l"/>
            <a:r>
              <a:rPr lang="en-US" sz="4000" dirty="0"/>
              <a:t>C) </a:t>
            </a:r>
            <a:r>
              <a:rPr lang="ru-RU" sz="4000" dirty="0"/>
              <a:t>Роберт Льюис Стивенсон</a:t>
            </a:r>
          </a:p>
          <a:p>
            <a:pPr algn="l"/>
            <a:r>
              <a:rPr lang="en-US" sz="4000" dirty="0"/>
              <a:t>D) </a:t>
            </a:r>
            <a:r>
              <a:rPr lang="ru-RU" sz="4000" dirty="0"/>
              <a:t>Доктор Джозеф Белл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35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2777" y="1102550"/>
            <a:ext cx="7823033" cy="57355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Сэр </a:t>
            </a:r>
            <a:r>
              <a:rPr lang="ru-RU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А́ртур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Игне́йшус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Ко́нан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Дойл</a:t>
            </a:r>
            <a:r>
              <a:rPr lang="e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–(родился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1859 в Эдинбурге)- английский писатель (по образованию врач), автор многочисленных произведений. Создатель классических персонажей литературы: гениального сыщика Шерлока Холмса, эксцентричного профессора Челленджера, бравого кавалерийского офицера Жерара.</a:t>
            </a:r>
          </a:p>
        </p:txBody>
      </p:sp>
      <p:pic>
        <p:nvPicPr>
          <p:cNvPr id="4" name="Рисунок 3" descr="560a1e862af0f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0110" y="1513254"/>
            <a:ext cx="3322783" cy="491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383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913" y="924092"/>
            <a:ext cx="6275054" cy="551012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Прототипом Холмса считается доктор Джозеф Белл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Joseph</a:t>
            </a:r>
            <a:r>
              <a:rPr lang="af-Z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Bell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)-хирург, преподаватель Эдинбургского университета.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учись в свое время Дойл у доктора Белла, возможно, Холмс так никогда и не был бы придуман. А все из-за необыкновенной способности Белла понимать о пациенте все с первого взгляда по незначительным деталям.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Дойл "списал" с Джозефа не только метод Холмса, но и порывистую походку героя, его эксцентричные манеры, острый взгляд и орлиный профиль.  </a:t>
            </a:r>
          </a:p>
        </p:txBody>
      </p:sp>
      <p:pic>
        <p:nvPicPr>
          <p:cNvPr id="4" name="Рисунок 3" descr="josephbel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2871" y="924092"/>
            <a:ext cx="2921167" cy="4342017"/>
          </a:xfrm>
          <a:prstGeom prst="rect">
            <a:avLst/>
          </a:prstGeom>
        </p:spPr>
      </p:pic>
      <p:pic>
        <p:nvPicPr>
          <p:cNvPr id="5" name="Рисунок 4" descr="KMO_088734_00203_1_t210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5926" y="3304019"/>
            <a:ext cx="2743200" cy="337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906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6F6025-D97D-4C98-9465-3F2F69171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Где жил Шерлок Холмс?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8B616E-03F9-4CED-8D36-188AF2E907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800" dirty="0"/>
              <a:t>A) </a:t>
            </a:r>
            <a:r>
              <a:rPr lang="ru-RU" sz="4800" dirty="0"/>
              <a:t>Лондон, Бейкер-стрит, дом 221-</a:t>
            </a:r>
            <a:r>
              <a:rPr lang="en-US" sz="4800" dirty="0"/>
              <a:t>b</a:t>
            </a:r>
            <a:endParaRPr lang="ru-RU" sz="4800" dirty="0"/>
          </a:p>
          <a:p>
            <a:pPr marL="0" indent="0">
              <a:buNone/>
            </a:pPr>
            <a:r>
              <a:rPr lang="en-US" sz="4800" dirty="0"/>
              <a:t>B) </a:t>
            </a:r>
            <a:r>
              <a:rPr lang="ru-RU" sz="4800" dirty="0"/>
              <a:t>Лондон, Бейкер-стрит, дом 112-</a:t>
            </a:r>
            <a:r>
              <a:rPr lang="en-US" sz="4800" dirty="0"/>
              <a:t>b</a:t>
            </a:r>
            <a:endParaRPr lang="ru-RU" sz="4800" dirty="0"/>
          </a:p>
          <a:p>
            <a:pPr marL="0" indent="0">
              <a:buNone/>
            </a:pPr>
            <a:r>
              <a:rPr lang="en-US" sz="4800" dirty="0"/>
              <a:t>C) </a:t>
            </a:r>
            <a:r>
              <a:rPr lang="ru-RU" sz="4800" dirty="0"/>
              <a:t>Лондон, Бейкер-стрит, дом 2</a:t>
            </a:r>
            <a:r>
              <a:rPr lang="en-US" sz="4800" dirty="0"/>
              <a:t>12</a:t>
            </a:r>
            <a:r>
              <a:rPr lang="ru-RU" sz="4800" dirty="0"/>
              <a:t>-</a:t>
            </a:r>
            <a:r>
              <a:rPr lang="en-US" sz="4800" dirty="0"/>
              <a:t>b</a:t>
            </a:r>
          </a:p>
          <a:p>
            <a:pPr marL="0" indent="0">
              <a:buNone/>
            </a:pPr>
            <a:r>
              <a:rPr lang="en-US" sz="4800" dirty="0"/>
              <a:t>D) </a:t>
            </a:r>
            <a:r>
              <a:rPr lang="ru-RU" sz="4800" dirty="0"/>
              <a:t>Лондон, Бейкер-стрит, дом </a:t>
            </a:r>
            <a:r>
              <a:rPr lang="en-US" sz="4800" dirty="0"/>
              <a:t>121-b</a:t>
            </a:r>
            <a:endParaRPr lang="ru-RU" sz="4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59555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7398" y="-58625"/>
            <a:ext cx="10515600" cy="1325563"/>
          </a:xfrm>
        </p:spPr>
        <p:txBody>
          <a:bodyPr/>
          <a:lstStyle/>
          <a:p>
            <a:r>
              <a:rPr lang="ru-RU" b="1" dirty="0" err="1">
                <a:solidFill>
                  <a:srgbClr val="FF0000"/>
                </a:solidFill>
              </a:rPr>
              <a:t>Baker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street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221B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72151" y="685800"/>
            <a:ext cx="6168151" cy="7331528"/>
          </a:xfrm>
        </p:spPr>
        <p:txBody>
          <a:bodyPr vert="horz" lIns="91440" tIns="45720" rIns="91440" bIns="45720" rtlCol="0" anchor="t">
            <a:normAutofit fontScale="4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br>
              <a:rPr lang="ru-RU" dirty="0">
                <a:latin typeface="Tahoma" charset="0"/>
              </a:rPr>
            </a:br>
            <a:r>
              <a:rPr lang="ru-RU" sz="5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упоминается во многих повестях и рассказах Конан Дойля, Шерлок Холмс проживал в Лондоне на Бейкер-стрит, 221</a:t>
            </a:r>
            <a:r>
              <a:rPr lang="en-US" sz="5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5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 этому адресу на имя Шерлока Холмса до сих пор продолжают поступать многочисленные письма. Адрес «Бейкер-стрит, 221b» был официально присвоен дому, в котором расположился музей Шерлока Холмса в виде его квартиры (несмотря на то, что для этого пришлось нарушить порядок нумерации домов на улице, поскольку фактически это дом 239).</a:t>
            </a: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793" y="1760475"/>
            <a:ext cx="5630811" cy="375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903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F26753-30FB-43F2-87DF-F6D1B34A9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Сколько произведений про Шерлока Холмса было написано Артуром Конан Дойлем?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32D1E-7F16-445C-80FF-B8AC32DD96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/>
              <a:t>A) </a:t>
            </a:r>
            <a:r>
              <a:rPr lang="ru-RU" sz="4400" dirty="0"/>
              <a:t>23 рассказа и 7 повестей</a:t>
            </a:r>
          </a:p>
          <a:p>
            <a:pPr marL="0" indent="0">
              <a:buNone/>
            </a:pPr>
            <a:r>
              <a:rPr lang="en-US" sz="4400" dirty="0"/>
              <a:t>B) </a:t>
            </a:r>
            <a:r>
              <a:rPr lang="ru-RU" sz="4400" dirty="0"/>
              <a:t>56 рассказов и 4 повести</a:t>
            </a:r>
          </a:p>
          <a:p>
            <a:pPr marL="0" indent="0">
              <a:buNone/>
            </a:pPr>
            <a:r>
              <a:rPr lang="en-US" sz="4400" dirty="0"/>
              <a:t>C) </a:t>
            </a:r>
            <a:r>
              <a:rPr lang="ru-RU" sz="4400" dirty="0"/>
              <a:t>42 рассказа и 3 повести</a:t>
            </a:r>
          </a:p>
          <a:p>
            <a:pPr marL="0" indent="0">
              <a:buNone/>
            </a:pPr>
            <a:r>
              <a:rPr lang="en-US" sz="4400" dirty="0"/>
              <a:t>D) </a:t>
            </a:r>
            <a:r>
              <a:rPr lang="ru-RU" sz="4400" dirty="0"/>
              <a:t>37 рассказов и 4 повести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6401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819" y="215027"/>
            <a:ext cx="10515600" cy="1325563"/>
          </a:xfrm>
        </p:spPr>
        <p:txBody>
          <a:bodyPr/>
          <a:lstStyle/>
          <a:p>
            <a:r>
              <a:rPr lang="ru-RU" dirty="0"/>
              <a:t>Рассказы и повести А. К. </a:t>
            </a:r>
            <a:r>
              <a:rPr lang="ru-RU" dirty="0" err="1"/>
              <a:t>Дойля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266" y="1240971"/>
            <a:ext cx="5522161" cy="5657886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произведений </a:t>
            </a:r>
            <a:r>
              <a:rPr lang="ru-RU" sz="3800" dirty="0" err="1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Дойля</a:t>
            </a:r>
            <a:r>
              <a:rPr lang="ru-RU" sz="3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Шерлоке насчитывается 56 рассказов и 4 повести.</a:t>
            </a:r>
            <a:br>
              <a:rPr lang="ru-RU" sz="3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книга о великом сыщике была написана в 1887 году. Последним же произведением про знаменитого сыщика стал вышедший в 1927 году сборник под названием «Архив Шерлока Холмса». Таким образом, период Шерлока Холмса занял в литературном творчестве сэра Артура </a:t>
            </a:r>
            <a:r>
              <a:rPr lang="ru-RU" sz="3800" dirty="0" err="1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Конан</a:t>
            </a:r>
            <a:r>
              <a:rPr lang="ru-RU" sz="3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Дойла ни много ни мало 40 лет.</a:t>
            </a:r>
          </a:p>
          <a:p>
            <a:pPr algn="ctr"/>
            <a:endParaRPr lang="ru-RU" dirty="0"/>
          </a:p>
        </p:txBody>
      </p:sp>
      <p:pic>
        <p:nvPicPr>
          <p:cNvPr id="4" name="Рисунок 3" descr="fade7babe0458796565b788446591fd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22172" y="2205111"/>
            <a:ext cx="2453023" cy="3957060"/>
          </a:xfrm>
          <a:prstGeom prst="rect">
            <a:avLst/>
          </a:prstGeom>
        </p:spPr>
      </p:pic>
      <p:pic>
        <p:nvPicPr>
          <p:cNvPr id="6" name="Рисунок 5" descr="The-Adventures-of-Sherlock-Holmes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8238" y="317264"/>
            <a:ext cx="2397293" cy="3196009"/>
          </a:xfrm>
          <a:prstGeom prst="rect">
            <a:avLst/>
          </a:prstGeom>
        </p:spPr>
      </p:pic>
      <p:pic>
        <p:nvPicPr>
          <p:cNvPr id="5" name="Рисунок 4" descr="4f09d5c585b74c92781d9adeb47736a0.708x1000x1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6618" y="3810000"/>
            <a:ext cx="2159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954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039D63-0C18-4E31-998A-9BD822471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857" y="365125"/>
            <a:ext cx="1170214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 каком произведении впервые появляется Шерлок Холмс?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D6CE48-F709-44B4-B275-1FDA4CFE11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A) </a:t>
            </a:r>
            <a:r>
              <a:rPr lang="ru-RU" sz="4400" dirty="0"/>
              <a:t>«Этюд в багровых тонах»</a:t>
            </a:r>
            <a:br>
              <a:rPr lang="ru-RU" sz="4400" dirty="0"/>
            </a:br>
            <a:r>
              <a:rPr lang="en-US" sz="4400" dirty="0"/>
              <a:t>B) </a:t>
            </a:r>
            <a:r>
              <a:rPr lang="ru-RU" sz="4400" dirty="0"/>
              <a:t>«Пёстрая лента»</a:t>
            </a:r>
            <a:br>
              <a:rPr lang="ru-RU" sz="4400" dirty="0"/>
            </a:br>
            <a:r>
              <a:rPr lang="en-US" sz="4400" dirty="0"/>
              <a:t>C) </a:t>
            </a:r>
            <a:r>
              <a:rPr lang="ru-RU" sz="4400" dirty="0"/>
              <a:t>«Союз рыжих»</a:t>
            </a:r>
            <a:br>
              <a:rPr lang="ru-RU" sz="4400" dirty="0"/>
            </a:br>
            <a:r>
              <a:rPr lang="en-US" sz="4400" dirty="0"/>
              <a:t>D) </a:t>
            </a:r>
            <a:r>
              <a:rPr lang="ru-RU" sz="4400" dirty="0"/>
              <a:t>«Пустой дом»</a:t>
            </a:r>
            <a:br>
              <a:rPr lang="ru-RU" sz="4400" dirty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701917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>
            <a:extLst>
              <a:ext uri="{FF2B5EF4-FFF2-40B4-BE49-F238E27FC236}">
                <a16:creationId xmlns:a16="http://schemas.microsoft.com/office/drawing/2014/main" id="{AC7D6406-1140-4B82-90DD-D4D0F17A1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dirty="0">
                <a:solidFill>
                  <a:srgbClr val="FF0000"/>
                </a:solidFill>
              </a:rPr>
              <a:t>Первое знакомство</a:t>
            </a:r>
          </a:p>
        </p:txBody>
      </p:sp>
      <p:sp>
        <p:nvSpPr>
          <p:cNvPr id="11267" name="Содержимое 2">
            <a:extLst>
              <a:ext uri="{FF2B5EF4-FFF2-40B4-BE49-F238E27FC236}">
                <a16:creationId xmlns:a16="http://schemas.microsoft.com/office/drawing/2014/main" id="{B2923AB2-D183-49C0-94A2-D1AAE28B1E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500189"/>
            <a:ext cx="4114800" cy="4625975"/>
          </a:xfrm>
        </p:spPr>
        <p:txBody>
          <a:bodyPr>
            <a:normAutofit/>
          </a:bodyPr>
          <a:lstStyle/>
          <a:p>
            <a:pPr marL="88900" indent="1588" algn="ctr">
              <a:buNone/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знакомство читателей с Шерлоком Холмсом  происходит в романе «Этюд в багровых тонах» в 1887 году.</a:t>
            </a:r>
          </a:p>
        </p:txBody>
      </p:sp>
      <p:pic>
        <p:nvPicPr>
          <p:cNvPr id="11268" name="Рисунок 3">
            <a:extLst>
              <a:ext uri="{FF2B5EF4-FFF2-40B4-BE49-F238E27FC236}">
                <a16:creationId xmlns:a16="http://schemas.microsoft.com/office/drawing/2014/main" id="{6B9F4A98-D5EB-43F7-ABF1-2EE3A325E0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650" y="1455738"/>
            <a:ext cx="437515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503EA0-D858-4B92-B2CC-733B67C6F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571" y="365125"/>
            <a:ext cx="1102722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Какую повесть о Шерлоке Холмсе экранизировали чаще всего?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ED95D9-C892-4DBF-8F6B-13423AD802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sz="5400" dirty="0"/>
              <a:t>A) </a:t>
            </a:r>
            <a:r>
              <a:rPr lang="ru-RU" sz="5400" dirty="0"/>
              <a:t>«Этюд в багровых тонах»</a:t>
            </a:r>
          </a:p>
          <a:p>
            <a:pPr marL="0" lvl="0" indent="0">
              <a:buNone/>
            </a:pPr>
            <a:r>
              <a:rPr lang="en-US" sz="5400" dirty="0"/>
              <a:t>B) </a:t>
            </a:r>
            <a:r>
              <a:rPr lang="ru-RU" sz="5400" dirty="0"/>
              <a:t>«Собака Баскервилей»</a:t>
            </a:r>
          </a:p>
          <a:p>
            <a:pPr marL="0" lvl="0" indent="0">
              <a:buNone/>
            </a:pPr>
            <a:r>
              <a:rPr lang="en-US" sz="5400" dirty="0"/>
              <a:t>C) </a:t>
            </a:r>
            <a:r>
              <a:rPr lang="ru-RU" sz="5400" dirty="0"/>
              <a:t>«Пестрая лента»</a:t>
            </a:r>
            <a:endParaRPr lang="en-US" sz="5400" dirty="0"/>
          </a:p>
          <a:p>
            <a:pPr marL="0" lvl="0" indent="0">
              <a:buNone/>
            </a:pPr>
            <a:r>
              <a:rPr lang="en-US" sz="5400" dirty="0"/>
              <a:t>D) </a:t>
            </a:r>
            <a:r>
              <a:rPr lang="ru-RU" sz="5400" dirty="0"/>
              <a:t>«Пляшущие человечки»</a:t>
            </a:r>
            <a:endParaRPr lang="en-US" sz="5400" dirty="0"/>
          </a:p>
          <a:p>
            <a:pPr marL="0" lv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73231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A2A77A-9E05-450F-A7A5-3E476CA03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72232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«Собака Баскервилей»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D85BBA-9EF7-47FC-A5D3-D06EA29A8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12460"/>
            <a:ext cx="12192000" cy="706097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/>
              <a:t>Существуют как минимум 17 киноверсий этой истории.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041C7D-AFDC-4970-8F4A-FF1DC9658B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157" y="1572093"/>
            <a:ext cx="6893376" cy="528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1577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EE6899-7B37-4F4C-BA40-DC3E24EF9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Книжный Холмс не знал этого факта, уверяя, что это нерелевантная для его работы информация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7DC2D0-3DAF-4AE6-8825-D7E60239F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2506662"/>
            <a:ext cx="10515600" cy="4351338"/>
          </a:xfrm>
        </p:spPr>
        <p:txBody>
          <a:bodyPr/>
          <a:lstStyle/>
          <a:p>
            <a:pPr marL="0" lvl="0" indent="0">
              <a:buNone/>
            </a:pPr>
            <a:r>
              <a:rPr lang="en-US" sz="4400" dirty="0"/>
              <a:t>A) </a:t>
            </a:r>
            <a:r>
              <a:rPr lang="ru-RU" sz="4400" dirty="0"/>
              <a:t>Что курение вредит здоровью</a:t>
            </a:r>
          </a:p>
          <a:p>
            <a:pPr marL="0" lvl="0" indent="0">
              <a:buNone/>
            </a:pPr>
            <a:r>
              <a:rPr lang="en-US" sz="4400" dirty="0"/>
              <a:t>B) </a:t>
            </a:r>
            <a:r>
              <a:rPr lang="ru-RU" sz="4400" dirty="0"/>
              <a:t>Что Земля вращается вокруг Солнца</a:t>
            </a:r>
          </a:p>
          <a:p>
            <a:pPr marL="0" lvl="0" indent="0">
              <a:buNone/>
            </a:pPr>
            <a:r>
              <a:rPr lang="en-US" sz="4400" dirty="0"/>
              <a:t>C) </a:t>
            </a:r>
            <a:r>
              <a:rPr lang="ru-RU" sz="4400" dirty="0"/>
              <a:t>Как звучит марш Мендельсона</a:t>
            </a:r>
            <a:endParaRPr lang="en-US" sz="4400" dirty="0"/>
          </a:p>
          <a:p>
            <a:pPr lvl="0"/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135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36" y="2399000"/>
            <a:ext cx="7986008" cy="150603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Ше́рлок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Холмс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Sherlock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Holmes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самый известный литературный персонаж,  созданный Артуром Конан Дойлом. Его произведения, посвящённые приключениям этого знаменитого лондонского частного детектива, считаются классикой детективного жанра.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1B5ED9-6B32-417D-9A46-7430A38768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578" y="2106386"/>
            <a:ext cx="4574579" cy="475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1181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546CABE-285D-4186-9EAD-A514C87E3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169817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rgbClr val="FF0000"/>
                </a:solidFill>
              </a:rPr>
              <a:t>Что Земля вращается вокруг Солнца</a:t>
            </a:r>
          </a:p>
          <a:p>
            <a:pPr marL="0" indent="0" algn="ctr">
              <a:buNone/>
            </a:pP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00E088-E15A-47A7-A137-AF18999EEAE1}"/>
              </a:ext>
            </a:extLst>
          </p:cNvPr>
          <p:cNvSpPr txBox="1"/>
          <p:nvPr/>
        </p:nvSpPr>
        <p:spPr>
          <a:xfrm>
            <a:off x="1426029" y="1567543"/>
            <a:ext cx="96175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Шерлок Холмс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Коперник — знакомая фамилия. Что он сделал?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Доктор Ватсон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Боже мой, так ведь это же он открыл, что Земля вращается вокруг Солнца! Или этот факт вам тоже неизвестен? 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Шерлок Холмс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Но мои глаза говорят мне, что скорее Солнце вращается вокруг Земли. Впрочем, может быть, он и прав, ваш этот… как его — Коперник.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44396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CBFD1D-9098-4BAF-9880-DEB9C8ADD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957" y="365125"/>
            <a:ext cx="12045043" cy="1325563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приведенных ниже фактов только один упоминается в произведениях А.К. Дойля.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0BA72C-ECD3-4B67-A9F4-0F7716345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914" y="2141537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lphaUcParenR"/>
            </a:pPr>
            <a:r>
              <a:rPr lang="ru-RU" sz="3600" dirty="0"/>
              <a:t>Детектив носил шляпу с двумя козырьками</a:t>
            </a:r>
          </a:p>
          <a:p>
            <a:pPr marL="514350" indent="-514350">
              <a:buAutoNum type="alphaUcParenR"/>
            </a:pPr>
            <a:r>
              <a:rPr lang="ru-RU" sz="3600" dirty="0"/>
              <a:t>Шерлок Холмс умел играть на скрипке и даже сочинял музыкальные произведения</a:t>
            </a:r>
          </a:p>
          <a:p>
            <a:pPr marL="514350" indent="-514350">
              <a:buAutoNum type="alphaUcParenR"/>
            </a:pPr>
            <a:r>
              <a:rPr lang="ru-RU" sz="3600" dirty="0"/>
              <a:t>Великий сыщик любил восклицать : «Элементарно, Ватсон!»</a:t>
            </a:r>
          </a:p>
          <a:p>
            <a:pPr marL="514350" indent="-514350">
              <a:buAutoNum type="alphaUcParenR"/>
            </a:pPr>
            <a:r>
              <a:rPr lang="ru-RU" sz="3600" dirty="0"/>
              <a:t> Шерлок Холмс курил трубку</a:t>
            </a:r>
          </a:p>
        </p:txBody>
      </p:sp>
    </p:spTree>
    <p:extLst>
      <p:ext uri="{BB962C8B-B14F-4D97-AF65-F5344CB8AC3E}">
        <p14:creationId xmlns:p14="http://schemas.microsoft.com/office/powerpoint/2010/main" val="8078697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BBA1DFB-802C-4DEE-8BB8-E7EFEB723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586" y="55199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Холмс композитор, мастер импровизации. В "Знак четырех" Ватсон рассказывает, что вечером после тяжелого дня друг порадовал его скрипичным экспортом собственного сочинения.</a:t>
            </a:r>
          </a:p>
        </p:txBody>
      </p:sp>
      <p:pic>
        <p:nvPicPr>
          <p:cNvPr id="4" name="Рисунок 3" descr="04be2696.gif">
            <a:extLst>
              <a:ext uri="{FF2B5EF4-FFF2-40B4-BE49-F238E27FC236}">
                <a16:creationId xmlns:a16="http://schemas.microsoft.com/office/drawing/2014/main" id="{83D47F53-581A-47E0-B907-B310461D4E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004672">
            <a:off x="6550189" y="3289870"/>
            <a:ext cx="223456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8770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5305" y="45118"/>
            <a:ext cx="7402429" cy="723985"/>
          </a:xfrm>
        </p:spPr>
        <p:txBody>
          <a:bodyPr/>
          <a:lstStyle/>
          <a:p>
            <a:r>
              <a:rPr lang="ru-RU" dirty="0"/>
              <a:t>Чего не было!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538" y="933597"/>
            <a:ext cx="6319670" cy="5720598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1) Шерлок никогда не носил </a:t>
            </a:r>
            <a:r>
              <a:rPr lang="ru-RU" dirty="0" err="1"/>
              <a:t>Дирстокер</a:t>
            </a:r>
            <a:r>
              <a:rPr lang="ru-RU" dirty="0"/>
              <a:t>. Дойл не упоминает эту шляпку с двумя козырьками ни в одном произведении - только дорожную кепку. "Шапка охотника на олений" появилась на голове сыщика на рисунках одного из первых иллюстраторов - Сидни </a:t>
            </a:r>
            <a:r>
              <a:rPr lang="ru-RU" dirty="0" err="1"/>
              <a:t>Пейджета</a:t>
            </a:r>
            <a:r>
              <a:rPr lang="ru-RU" dirty="0"/>
              <a:t>. </a:t>
            </a:r>
          </a:p>
          <a:p>
            <a:pPr marL="0" indent="0">
              <a:buNone/>
            </a:pPr>
            <a:r>
              <a:rPr lang="ru-RU" dirty="0"/>
              <a:t>2) Он не восклицал: "Элементарно, Ватсон!" В произведениях Дойла такого нет. Эту фразу Холмс впервые адресовал Ватсону на сцене в 1899 году устами </a:t>
            </a:r>
            <a:r>
              <a:rPr lang="ru-RU" dirty="0" err="1"/>
              <a:t>Ульяма</a:t>
            </a:r>
            <a:r>
              <a:rPr lang="ru-RU" dirty="0"/>
              <a:t> </a:t>
            </a:r>
            <a:r>
              <a:rPr lang="ru-RU" dirty="0" err="1"/>
              <a:t>Джиллета</a:t>
            </a:r>
            <a:r>
              <a:rPr lang="ru-RU" dirty="0"/>
              <a:t>. </a:t>
            </a:r>
          </a:p>
          <a:p>
            <a:pPr marL="0" indent="0">
              <a:buNone/>
            </a:pPr>
            <a:r>
              <a:rPr lang="ru-RU" dirty="0"/>
              <a:t>3) Детектив не курил изогнутую трубку. Трубка стала непременным атрибутом Холмса опять же благодаря Уильяму </a:t>
            </a:r>
            <a:r>
              <a:rPr lang="ru-RU" dirty="0" err="1"/>
              <a:t>Джиллету</a:t>
            </a:r>
            <a:r>
              <a:rPr lang="ru-RU" dirty="0"/>
              <a:t>.</a:t>
            </a:r>
          </a:p>
        </p:txBody>
      </p:sp>
      <p:pic>
        <p:nvPicPr>
          <p:cNvPr id="4" name="Рисунок 3" descr="sherlockholmesdeerstalkermol-1000px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5812" y="1408563"/>
            <a:ext cx="2092261" cy="2097004"/>
          </a:xfrm>
          <a:prstGeom prst="rect">
            <a:avLst/>
          </a:prstGeom>
        </p:spPr>
      </p:pic>
      <p:pic>
        <p:nvPicPr>
          <p:cNvPr id="5" name="Рисунок 4" descr="professor_1300658901-550x320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80000">
            <a:off x="6435576" y="4285320"/>
            <a:ext cx="2743200" cy="1596043"/>
          </a:xfrm>
          <a:prstGeom prst="rect">
            <a:avLst/>
          </a:prstGeom>
        </p:spPr>
      </p:pic>
      <p:pic>
        <p:nvPicPr>
          <p:cNvPr id="6" name="Рисунок 5" descr="detectiv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35576" y="2458110"/>
            <a:ext cx="5295816" cy="3873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059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54327C-DE4D-4B1B-8985-449509AE1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365125"/>
            <a:ext cx="11821885" cy="1325563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 о Холмсе были настолько популярны, что отразились на реальной жизни Лондона и не только. Два из этих событий действительно случились, одно придумано. Какое?</a:t>
            </a:r>
            <a:b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2F37C1-4C89-4050-84BB-21EBEF92C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момент наивысшей популярности книг о Холмсе в Лондоне случился бум частных детективных бюро: новые открывались каждую неделю.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выхода произведений Конан Дойля дедуктивный метод стал использоваться криминальной полицией по всему миру.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 времена необычайную популярность приобрели характерные шляпы — охотничьи кепи.</a:t>
            </a:r>
          </a:p>
        </p:txBody>
      </p:sp>
    </p:spTree>
    <p:extLst>
      <p:ext uri="{BB962C8B-B14F-4D97-AF65-F5344CB8AC3E}">
        <p14:creationId xmlns:p14="http://schemas.microsoft.com/office/powerpoint/2010/main" val="14982127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374D15-3A67-47DB-BAD5-3DBEB35B2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614" y="365125"/>
            <a:ext cx="12012386" cy="1325563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Про популярность охотничьих кепи ничего не известно, вдобавок, в книге этот головной убор вообще не упоминался - это самодеятельность иллюстратора.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74395DE-DC97-4DCA-B012-D02B29C8C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007" y="1635749"/>
            <a:ext cx="7753985" cy="5184350"/>
          </a:xfrm>
        </p:spPr>
      </p:pic>
    </p:spTree>
    <p:extLst>
      <p:ext uri="{BB962C8B-B14F-4D97-AF65-F5344CB8AC3E}">
        <p14:creationId xmlns:p14="http://schemas.microsoft.com/office/powerpoint/2010/main" val="32279594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87875-1215-4EB4-85FB-A68079643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Кто играет Шерлока Холмса в британском телесериале «Шерлок»?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4653FA-C4F9-437F-8256-71C918859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800" dirty="0"/>
              <a:t>A) </a:t>
            </a:r>
            <a:r>
              <a:rPr lang="ru-RU" sz="4800" dirty="0"/>
              <a:t>Бенедикт </a:t>
            </a:r>
            <a:r>
              <a:rPr lang="ru-RU" sz="4800" dirty="0" err="1"/>
              <a:t>Камбербэтч</a:t>
            </a:r>
            <a:endParaRPr lang="ru-RU" sz="4800" dirty="0"/>
          </a:p>
          <a:p>
            <a:pPr marL="0" indent="0">
              <a:buNone/>
            </a:pPr>
            <a:r>
              <a:rPr lang="en-US" sz="4800" dirty="0"/>
              <a:t>B) </a:t>
            </a:r>
            <a:r>
              <a:rPr lang="ru-RU" sz="4800" dirty="0"/>
              <a:t>Мартин Фримен</a:t>
            </a:r>
          </a:p>
          <a:p>
            <a:pPr marL="0" indent="0">
              <a:buNone/>
            </a:pPr>
            <a:r>
              <a:rPr lang="en-US" sz="4800" dirty="0"/>
              <a:t>D) </a:t>
            </a:r>
            <a:r>
              <a:rPr lang="ru-RU" sz="4800" dirty="0"/>
              <a:t>Джеймс </a:t>
            </a:r>
            <a:r>
              <a:rPr lang="ru-RU" sz="4800" dirty="0" err="1"/>
              <a:t>Д’Арси</a:t>
            </a:r>
            <a:endParaRPr lang="ru-RU" sz="4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82610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49F14E-6EC2-4F0C-BA39-8D3254A62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Бенедикт </a:t>
            </a:r>
            <a:r>
              <a:rPr lang="ru-RU" dirty="0" err="1">
                <a:solidFill>
                  <a:srgbClr val="FF0000"/>
                </a:solidFill>
              </a:rPr>
              <a:t>Камбербэтч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028518D-2A85-4168-B296-8569A05695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639" y="1825625"/>
            <a:ext cx="5840722" cy="4351338"/>
          </a:xfrm>
        </p:spPr>
      </p:pic>
    </p:spTree>
    <p:extLst>
      <p:ext uri="{BB962C8B-B14F-4D97-AF65-F5344CB8AC3E}">
        <p14:creationId xmlns:p14="http://schemas.microsoft.com/office/powerpoint/2010/main" val="30732207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05E4ED-0937-41D5-9F77-B87CDAB16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Не все знают, что в сериале «Шерлок» от ВВС в эпизодах появлялись родственники актеров и членов съемочной группы. Например,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CC2092-D3B5-42DD-9DAD-09BB93573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506662"/>
            <a:ext cx="10967357" cy="4351338"/>
          </a:xfrm>
        </p:spPr>
        <p:txBody>
          <a:bodyPr>
            <a:normAutofit/>
          </a:bodyPr>
          <a:lstStyle/>
          <a:p>
            <a:pPr marL="358775" indent="-277813">
              <a:buNone/>
            </a:pPr>
            <a:r>
              <a:rPr lang="en-US" sz="3600" dirty="0"/>
              <a:t>A) </a:t>
            </a:r>
            <a:r>
              <a:rPr lang="ru-RU" sz="3600" dirty="0"/>
              <a:t>родителей Шерлока сыграли родители Бенедикта </a:t>
            </a:r>
            <a:r>
              <a:rPr lang="en-US" sz="3600" dirty="0"/>
              <a:t>  </a:t>
            </a:r>
            <a:r>
              <a:rPr lang="ru-RU" sz="3600" dirty="0" err="1"/>
              <a:t>Камбербэтча</a:t>
            </a:r>
            <a:r>
              <a:rPr lang="ru-RU" sz="3600" dirty="0"/>
              <a:t>.</a:t>
            </a:r>
          </a:p>
          <a:p>
            <a:pPr marL="0" indent="0">
              <a:buNone/>
            </a:pPr>
            <a:r>
              <a:rPr lang="en-US" sz="3600" dirty="0"/>
              <a:t>B) </a:t>
            </a:r>
            <a:r>
              <a:rPr lang="ru-RU" sz="3600" dirty="0"/>
              <a:t>роль маленького Шерлока в одной из серий третьего сезона сыграл сын Мартина Фримена</a:t>
            </a:r>
          </a:p>
          <a:p>
            <a:pPr marL="358775" indent="-358775">
              <a:buNone/>
            </a:pPr>
            <a:r>
              <a:rPr lang="en-US" sz="3600" dirty="0"/>
              <a:t>C) </a:t>
            </a:r>
            <a:r>
              <a:rPr lang="ru-RU" sz="3600" dirty="0"/>
              <a:t>в эпизодической роли появляется сестра </a:t>
            </a:r>
            <a:r>
              <a:rPr lang="en-US" sz="3600" dirty="0"/>
              <a:t>  </a:t>
            </a:r>
            <a:r>
              <a:rPr lang="ru-RU" sz="3600" dirty="0"/>
              <a:t>продюсера и сценариста сериала Стивена </a:t>
            </a:r>
            <a:r>
              <a:rPr lang="ru-RU" sz="3600" dirty="0" err="1"/>
              <a:t>Моффата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061101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8356B2E-179B-400F-8C5A-C4FBDEECB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557" y="209096"/>
            <a:ext cx="11816443" cy="18646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В третьем сезоне сериала сыграли родители актера Бенедикта </a:t>
            </a:r>
            <a:r>
              <a:rPr lang="ru-RU" sz="3200" dirty="0" err="1"/>
              <a:t>Камбербэтча</a:t>
            </a:r>
            <a:r>
              <a:rPr lang="ru-RU" sz="3200" dirty="0"/>
              <a:t> Тимоти Карлтон и Ванда </a:t>
            </a:r>
            <a:r>
              <a:rPr lang="ru-RU" sz="3200" dirty="0" err="1"/>
              <a:t>Вентхам</a:t>
            </a:r>
            <a:r>
              <a:rPr lang="ru-RU" sz="3200" dirty="0"/>
              <a:t>. Они также работают актерами и исполнили роли мамы и папы Шерлока.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3664D5-E40C-4970-B714-140EDEEB9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098" y="1596571"/>
            <a:ext cx="7892143" cy="526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895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162" y="-32657"/>
            <a:ext cx="8575675" cy="903957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Биография Шерлока Холмса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872" y="692717"/>
            <a:ext cx="6694713" cy="6540841"/>
          </a:xfrm>
        </p:spPr>
        <p:txBody>
          <a:bodyPr vert="horz" lIns="91440" tIns="45720" rIns="91440" bIns="45720" rtlCol="0" anchor="t">
            <a:normAutofit fontScale="32500" lnSpcReduction="20000"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191204"/>
                </a:solidFill>
                <a:latin typeface="Arial" charset="0"/>
              </a:rPr>
              <a:t> </a:t>
            </a:r>
            <a: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Предположительно, Шерлок Холмс родился в 1854 году. </a:t>
            </a:r>
            <a:b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1881 происходит знакомство Шерлока Холмса и доктора Ватсона.</a:t>
            </a:r>
            <a:b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1891 у </a:t>
            </a:r>
            <a:r>
              <a:rPr lang="ru-RU" sz="9800" dirty="0" err="1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Рейхенбахского</a:t>
            </a:r>
            <a: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водопада после схватки с Мориарти Холмс пропадает без вести.</a:t>
            </a:r>
            <a:b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1891 в течение трех лет Шерлок Холмс скитается по миру, а затем возвращается в Европу.</a:t>
            </a:r>
            <a:b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1894 году Холмс появляется в Лондоне и поселяется, как и прежде, на Бейкер- Стрит вместе с доктором Ватсоном.</a:t>
            </a:r>
            <a:b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800" dirty="0">
                <a:solidFill>
                  <a:srgbClr val="1912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1904 году Шерлок Холмс оставляет работу сыщика и отбывает в Суссекс, где посвящает время разведению пчел.</a:t>
            </a:r>
          </a:p>
          <a:p>
            <a:endParaRPr lang="ru-RU" dirty="0"/>
          </a:p>
        </p:txBody>
      </p:sp>
      <p:pic>
        <p:nvPicPr>
          <p:cNvPr id="4" name="Рисунок 3" descr="f4c9de5bf8_1000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128" y="871300"/>
            <a:ext cx="4080043" cy="564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2564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329AB6-00D3-4FFB-A6BD-462F7A7E2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Как звали брата Шерлока Холмса?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589E80-BEA5-4E1E-AE30-20DA1D3C94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800" dirty="0"/>
              <a:t>A) </a:t>
            </a:r>
            <a:r>
              <a:rPr lang="ru-RU" sz="4800" dirty="0"/>
              <a:t>Джеймс Холмс</a:t>
            </a:r>
          </a:p>
          <a:p>
            <a:pPr marL="0" indent="0">
              <a:buNone/>
            </a:pPr>
            <a:r>
              <a:rPr lang="en-US" sz="4800" dirty="0"/>
              <a:t>B) </a:t>
            </a:r>
            <a:r>
              <a:rPr lang="ru-RU" sz="4800" dirty="0"/>
              <a:t>Джон Холмс</a:t>
            </a:r>
          </a:p>
          <a:p>
            <a:pPr marL="0" indent="0">
              <a:buNone/>
            </a:pPr>
            <a:r>
              <a:rPr lang="en-US" sz="4800" dirty="0"/>
              <a:t>C) </a:t>
            </a:r>
            <a:r>
              <a:rPr lang="ru-RU" sz="4800" dirty="0" err="1"/>
              <a:t>Майкрофт</a:t>
            </a:r>
            <a:r>
              <a:rPr lang="ru-RU" sz="4800" dirty="0"/>
              <a:t> Холмс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6273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1A0007-0CB0-47D4-BAF6-713AE944B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rgbClr val="FF0000"/>
                </a:solidFill>
              </a:rPr>
              <a:t>Майкрофт</a:t>
            </a:r>
            <a:r>
              <a:rPr lang="ru-RU" b="1" dirty="0">
                <a:solidFill>
                  <a:srgbClr val="FF0000"/>
                </a:solidFill>
              </a:rPr>
              <a:t> Холмс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40B191B-5899-4A03-B16F-407ABCDE1D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36632649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A08247-9920-4107-B27E-AC49EA86F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Кто по национальности миссис Хадсон?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E98735-1330-4167-92E7-9ED64FC69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Англичанка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Немка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Шотландка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Бельгийка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39737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849FE3-C4E0-4910-BA98-E6B3ECDD1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0286" y="2103437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Шотландка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CCE418-46ED-428C-A148-DA66FE0F04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3" y="64058"/>
            <a:ext cx="4486170" cy="6729884"/>
          </a:xfrm>
        </p:spPr>
      </p:pic>
    </p:spTree>
    <p:extLst>
      <p:ext uri="{BB962C8B-B14F-4D97-AF65-F5344CB8AC3E}">
        <p14:creationId xmlns:p14="http://schemas.microsoft.com/office/powerpoint/2010/main" val="40679116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DA4132-23A5-495A-98BD-A61D6DD8C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162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 каком из рассказов фигурирует </a:t>
            </a:r>
            <a:r>
              <a:rPr lang="ru-RU" b="1" dirty="0" err="1">
                <a:solidFill>
                  <a:srgbClr val="FF0000"/>
                </a:solidFill>
              </a:rPr>
              <a:t>Ирэн</a:t>
            </a:r>
            <a:r>
              <a:rPr lang="ru-RU" b="1" dirty="0">
                <a:solidFill>
                  <a:srgbClr val="FF0000"/>
                </a:solidFill>
              </a:rPr>
              <a:t> Адлер, женщина, которая произвела большое впечатление на Холмса, разгадав его уловку?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565199-696F-458B-AE7C-9BDABFE0C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1548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A) </a:t>
            </a:r>
            <a:r>
              <a:rPr lang="ru-RU" sz="4000" dirty="0"/>
              <a:t>«Чертежи Брюса-</a:t>
            </a:r>
            <a:r>
              <a:rPr lang="ru-RU" sz="4000" dirty="0" err="1"/>
              <a:t>Партингтона</a:t>
            </a:r>
            <a:r>
              <a:rPr lang="ru-RU" sz="4000" dirty="0"/>
              <a:t>»</a:t>
            </a:r>
          </a:p>
          <a:p>
            <a:pPr marL="0" indent="0">
              <a:buNone/>
            </a:pPr>
            <a:r>
              <a:rPr lang="en-US" sz="4000" dirty="0"/>
              <a:t>B) </a:t>
            </a:r>
            <a:r>
              <a:rPr lang="ru-RU" sz="4000" dirty="0"/>
              <a:t>«Голубой карбункул»</a:t>
            </a:r>
          </a:p>
          <a:p>
            <a:pPr marL="0" indent="0">
              <a:buNone/>
            </a:pPr>
            <a:r>
              <a:rPr lang="en-US" sz="4000" dirty="0"/>
              <a:t>C) </a:t>
            </a:r>
            <a:r>
              <a:rPr lang="ru-RU" sz="4000" dirty="0"/>
              <a:t>«Скандал в Богемии»</a:t>
            </a:r>
          </a:p>
          <a:p>
            <a:pPr marL="0" indent="0">
              <a:buNone/>
            </a:pPr>
            <a:r>
              <a:rPr lang="en-US" sz="4000" dirty="0"/>
              <a:t>D) </a:t>
            </a:r>
            <a:r>
              <a:rPr lang="ru-RU" sz="4000" dirty="0"/>
              <a:t>«Его прощальный поклон»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35859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4A50D2-D039-4C66-BF21-32CDB7B13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«Скандал в Богемии»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D715BD4-E516-47DE-8BF4-2EAA5AE062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844" y="1257300"/>
            <a:ext cx="8665170" cy="5529576"/>
          </a:xfrm>
        </p:spPr>
      </p:pic>
    </p:spTree>
    <p:extLst>
      <p:ext uri="{BB962C8B-B14F-4D97-AF65-F5344CB8AC3E}">
        <p14:creationId xmlns:p14="http://schemas.microsoft.com/office/powerpoint/2010/main" val="4084226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20E823-5DF5-4AE2-BFCF-2A11B570D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243" y="1246867"/>
            <a:ext cx="1174024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Устав от героя, Конан Дойль убил его в «Последнем деле Холмса» (1883), чтобы освободить себе время для написания исторических романов. Какая известная личность, по легенде, попросила его воскресить Холмса?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6684E0-6355-414C-B2A1-C596C3803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630" y="3037115"/>
            <a:ext cx="10515600" cy="3499078"/>
          </a:xfrm>
        </p:spPr>
        <p:txBody>
          <a:bodyPr/>
          <a:lstStyle/>
          <a:p>
            <a:pPr marL="0" lvl="0" indent="0">
              <a:buNone/>
            </a:pPr>
            <a:r>
              <a:rPr lang="ru-RU" sz="4400" dirty="0"/>
              <a:t>А</a:t>
            </a:r>
            <a:r>
              <a:rPr lang="en-US" sz="4400" dirty="0"/>
              <a:t>) </a:t>
            </a:r>
            <a:r>
              <a:rPr lang="ru-RU" sz="4400" dirty="0"/>
              <a:t>Роберт Стивенсон</a:t>
            </a:r>
          </a:p>
          <a:p>
            <a:pPr marL="0" lvl="0" indent="0">
              <a:buNone/>
            </a:pPr>
            <a:r>
              <a:rPr lang="en-US" sz="4400" dirty="0"/>
              <a:t>B) </a:t>
            </a:r>
            <a:r>
              <a:rPr lang="ru-RU" sz="4400" dirty="0"/>
              <a:t>Оскар Уайльд</a:t>
            </a:r>
          </a:p>
          <a:p>
            <a:pPr marL="0" lvl="0" indent="0">
              <a:buNone/>
            </a:pPr>
            <a:r>
              <a:rPr lang="en-US" sz="4400" dirty="0"/>
              <a:t>C) </a:t>
            </a:r>
            <a:r>
              <a:rPr lang="ru-RU" sz="4400" dirty="0"/>
              <a:t>Королева Виктория</a:t>
            </a:r>
            <a:endParaRPr lang="en-US" sz="4400" dirty="0"/>
          </a:p>
          <a:p>
            <a:pPr marL="0" lvl="0" indent="0">
              <a:buNone/>
            </a:pPr>
            <a:r>
              <a:rPr lang="en-US" sz="4400" dirty="0"/>
              <a:t>D) </a:t>
            </a:r>
            <a:r>
              <a:rPr lang="ru-RU" sz="4400" dirty="0"/>
              <a:t>Александр Белл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87424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41647-D9B2-43F9-91BB-A8328155B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57399" y="283482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Королева Виктория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F8D410-A1B1-4BD1-9131-E1F12FFA2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544" y="1420586"/>
            <a:ext cx="5551714" cy="5437413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Возмущенные читатели завалили Конан Дойля письмами с просьбой вернуть Шерлока. Среди них точно были члены королевской семьи, а по легенде и сама Виктория.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E48140-D120-42B0-9078-12C538C890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216" y="0"/>
            <a:ext cx="38646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9024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3DDA06F-BB7E-41F8-81E0-7F3BD74D05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86983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rgbClr val="FF0000"/>
                </a:solidFill>
              </a:rPr>
              <a:t>Задачи на логику</a:t>
            </a:r>
          </a:p>
        </p:txBody>
      </p:sp>
    </p:spTree>
    <p:extLst>
      <p:ext uri="{BB962C8B-B14F-4D97-AF65-F5344CB8AC3E}">
        <p14:creationId xmlns:p14="http://schemas.microsoft.com/office/powerpoint/2010/main" val="47299051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E6DB7AB-F826-429C-8E8A-0752539A0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7586"/>
            <a:ext cx="10515600" cy="58993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/>
              <a:t>Лев состарился, не мог больше охотиться сам и решил пуститься на хитрость. Он сообщил зверям о своей болезни, те приходили его проведать, а он их хватал и пожирал. Однако лиса, подойдя к входу в пещеру, догадалась о ловушке и не вошла. </a:t>
            </a:r>
          </a:p>
          <a:p>
            <a:pPr marL="0" indent="0" algn="ctr">
              <a:buNone/>
            </a:pPr>
            <a:r>
              <a:rPr lang="ru-RU" sz="4800" dirty="0"/>
              <a:t> Почему?</a:t>
            </a:r>
          </a:p>
        </p:txBody>
      </p:sp>
    </p:spTree>
    <p:extLst>
      <p:ext uri="{BB962C8B-B14F-4D97-AF65-F5344CB8AC3E}">
        <p14:creationId xmlns:p14="http://schemas.microsoft.com/office/powerpoint/2010/main" val="2259334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739" y="45119"/>
            <a:ext cx="10515600" cy="1032568"/>
          </a:xfrm>
        </p:spPr>
        <p:txBody>
          <a:bodyPr/>
          <a:lstStyle/>
          <a:p>
            <a:r>
              <a:rPr lang="af-Z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af-ZA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af-Z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f-ZA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Sherlock</a:t>
            </a:r>
            <a:r>
              <a:rPr lang="af-Z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Holmes Museum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671" y="914400"/>
            <a:ext cx="5266825" cy="5743826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0" indent="0" algn="ctr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Шерлока Холмса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лондонский дом-музей легендарного сыщика Шерлока Холмса, литературного персонажа. 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находится на Бейкер-стрит, неподалёку от одноимённой станции Лондонского метро. Располагается музей в четырёхэтажном доме в викторианском стиле. Дом построен в 1815 году и внесён в список зданий Её Величества, представляющих архитектурную и историческую ценность, 2-го класса.</a:t>
            </a:r>
          </a:p>
        </p:txBody>
      </p:sp>
      <p:pic>
        <p:nvPicPr>
          <p:cNvPr id="6" name="Рисунок 5" descr="Sherlock_Holmes_Museum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1426" y="806712"/>
            <a:ext cx="4290574" cy="32155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0A8B0E-031F-4E0C-BD15-0F972CC1B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39539" y="2887524"/>
            <a:ext cx="3115903" cy="377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3856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6B74CA0-35CF-4844-AE6C-4E677A3A3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585" y="143782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/>
              <a:t>Она увидел, что в пещеру ведет много следов, а из пещеры ни одного.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8CABF3-67C8-437B-83C6-1EF03E8226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380" y="1734004"/>
            <a:ext cx="7473240" cy="498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72083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870A12-D331-470F-ADEE-F46C38ED4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014" y="2520496"/>
            <a:ext cx="1167492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Экзамен в военном училище. Один из студентов берет билет и начинает готовиться к ответу, но через несколько минут подходит к преподавателю, ни слова не говоря, дает тому зачетку и покидает экзамен с отличной оценкой.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1693652-A941-4640-9630-1BA38BEDA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271" y="1253331"/>
            <a:ext cx="10896601" cy="435133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9545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166CEB-7DE0-4D10-8E6A-F85AC2341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585" y="365125"/>
            <a:ext cx="1191441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Экзамен по азбуке Морзе. Преподаватель стучал ручкой по столу и дал сообщение, что любой может подойти сейчас и получить отличную оценку.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19AABF-27C1-4609-9F97-013A0FBD0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1D33D6-5CAB-48EB-B247-426A9D859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143" y="1565105"/>
            <a:ext cx="8760481" cy="492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7703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2BBC865-2890-494F-ABD8-4A8FB074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4300"/>
            <a:ext cx="10515600" cy="33147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/>
              <a:t>Французский писатель Ги де Мопассан очень не любил Эйфелеву башню, но постоянно приходил туда обедать, забираясь на самый верх. </a:t>
            </a:r>
          </a:p>
          <a:p>
            <a:pPr marL="0" indent="0">
              <a:buNone/>
            </a:pPr>
            <a:r>
              <a:rPr lang="ru-RU" sz="4400" dirty="0"/>
              <a:t>Почему?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174B66-8883-4933-9276-435406921A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029" y="2565737"/>
            <a:ext cx="6440910" cy="429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4966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5157C2-0453-435E-964F-615F118D4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DDF0CC-CC3E-4065-BF3C-4BDA5B64B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/>
              <a:t>Он говорил: </a:t>
            </a:r>
          </a:p>
          <a:p>
            <a:pPr marL="0" indent="0" algn="ctr">
              <a:buNone/>
            </a:pPr>
            <a:r>
              <a:rPr lang="ru-RU" sz="6000" dirty="0"/>
              <a:t>«Только отсюда эту  башню не видно»</a:t>
            </a:r>
          </a:p>
        </p:txBody>
      </p:sp>
    </p:spTree>
    <p:extLst>
      <p:ext uri="{BB962C8B-B14F-4D97-AF65-F5344CB8AC3E}">
        <p14:creationId xmlns:p14="http://schemas.microsoft.com/office/powerpoint/2010/main" val="13691756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</a:rPr>
              <a:t>Knowledge </a:t>
            </a:r>
            <a:r>
              <a:rPr lang="en-US" sz="7200" b="1">
                <a:solidFill>
                  <a:srgbClr val="FF0000"/>
                </a:solidFill>
              </a:rPr>
              <a:t>is power!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зн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153230"/>
            <a:ext cx="7904526" cy="5266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4F063D4F-6579-47C1-A30C-18A5E1542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6A2E2A2-FE3E-4ABE-BE14-6BC02F0124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39" y="119730"/>
            <a:ext cx="11707322" cy="661854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5">
            <a:extLst>
              <a:ext uri="{FF2B5EF4-FFF2-40B4-BE49-F238E27FC236}">
                <a16:creationId xmlns:a16="http://schemas.microsoft.com/office/drawing/2014/main" id="{7305A0B9-506C-42B4-B741-0C948AD5C9EE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53787" y="213746"/>
            <a:ext cx="6662057" cy="6430508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доме-музее можно увидеть </a:t>
            </a:r>
          </a:p>
          <a:p>
            <a:pPr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«вживую» многие предметы, знакомые читателям по рассказам о Шерлоке</a:t>
            </a:r>
          </a:p>
          <a:p>
            <a:pPr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Холмсе: скрипку Холмса, охотничий хлыст, турецкую туфлю с  табаком, оборудование для химических опытов, армейский револьвер Ватсона и т. п.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A34D52-C8F2-4308-9A2C-35430F986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490" y="0"/>
            <a:ext cx="514551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A2820A4B-4FF9-4CA5-BEE8-42C1CF95C25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66" y="1885085"/>
            <a:ext cx="5751912" cy="3834607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9D781DBF-0C30-477C-AB14-FA2DFC427F9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730" y="1885085"/>
            <a:ext cx="5567487" cy="3834607"/>
          </a:xfrm>
        </p:spPr>
      </p:pic>
    </p:spTree>
    <p:extLst>
      <p:ext uri="{BB962C8B-B14F-4D97-AF65-F5344CB8AC3E}">
        <p14:creationId xmlns:p14="http://schemas.microsoft.com/office/powerpoint/2010/main" val="2880891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4E4BBC-9618-4412-BBB1-39168F2BD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978" y="681037"/>
            <a:ext cx="11511643" cy="1325563"/>
          </a:xfrm>
        </p:spPr>
        <p:txBody>
          <a:bodyPr>
            <a:normAutofit fontScale="90000"/>
          </a:bodyPr>
          <a:lstStyle/>
          <a:p>
            <a:pPr marL="228600" lvl="0" indent="-228600" algn="ctr">
              <a:spcBef>
                <a:spcPts val="1000"/>
              </a:spcBef>
            </a:pPr>
            <a:r>
              <a:rPr lang="ru-RU" altLang="ru-RU" sz="31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стене гостиной под стеклом красуется монограмма королевы Виктории «VR», которую Холмс «выстрелял» в рассказе «Обряд дома </a:t>
            </a:r>
            <a:r>
              <a:rPr lang="ru-RU" altLang="ru-RU" sz="31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Месгрейвов</a:t>
            </a:r>
            <a:r>
              <a:rPr lang="ru-RU" altLang="ru-RU" sz="31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». </a:t>
            </a:r>
            <a:b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28F905-9335-4271-A00B-FD56CDE29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12" y="1837870"/>
            <a:ext cx="7071974" cy="4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738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1367</Words>
  <Application>Microsoft Office PowerPoint</Application>
  <PresentationFormat>Широкоэкранный</PresentationFormat>
  <Paragraphs>122</Paragraphs>
  <Slides>55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62" baseType="lpstr">
      <vt:lpstr>Arial</vt:lpstr>
      <vt:lpstr>Calibri</vt:lpstr>
      <vt:lpstr>Calibri Light</vt:lpstr>
      <vt:lpstr>Tahoma</vt:lpstr>
      <vt:lpstr>Times New Roman</vt:lpstr>
      <vt:lpstr>Wingdings 2</vt:lpstr>
      <vt:lpstr>Тема Office</vt:lpstr>
      <vt:lpstr>Sherlock Holmes</vt:lpstr>
      <vt:lpstr>Презентация PowerPoint</vt:lpstr>
      <vt:lpstr>Ше́рлок Холмс (Sherlock Holmes) — самый известный литературный персонаж,  созданный Артуром Конан Дойлом. Его произведения, посвящённые приключениям этого знаменитого лондонского частного детектива, считаются классикой детективного жанра. </vt:lpstr>
      <vt:lpstr>Биография Шерлока Холмса </vt:lpstr>
      <vt:lpstr>         The Sherlock Holmes Museum </vt:lpstr>
      <vt:lpstr>Презентация PowerPoint</vt:lpstr>
      <vt:lpstr>Презентация PowerPoint</vt:lpstr>
      <vt:lpstr>Презентация PowerPoint</vt:lpstr>
      <vt:lpstr>На стене гостиной под стеклом красуется монограмма королевы Виктории «VR», которую Холмс «выстрелял» в рассказе «Обряд дома Месгрейвов».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Кто является прототипом Шерлока Холмса? </vt:lpstr>
      <vt:lpstr>Презентация PowerPoint</vt:lpstr>
      <vt:lpstr>Где жил Шерлок Холмс? </vt:lpstr>
      <vt:lpstr>Baker street 221B</vt:lpstr>
      <vt:lpstr>Сколько произведений про Шерлока Холмса было написано Артуром Конан Дойлем? </vt:lpstr>
      <vt:lpstr>Рассказы и повести А. К. Дойля.</vt:lpstr>
      <vt:lpstr>В каком произведении впервые появляется Шерлок Холмс? </vt:lpstr>
      <vt:lpstr>Первое знакомство</vt:lpstr>
      <vt:lpstr>Какую повесть о Шерлоке Холмсе экранизировали чаще всего? </vt:lpstr>
      <vt:lpstr>«Собака Баскервилей»</vt:lpstr>
      <vt:lpstr>Книжный Холмс не знал этого факта, уверяя, что это нерелевантная для его работы информация </vt:lpstr>
      <vt:lpstr>Презентация PowerPoint</vt:lpstr>
      <vt:lpstr>Из приведенных ниже фактов только один упоминается в произведениях А.К. Дойля.</vt:lpstr>
      <vt:lpstr>Презентация PowerPoint</vt:lpstr>
      <vt:lpstr>Чего не было! </vt:lpstr>
      <vt:lpstr>Книги о Холмсе были настолько популярны, что отразились на реальной жизни Лондона и не только. Два из этих событий действительно случились, одно придумано. Какое? </vt:lpstr>
      <vt:lpstr>Про популярность охотничьих кепи ничего не известно, вдобавок, в книге этот головной убор вообще не упоминался - это самодеятельность иллюстратора. </vt:lpstr>
      <vt:lpstr>Кто играет Шерлока Холмса в британском телесериале «Шерлок»? </vt:lpstr>
      <vt:lpstr>Бенедикт Камбербэтч</vt:lpstr>
      <vt:lpstr>Не все знают, что в сериале «Шерлок» от ВВС в эпизодах появлялись родственники актеров и членов съемочной группы. Например,</vt:lpstr>
      <vt:lpstr>Презентация PowerPoint</vt:lpstr>
      <vt:lpstr>Как звали брата Шерлока Холмса? </vt:lpstr>
      <vt:lpstr>Майкрофт Холмс</vt:lpstr>
      <vt:lpstr>Кто по национальности миссис Хадсон? </vt:lpstr>
      <vt:lpstr>Шотландка</vt:lpstr>
      <vt:lpstr>В каком из рассказов фигурирует Ирэн Адлер, женщина, которая произвела большое впечатление на Холмса, разгадав его уловку? </vt:lpstr>
      <vt:lpstr>«Скандал в Богемии» </vt:lpstr>
      <vt:lpstr>Устав от героя, Конан Дойль убил его в «Последнем деле Холмса» (1883), чтобы освободить себе время для написания исторических романов. Какая известная личность, по легенде, попросила его воскресить Холмса? </vt:lpstr>
      <vt:lpstr>Королева Виктория</vt:lpstr>
      <vt:lpstr>Презентация PowerPoint</vt:lpstr>
      <vt:lpstr>Презентация PowerPoint</vt:lpstr>
      <vt:lpstr>Презентация PowerPoint</vt:lpstr>
      <vt:lpstr>Экзамен в военном училище. Один из студентов берет билет и начинает готовиться к ответу, но через несколько минут подходит к преподавателю, ни слова не говоря, дает тому зачетку и покидает экзамен с отличной оценкой.</vt:lpstr>
      <vt:lpstr>Экзамен по азбуке Морзе. Преподаватель стучал ручкой по столу и дал сообщение, что любой может подойти сейчас и получить отличную оценку. </vt:lpstr>
      <vt:lpstr>Презентация PowerPoint</vt:lpstr>
      <vt:lpstr>Презентация PowerPoint</vt:lpstr>
      <vt:lpstr>Knowledge is power!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43</cp:revision>
  <dcterms:created xsi:type="dcterms:W3CDTF">2021-02-12T18:42:30Z</dcterms:created>
  <dcterms:modified xsi:type="dcterms:W3CDTF">2021-06-23T12:08:54Z</dcterms:modified>
</cp:coreProperties>
</file>