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8ED25F-863D-45EF-9810-2A169D07AD54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1DEA0-A114-42D7-8731-46CC95755E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503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ACE5B6-B3EC-4FFE-8E04-C355DFE9F0ED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AECC2-239A-4A87-A319-508EBEC880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93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ACE5B6-B3EC-4FFE-8E04-C355DFE9F0ED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AECC2-239A-4A87-A319-508EBEC880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918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ACE5B6-B3EC-4FFE-8E04-C355DFE9F0ED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AECC2-239A-4A87-A319-508EBEC880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992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ACE5B6-B3EC-4FFE-8E04-C355DFE9F0ED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AECC2-239A-4A87-A319-508EBEC880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4569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ACE5B6-B3EC-4FFE-8E04-C355DFE9F0ED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AECC2-239A-4A87-A319-508EBEC880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891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862BBA-3607-47B3-A2A6-CD9C429F184B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F993-3EEE-485F-945E-3DE3A452D8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962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E0DE5C-CEDB-4898-8C09-9478E4AA725E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A7362-8BE2-4065-9DCE-FA48471378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711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E59400-4422-40D4-95DF-134093FC3613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CF982-B87B-449E-87FB-001AA18734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2349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1C8BF6-B524-4F9A-8950-16FCE868E732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6B949-2B21-4684-A210-82E612FA1C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8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8481B4-F703-4473-8176-5C5B82047E3A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43C0C-377D-4429-B0E4-2DE05608E0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453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CEC976-324E-4887-B815-F23C488E19B6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97D9-2A62-472A-8E64-03E17C4016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280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E265EE-5E4E-4092-BBA2-79F17B5E745E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6D0683-108B-4245-A233-1D37D3794F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495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E3DB02-01A4-44E4-9A90-5A5CCDE0F0F1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5214D2-1769-40C1-B2A7-6BE7D596B2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794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081A4-7F86-4AAD-B269-97F76C40579E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0ECCA-6782-4C26-98EF-4D5B1510F2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32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43D33-91ED-4204-A9DF-AC6A72A7694E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A7223-0124-4590-B0AE-479F60C46E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747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9ACE5B6-B3EC-4FFE-8E04-C355DFE9F0ED}" type="datetimeFigureOut">
              <a:rPr lang="ru-RU" smtClean="0"/>
              <a:pPr>
                <a:defRPr/>
              </a:pPr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14AECC2-239A-4A87-A319-508EBEC880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3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575725"/>
            <a:ext cx="8705850" cy="56292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2673" y="4541405"/>
            <a:ext cx="7772400" cy="10255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этнокультурных и национальных особенностей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Крыма на 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уроках искусства!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Дейнека Н.В.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la_belle_mixtape-summer_memories_o_henri_pf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2673" y="54639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738" y="803655"/>
            <a:ext cx="2438400" cy="18764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423949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Давнюю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в Крыму имеют армяне. В средневековье они составляли вместе с малоазийскими греками, также покинувшими родину под натиском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турков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основное население Юго-Западного Крыма, а также городов в Восточном Крыму. Однако их потомки расселены сейчас в основном в Приазовье. В 1771 г. 31 тыс. христиан (греки, армяне и другие) вышла под сопровождением русских войск из Крымского ханства и основала новые города и села на северном берегу Азовского моря. Это город Мариуполь, город Нахичевань-на-Дону (часть Ростова). Памятники армянского зодчества монастырь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Сурб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-Хач в районе Старого Крыма, церковь в Ялте и другие можно посетить с экскурсией и самостоятельно. Армянское камнерезное искусство оказало заметное влияние на архитектуру мечетей, мавзолеев, дворцов Крымского ханства.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после присоединения Крыма к России армяне жили по большей части в Восточном Крыму; район Феодосии и Старого Крыма называют Крымской Арменией. Кстати, известный художник И. К. Айвазовский, а так же композитор А. А.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Спендиаров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крымские армяне.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416" y="4007671"/>
            <a:ext cx="2038350" cy="22383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28" y="4200525"/>
            <a:ext cx="17240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942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38" y="1613079"/>
            <a:ext cx="6858000" cy="51435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81" y="164365"/>
            <a:ext cx="6347714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Крымчане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очень различаются по происхождению,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что-то главное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же делает нас единым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целым: мы работаем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вместе,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живем рядом друг с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другом, уважаем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других народов. 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национальные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основном проявляются в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семье.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ценим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 друга не за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национальную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принадлежность,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 умение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и уважать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0418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223405" y="111125"/>
            <a:ext cx="8837468" cy="33490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Этническая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Крыма очень сложна и драматична. Можно сказать одно: никогда национальный состав полуострова не был однообразным, особенно в его горной части и приморских районах. Говоря о населении Таврических гор еще во II в. до н. э., римский историк Плиний Старший замечает, что там живет 30 народов. Горы и острова нередко служили убежищем для реликтовых народов, когда-то великих, а затем сошедших с исторической арены. Так было с воинственными готами, покорившими почти всю Европу и затем растворившимися в ее просторах уже в начале средних веков. А в Крыму поселения готов сохранялись до XV в.</a:t>
            </a:r>
            <a:endParaRPr lang="ru-RU" alt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849" y="3851675"/>
            <a:ext cx="3761508" cy="271925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324" y="4124658"/>
            <a:ext cx="4111255" cy="273334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841" y="0"/>
            <a:ext cx="8962159" cy="42946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Крыму более 30 национально-культурных объединений, 24 из которых официально зарегистрированы. Национальная палитра представлена семьюдесятью этносами и этническими группами, многие из которых сохранили свою традиционно-бытовую культуру.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многочисленный этнос в Крыму, конечно же,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заметить, что в Крыму они появляются задолго до татар, по крайней мере со времени похода киевского князя Владимира на Херсонес. Уже тогда наравне с византийцами здесь торгуют и русские купцы и часть из них оседает в Херсонесе всерьез и надолго. Однако только после присоединения Крыма к России возникает численный перевес русских над другими народами, населяющими полуостров. За сравнительно короткое время русские составляют уже более половины населения. Это выходцы, в основном, из центрально-черноземных губерний России: Курской, Орловской, Тамбовской и других.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6010217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669" y="729199"/>
            <a:ext cx="2514600" cy="1819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04" y="4031673"/>
            <a:ext cx="2619375" cy="17430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342" y="3184886"/>
            <a:ext cx="2619375" cy="174307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621" y="223223"/>
            <a:ext cx="8941378" cy="40868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Живут в Крыму караимы небольшой народ с самобытной и яркой историей. С ней можно познакомиться в «пещерном городе» Чуфут-Кале (что значит «иудейская крепость»; </a:t>
            </a:r>
            <a:r>
              <a:rPr lang="ru-RU" sz="2000" dirty="0" err="1"/>
              <a:t>караимизм</a:t>
            </a:r>
            <a:r>
              <a:rPr lang="ru-RU" sz="2000" dirty="0"/>
              <a:t> одна из ветвей иудаизма). </a:t>
            </a:r>
            <a:r>
              <a:rPr lang="ru-RU" sz="2000" dirty="0" smtClean="0"/>
              <a:t> </a:t>
            </a:r>
            <a:r>
              <a:rPr lang="ru-RU" sz="2000" dirty="0"/>
              <a:t>Караимские пирожки, ко</a:t>
            </a:r>
            <a:r>
              <a:rPr lang="ru-RU" sz="2000" dirty="0">
                <a:solidFill>
                  <a:schemeClr val="bg1"/>
                </a:solidFill>
              </a:rPr>
              <a:t>торые</a:t>
            </a:r>
            <a:r>
              <a:rPr lang="ru-RU" sz="2000" dirty="0"/>
              <a:t> </a:t>
            </a:r>
            <a:r>
              <a:rPr lang="ru-RU" sz="2000" dirty="0">
                <a:solidFill>
                  <a:schemeClr val="bg1"/>
                </a:solidFill>
              </a:rPr>
              <a:t>можно</a:t>
            </a:r>
            <a:r>
              <a:rPr lang="ru-RU" sz="2000" dirty="0"/>
              <a:t> </a:t>
            </a:r>
            <a:r>
              <a:rPr lang="ru-RU" sz="2000" dirty="0">
                <a:solidFill>
                  <a:schemeClr val="bg1"/>
                </a:solidFill>
              </a:rPr>
              <a:t>попроб</a:t>
            </a:r>
            <a:r>
              <a:rPr lang="ru-RU" sz="2000" dirty="0"/>
              <a:t>овать где-нибудь на улице или привокзальной </a:t>
            </a:r>
            <a:r>
              <a:rPr lang="ru-RU" sz="2000" dirty="0">
                <a:solidFill>
                  <a:schemeClr val="tx1"/>
                </a:solidFill>
              </a:rPr>
              <a:t>площ</a:t>
            </a:r>
            <a:r>
              <a:rPr lang="ru-RU" sz="2000" dirty="0">
                <a:solidFill>
                  <a:schemeClr val="bg1"/>
                </a:solidFill>
              </a:rPr>
              <a:t>ади, одно из национа</a:t>
            </a:r>
            <a:r>
              <a:rPr lang="ru-RU" sz="2000" dirty="0"/>
              <a:t>льных блюд. Правда, гарантии, что оно </a:t>
            </a:r>
            <a:r>
              <a:rPr lang="ru-RU" sz="2000" dirty="0">
                <a:solidFill>
                  <a:schemeClr val="tx1"/>
                </a:solidFill>
              </a:rPr>
              <a:t>сдела</a:t>
            </a:r>
            <a:r>
              <a:rPr lang="ru-RU" sz="2000" dirty="0">
                <a:solidFill>
                  <a:schemeClr val="bg1"/>
                </a:solidFill>
              </a:rPr>
              <a:t>но, как следует, дать </a:t>
            </a:r>
            <a:r>
              <a:rPr lang="ru-RU" sz="2000" dirty="0"/>
              <a:t>нельзя уж очень мало караимов осталось на </a:t>
            </a:r>
            <a:r>
              <a:rPr lang="ru-RU" sz="2000" dirty="0">
                <a:solidFill>
                  <a:schemeClr val="tx1"/>
                </a:solidFill>
              </a:rPr>
              <a:t>св</a:t>
            </a:r>
            <a:r>
              <a:rPr lang="ru-RU" sz="2000" dirty="0">
                <a:solidFill>
                  <a:schemeClr val="bg1"/>
                </a:solidFill>
              </a:rPr>
              <a:t>ете: чуть больше тре</a:t>
            </a:r>
            <a:r>
              <a:rPr lang="ru-RU" sz="2000" dirty="0">
                <a:solidFill>
                  <a:schemeClr val="tx1"/>
                </a:solidFill>
              </a:rPr>
              <a:t>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/>
              <a:t>тысяч, в том числе по Крыму около тысячи, а </a:t>
            </a:r>
            <a:r>
              <a:rPr lang="ru-RU" sz="2000" dirty="0">
                <a:solidFill>
                  <a:schemeClr val="bg1"/>
                </a:solidFill>
              </a:rPr>
              <a:t>поваров из них вообщ</a:t>
            </a:r>
            <a:r>
              <a:rPr lang="ru-RU" sz="2000" dirty="0">
                <a:solidFill>
                  <a:schemeClr val="tx1"/>
                </a:solidFill>
              </a:rPr>
              <a:t>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/>
              <a:t>единицы. Кроме нашего края, караимы живут в </a:t>
            </a:r>
            <a:r>
              <a:rPr lang="ru-RU" sz="2000" dirty="0">
                <a:solidFill>
                  <a:schemeClr val="tx1"/>
                </a:solidFill>
              </a:rPr>
              <a:t>Литве (это потомки личной </a:t>
            </a:r>
            <a:r>
              <a:rPr lang="ru-RU" sz="2000" dirty="0"/>
              <a:t>гвардии литовских великих князей), а также на западе Украины.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К историческим </a:t>
            </a:r>
            <a:r>
              <a:rPr lang="ru-RU" sz="2000" dirty="0"/>
              <a:t>народам Крыма относятся и крымча</a:t>
            </a:r>
            <a:r>
              <a:rPr lang="ru-RU" sz="2000" dirty="0">
                <a:solidFill>
                  <a:schemeClr val="bg1"/>
                </a:solidFill>
              </a:rPr>
              <a:t>ки</a:t>
            </a:r>
            <a:r>
              <a:rPr lang="ru-RU" sz="2000" dirty="0"/>
              <a:t>. </a:t>
            </a:r>
            <a:r>
              <a:rPr lang="ru-RU" sz="2000" dirty="0">
                <a:solidFill>
                  <a:schemeClr val="bg1"/>
                </a:solidFill>
              </a:rPr>
              <a:t>Этот народ </a:t>
            </a:r>
            <a:r>
              <a:rPr lang="ru-RU" sz="2000" dirty="0">
                <a:solidFill>
                  <a:schemeClr val="tx1"/>
                </a:solidFill>
              </a:rPr>
              <a:t>подвергся геноциду </a:t>
            </a:r>
            <a:r>
              <a:rPr lang="ru-RU" sz="2000" dirty="0"/>
              <a:t>в годы оккупации. Сейчас на </a:t>
            </a:r>
            <a:r>
              <a:rPr lang="ru-RU" sz="2000" dirty="0">
                <a:solidFill>
                  <a:schemeClr val="tx1"/>
                </a:solidFill>
              </a:rPr>
              <a:t>по</a:t>
            </a:r>
            <a:r>
              <a:rPr lang="ru-RU" sz="2000" dirty="0">
                <a:solidFill>
                  <a:schemeClr val="bg1"/>
                </a:solidFill>
              </a:rPr>
              <a:t>луострове их </a:t>
            </a:r>
            <a:r>
              <a:rPr lang="ru-RU" sz="2000" dirty="0">
                <a:solidFill>
                  <a:schemeClr val="tx1"/>
                </a:solidFill>
              </a:rPr>
              <a:t>насчитывается около </a:t>
            </a:r>
            <a:r>
              <a:rPr lang="ru-RU" sz="2000" dirty="0"/>
              <a:t>600 человек.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0877" y="4169352"/>
            <a:ext cx="3584865" cy="268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3590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232" y="0"/>
            <a:ext cx="8951768" cy="41875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Иудейские </a:t>
            </a:r>
            <a:r>
              <a:rPr lang="ru-RU" sz="2000" dirty="0"/>
              <a:t>купцы появились в Крыму еще в I в. н. э., к этому времени относятся их захоронения в Пантикапее (нынешней Керчи). Сейчас в Крыму, в основном в городах и больше всего в Симферополе, проживает около 17 тыс. евреев. Это пятая по численности этническая группа </a:t>
            </a:r>
            <a:r>
              <a:rPr lang="ru-RU" sz="2000" dirty="0" err="1"/>
              <a:t>крымчан</a:t>
            </a:r>
            <a:r>
              <a:rPr lang="ru-RU" sz="2000" dirty="0"/>
              <a:t>, уступающая русским (их около 1,5 млн.), украинцам (0,5 млн.), белорусам и крымским татарам.</a:t>
            </a:r>
          </a:p>
          <a:p>
            <a:pPr marL="0" indent="0">
              <a:buNone/>
            </a:pPr>
            <a:r>
              <a:rPr lang="ru-RU" sz="2000" dirty="0"/>
              <a:t>Численность крымских татар постоянно растет за счет возвращения из мест принудительного поселения. Со времени полного установления Советской власти (1921 г.) и до июня 1945 в Крыму действовали школы с немецким, греческим, </a:t>
            </a:r>
            <a:r>
              <a:rPr lang="ru-RU" sz="2000" dirty="0" err="1"/>
              <a:t>крымскотатарским</a:t>
            </a:r>
            <a:r>
              <a:rPr lang="ru-RU" sz="2000" dirty="0"/>
              <a:t>, армянским, русским и украинским языками обучения. Русский и </a:t>
            </a:r>
            <a:r>
              <a:rPr lang="ru-RU" sz="2000" dirty="0" err="1"/>
              <a:t>крымскотатарский</a:t>
            </a:r>
            <a:r>
              <a:rPr lang="ru-RU" sz="2000" dirty="0"/>
              <a:t> языки преподавались во всех школах. Около четверти населения составляли татары, затем следовали евреи (7%), немцы (6%), греки (3%), болгары, армяне, поляки, караимы, эстонцы и другие.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2" y="5208291"/>
            <a:ext cx="2886075" cy="1581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675" y="5208291"/>
            <a:ext cx="2981325" cy="153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428" y="382637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3118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1" y="140496"/>
            <a:ext cx="3969490" cy="282164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931" y="0"/>
            <a:ext cx="8982941" cy="3990109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Украинцы в довоенных пер</a:t>
            </a:r>
            <a:r>
              <a:rPr lang="ru-RU" sz="2400" dirty="0"/>
              <a:t>еписях населения объединены с </a:t>
            </a:r>
            <a:r>
              <a:rPr lang="ru-RU" sz="2400" dirty="0">
                <a:solidFill>
                  <a:schemeClr val="bg1"/>
                </a:solidFill>
              </a:rPr>
              <a:t>русскими. А вот в перепис</a:t>
            </a:r>
            <a:r>
              <a:rPr lang="ru-RU" sz="2400" dirty="0"/>
              <a:t>ях конца XIX в. они занимают 3 4 </a:t>
            </a:r>
            <a:r>
              <a:rPr lang="ru-RU" sz="2400" dirty="0">
                <a:solidFill>
                  <a:schemeClr val="bg1"/>
                </a:solidFill>
              </a:rPr>
              <a:t>место по этническому сост</a:t>
            </a:r>
            <a:r>
              <a:rPr lang="ru-RU" sz="2400" dirty="0"/>
              <a:t>аву населения. Украина имела </a:t>
            </a:r>
            <a:r>
              <a:rPr lang="ru-RU" sz="2400" dirty="0">
                <a:solidFill>
                  <a:schemeClr val="bg1"/>
                </a:solidFill>
              </a:rPr>
              <a:t>тесные связи с полуостров</a:t>
            </a:r>
            <a:r>
              <a:rPr lang="ru-RU" sz="2400" dirty="0"/>
              <a:t>ом еще со времен Крымского </a:t>
            </a:r>
            <a:r>
              <a:rPr lang="ru-RU" sz="2400" dirty="0">
                <a:solidFill>
                  <a:schemeClr val="bg1"/>
                </a:solidFill>
              </a:rPr>
              <a:t>ханства. Чумацкие обозы с</a:t>
            </a:r>
            <a:r>
              <a:rPr lang="ru-RU" sz="2400" dirty="0"/>
              <a:t> солью, взаимная торговля в </a:t>
            </a:r>
            <a:r>
              <a:rPr lang="ru-RU" sz="2400" dirty="0">
                <a:solidFill>
                  <a:schemeClr val="bg1"/>
                </a:solidFill>
              </a:rPr>
              <a:t>мирное время и столь же </a:t>
            </a:r>
            <a:r>
              <a:rPr lang="ru-RU" sz="2400" dirty="0"/>
              <a:t>взаимные набеги в военное все это </a:t>
            </a:r>
            <a:r>
              <a:rPr lang="ru-RU" sz="2400" dirty="0">
                <a:solidFill>
                  <a:schemeClr val="bg1"/>
                </a:solidFill>
              </a:rPr>
              <a:t>служило перемещению и п</a:t>
            </a:r>
            <a:r>
              <a:rPr lang="ru-RU" sz="2400" dirty="0"/>
              <a:t>еремешиванию людей, хотя, </a:t>
            </a:r>
            <a:r>
              <a:rPr lang="ru-RU" sz="2400" dirty="0">
                <a:solidFill>
                  <a:schemeClr val="bg1"/>
                </a:solidFill>
              </a:rPr>
              <a:t>конечно, основной поток у</a:t>
            </a:r>
            <a:r>
              <a:rPr lang="ru-RU" sz="2400" dirty="0"/>
              <a:t>краинских поселенцев пошел в Крым только в конце XVIII </a:t>
            </a:r>
            <a:r>
              <a:rPr lang="ru-RU" sz="2400" dirty="0" smtClean="0"/>
              <a:t>в</a:t>
            </a:r>
            <a:r>
              <a:rPr lang="ru-RU" sz="2400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210" y="3666811"/>
            <a:ext cx="4445000" cy="1765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08" y="4282560"/>
            <a:ext cx="21717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1616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4" y="3729037"/>
            <a:ext cx="4667251" cy="312896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36887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появления белорусов в Крыму относится к концу XVIII в. Переселенцы из Белоруссии прибывали на полуостров и в XIX - XX вв. Сегодня белорусы живут в селе Широком Симферопольского района и в селе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Марьяновка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Красногвардейского района. В Широком работает народный этнографической музей, существуют детский и взрослый фольклорные коллективы. Стали традиционными Дни культуры Республики Беларусь, в которых участвуют не только белорусы Крыма, но и профессиональные исполнители из Беларуси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25" y="3688773"/>
            <a:ext cx="2466975" cy="184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04" y="3656709"/>
            <a:ext cx="17811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4219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958" y="329333"/>
            <a:ext cx="8162059" cy="436735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Немцы, в том числе выходцы из Швейцарии, поселились в Крыму при Екатерине II и занимались в основном сельским хозяйством. Представители интеллигенции немецкого происхождения: Ф. К.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Мильгаузен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Н. А.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Арендт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С. Паллас, П. И. Кеппен, А. Я. Фабр и другие оставили заметный след в культурной жизни нашего края, эти имена вы часто встретите в краеведческой литературе. Сохранилось здание лютеранской церкви и школы при ней в Симферополе (ул. Карла Либкнехта, 16), построенное на частные пожертвования этих людей. В советское время немцы-колонисты образовали несколько колхозов, которые славились высокой культурой земледелия и особенно животноводства: немецким колбасам на крымских рынках не было равных. В августе 1941 г. немцы были выселены в Северный Казахстан, и их деревни в Крыму больше не восстанавливались.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Болгары селились на полуострове, как греки, с островов Эгейского моря, спасаясь от турецкого ига в годы войн последней четверти XVIII в. Именно болгары завезли на полуостров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казанлыкскую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розу, и сейчас Крым является ведущим в мире производителем розового масла.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05" y="4391561"/>
            <a:ext cx="2524125" cy="1809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736" y="4239326"/>
            <a:ext cx="1628775" cy="2419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308" y="4439186"/>
            <a:ext cx="2667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076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841" y="0"/>
            <a:ext cx="8879032" cy="299258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Поляки и литовцы попадали в Крым после разгромов национально-освободительных восстаний XVIII - XIX вв. как ссыльные. Сейчас поляков, включая потомков и более поздних поселенцев, около 7 тыс. человек. Огромную роль в истории Крыма сыграли греки, появившиеся здесь еще в античную эпоху и основавшие колонии на Керченском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полуострове,в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Юго-Западном Крыму, в районе Евпатории. Численность греческого населения на полуострове менялась в различные эпохи. В 1897 г. их было 17 тыс. человек, а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1939-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20,6 тыс.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490" y="3214687"/>
            <a:ext cx="4530869" cy="309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7535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187</TotalTime>
  <Words>1224</Words>
  <Application>Microsoft Office PowerPoint</Application>
  <PresentationFormat>Экран (4:3)</PresentationFormat>
  <Paragraphs>18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Грань</vt:lpstr>
      <vt:lpstr>Использование этнокультурных и национальных особенностей Крыма на уроках искусства!    Дейнека Н.В.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этнокультурных и национальных особенностей региона Крыма</dc:title>
  <dc:creator>Admin</dc:creator>
  <cp:lastModifiedBy>Admin</cp:lastModifiedBy>
  <cp:revision>28</cp:revision>
  <dcterms:created xsi:type="dcterms:W3CDTF">2021-04-20T19:49:36Z</dcterms:created>
  <dcterms:modified xsi:type="dcterms:W3CDTF">2021-11-25T05:53:31Z</dcterms:modified>
</cp:coreProperties>
</file>