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handoutMasterIdLst>
    <p:handoutMasterId r:id="rId13"/>
  </p:handoutMasterIdLst>
  <p:sldIdLst>
    <p:sldId id="256" r:id="rId2"/>
    <p:sldId id="259" r:id="rId3"/>
    <p:sldId id="260" r:id="rId4"/>
    <p:sldId id="267" r:id="rId5"/>
    <p:sldId id="262" r:id="rId6"/>
    <p:sldId id="261" r:id="rId7"/>
    <p:sldId id="263" r:id="rId8"/>
    <p:sldId id="264" r:id="rId9"/>
    <p:sldId id="265" r:id="rId10"/>
    <p:sldId id="266"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173A8D"/>
    <a:srgbClr val="129481"/>
    <a:srgbClr val="0F2741"/>
    <a:srgbClr val="001736"/>
    <a:srgbClr val="003374"/>
    <a:srgbClr val="C9A093"/>
    <a:srgbClr val="F1F1F1"/>
    <a:srgbClr val="385592"/>
    <a:srgbClr val="3A5896"/>
    <a:srgbClr val="1D3C7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2" autoAdjust="0"/>
    <p:restoredTop sz="86377" autoAdjust="0"/>
  </p:normalViewPr>
  <p:slideViewPr>
    <p:cSldViewPr snapToGrid="0">
      <p:cViewPr varScale="1">
        <p:scale>
          <a:sx n="88" d="100"/>
          <a:sy n="88" d="100"/>
        </p:scale>
        <p:origin x="-1362"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5" d="100"/>
          <a:sy n="85" d="100"/>
        </p:scale>
        <p:origin x="3804" y="102"/>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E2DD1C9-4BB6-422A-8F34-C157EA500BD9}" type="datetimeFigureOut">
              <a:rPr lang="en-US" smtClean="0"/>
              <a:pPr/>
              <a:t>12/10/2018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5A997E4-EE34-411C-9FF1-22B934EF5337}" type="slidenum">
              <a:rPr lang="en-US" smtClean="0"/>
              <a:pPr/>
              <a:t>‹#›</a:t>
            </a:fld>
            <a:endParaRPr lang="en-US"/>
          </a:p>
        </p:txBody>
      </p:sp>
    </p:spTree>
    <p:extLst>
      <p:ext uri="{BB962C8B-B14F-4D97-AF65-F5344CB8AC3E}">
        <p14:creationId xmlns="" xmlns:p14="http://schemas.microsoft.com/office/powerpoint/2010/main" val="21274113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B93F17-0BEE-4628-8D54-96566D166E20}" type="datetimeFigureOut">
              <a:rPr lang="ru-RU" smtClean="0"/>
              <a:pPr/>
              <a:t>10.12.2018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D4D514-18FF-4769-81CE-4720AE049658}"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BD9794-A4CC-42D0-9A65-24C6B9EF4076}" type="datetimeFigureOut">
              <a:rPr lang="en-US" smtClean="0"/>
              <a:pPr/>
              <a:t>12/10/2018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8DF1E-33BB-4377-9A26-35481BA06C7C}" type="slidenum">
              <a:rPr lang="en-US" smtClean="0"/>
              <a:pPr/>
              <a:t>‹#›</a:t>
            </a:fld>
            <a:endParaRPr lang="en-US"/>
          </a:p>
        </p:txBody>
      </p:sp>
    </p:spTree>
    <p:extLst>
      <p:ext uri="{BB962C8B-B14F-4D97-AF65-F5344CB8AC3E}">
        <p14:creationId xmlns="" xmlns:p14="http://schemas.microsoft.com/office/powerpoint/2010/main" val="2750845649"/>
      </p:ext>
    </p:extLst>
  </p:cSld>
  <p:clrMapOvr>
    <a:masterClrMapping/>
  </p:clrMapOvr>
  <p:transitio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BD9794-A4CC-42D0-9A65-24C6B9EF4076}" type="datetimeFigureOut">
              <a:rPr lang="en-US" smtClean="0"/>
              <a:pPr/>
              <a:t>12/10/2018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8DF1E-33BB-4377-9A26-35481BA06C7C}" type="slidenum">
              <a:rPr lang="en-US" smtClean="0"/>
              <a:pPr/>
              <a:t>‹#›</a:t>
            </a:fld>
            <a:endParaRPr lang="en-US"/>
          </a:p>
        </p:txBody>
      </p:sp>
    </p:spTree>
    <p:extLst>
      <p:ext uri="{BB962C8B-B14F-4D97-AF65-F5344CB8AC3E}">
        <p14:creationId xmlns="" xmlns:p14="http://schemas.microsoft.com/office/powerpoint/2010/main" val="712725447"/>
      </p:ext>
    </p:extLst>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BD9794-A4CC-42D0-9A65-24C6B9EF4076}" type="datetimeFigureOut">
              <a:rPr lang="en-US" smtClean="0"/>
              <a:pPr/>
              <a:t>12/10/2018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8DF1E-33BB-4377-9A26-35481BA06C7C}" type="slidenum">
              <a:rPr lang="en-US" smtClean="0"/>
              <a:pPr/>
              <a:t>‹#›</a:t>
            </a:fld>
            <a:endParaRPr lang="en-US"/>
          </a:p>
        </p:txBody>
      </p:sp>
    </p:spTree>
    <p:extLst>
      <p:ext uri="{BB962C8B-B14F-4D97-AF65-F5344CB8AC3E}">
        <p14:creationId xmlns="" xmlns:p14="http://schemas.microsoft.com/office/powerpoint/2010/main" val="3382581019"/>
      </p:ext>
    </p:extLst>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BD9794-A4CC-42D0-9A65-24C6B9EF4076}" type="datetimeFigureOut">
              <a:rPr lang="en-US" smtClean="0"/>
              <a:pPr/>
              <a:t>12/10/2018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8DF1E-33BB-4377-9A26-35481BA06C7C}" type="slidenum">
              <a:rPr lang="en-US" smtClean="0"/>
              <a:pPr/>
              <a:t>‹#›</a:t>
            </a:fld>
            <a:endParaRPr lang="en-US"/>
          </a:p>
        </p:txBody>
      </p:sp>
    </p:spTree>
    <p:extLst>
      <p:ext uri="{BB962C8B-B14F-4D97-AF65-F5344CB8AC3E}">
        <p14:creationId xmlns="" xmlns:p14="http://schemas.microsoft.com/office/powerpoint/2010/main" val="530094933"/>
      </p:ext>
    </p:extLst>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BD9794-A4CC-42D0-9A65-24C6B9EF4076}" type="datetimeFigureOut">
              <a:rPr lang="en-US" smtClean="0"/>
              <a:pPr/>
              <a:t>12/10/2018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E8DF1E-33BB-4377-9A26-35481BA06C7C}" type="slidenum">
              <a:rPr lang="en-US" smtClean="0"/>
              <a:pPr/>
              <a:t>‹#›</a:t>
            </a:fld>
            <a:endParaRPr lang="en-US"/>
          </a:p>
        </p:txBody>
      </p:sp>
    </p:spTree>
    <p:extLst>
      <p:ext uri="{BB962C8B-B14F-4D97-AF65-F5344CB8AC3E}">
        <p14:creationId xmlns="" xmlns:p14="http://schemas.microsoft.com/office/powerpoint/2010/main" val="2309467566"/>
      </p:ext>
    </p:extLst>
  </p:cSld>
  <p:clrMapOvr>
    <a:masterClrMapping/>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BD9794-A4CC-42D0-9A65-24C6B9EF4076}" type="datetimeFigureOut">
              <a:rPr lang="en-US" smtClean="0"/>
              <a:pPr/>
              <a:t>12/10/2018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E8DF1E-33BB-4377-9A26-35481BA06C7C}" type="slidenum">
              <a:rPr lang="en-US" smtClean="0"/>
              <a:pPr/>
              <a:t>‹#›</a:t>
            </a:fld>
            <a:endParaRPr lang="en-US"/>
          </a:p>
        </p:txBody>
      </p:sp>
    </p:spTree>
    <p:extLst>
      <p:ext uri="{BB962C8B-B14F-4D97-AF65-F5344CB8AC3E}">
        <p14:creationId xmlns="" xmlns:p14="http://schemas.microsoft.com/office/powerpoint/2010/main" val="2018750251"/>
      </p:ext>
    </p:extLst>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BD9794-A4CC-42D0-9A65-24C6B9EF4076}" type="datetimeFigureOut">
              <a:rPr lang="en-US" smtClean="0"/>
              <a:pPr/>
              <a:t>12/10/2018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E8DF1E-33BB-4377-9A26-35481BA06C7C}" type="slidenum">
              <a:rPr lang="en-US" smtClean="0"/>
              <a:pPr/>
              <a:t>‹#›</a:t>
            </a:fld>
            <a:endParaRPr lang="en-US"/>
          </a:p>
        </p:txBody>
      </p:sp>
    </p:spTree>
    <p:extLst>
      <p:ext uri="{BB962C8B-B14F-4D97-AF65-F5344CB8AC3E}">
        <p14:creationId xmlns="" xmlns:p14="http://schemas.microsoft.com/office/powerpoint/2010/main" val="2648137797"/>
      </p:ext>
    </p:extLst>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BD9794-A4CC-42D0-9A65-24C6B9EF4076}" type="datetimeFigureOut">
              <a:rPr lang="en-US" smtClean="0"/>
              <a:pPr/>
              <a:t>12/10/2018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E8DF1E-33BB-4377-9A26-35481BA06C7C}" type="slidenum">
              <a:rPr lang="en-US" smtClean="0"/>
              <a:pPr/>
              <a:t>‹#›</a:t>
            </a:fld>
            <a:endParaRPr lang="en-US"/>
          </a:p>
        </p:txBody>
      </p:sp>
    </p:spTree>
    <p:extLst>
      <p:ext uri="{BB962C8B-B14F-4D97-AF65-F5344CB8AC3E}">
        <p14:creationId xmlns="" xmlns:p14="http://schemas.microsoft.com/office/powerpoint/2010/main" val="2817867633"/>
      </p:ext>
    </p:extLst>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BD9794-A4CC-42D0-9A65-24C6B9EF4076}" type="datetimeFigureOut">
              <a:rPr lang="en-US" smtClean="0"/>
              <a:pPr/>
              <a:t>12/10/2018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E8DF1E-33BB-4377-9A26-35481BA06C7C}" type="slidenum">
              <a:rPr lang="en-US" smtClean="0"/>
              <a:pPr/>
              <a:t>‹#›</a:t>
            </a:fld>
            <a:endParaRPr lang="en-US"/>
          </a:p>
        </p:txBody>
      </p:sp>
    </p:spTree>
    <p:extLst>
      <p:ext uri="{BB962C8B-B14F-4D97-AF65-F5344CB8AC3E}">
        <p14:creationId xmlns="" xmlns:p14="http://schemas.microsoft.com/office/powerpoint/2010/main" val="1400246093"/>
      </p:ext>
    </p:extLst>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BD9794-A4CC-42D0-9A65-24C6B9EF4076}" type="datetimeFigureOut">
              <a:rPr lang="en-US" smtClean="0"/>
              <a:pPr/>
              <a:t>12/10/2018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E8DF1E-33BB-4377-9A26-35481BA06C7C}" type="slidenum">
              <a:rPr lang="en-US" smtClean="0"/>
              <a:pPr/>
              <a:t>‹#›</a:t>
            </a:fld>
            <a:endParaRPr lang="en-US"/>
          </a:p>
        </p:txBody>
      </p:sp>
    </p:spTree>
    <p:extLst>
      <p:ext uri="{BB962C8B-B14F-4D97-AF65-F5344CB8AC3E}">
        <p14:creationId xmlns="" xmlns:p14="http://schemas.microsoft.com/office/powerpoint/2010/main" val="3354897087"/>
      </p:ext>
    </p:extLst>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BD9794-A4CC-42D0-9A65-24C6B9EF4076}" type="datetimeFigureOut">
              <a:rPr lang="en-US" smtClean="0"/>
              <a:pPr/>
              <a:t>12/10/2018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E8DF1E-33BB-4377-9A26-35481BA06C7C}" type="slidenum">
              <a:rPr lang="en-US" smtClean="0"/>
              <a:pPr/>
              <a:t>‹#›</a:t>
            </a:fld>
            <a:endParaRPr lang="en-US"/>
          </a:p>
        </p:txBody>
      </p:sp>
    </p:spTree>
    <p:extLst>
      <p:ext uri="{BB962C8B-B14F-4D97-AF65-F5344CB8AC3E}">
        <p14:creationId xmlns="" xmlns:p14="http://schemas.microsoft.com/office/powerpoint/2010/main" val="2508639507"/>
      </p:ext>
    </p:extLst>
  </p:cSld>
  <p:clrMapOvr>
    <a:masterClrMapping/>
  </p:clrMapOvr>
  <p:transition>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Рисунок 9"/>
          <p:cNvPicPr>
            <a:picLocks noChangeAspect="1"/>
          </p:cNvPicPr>
          <p:nvPr userDrawn="1"/>
        </p:nvPicPr>
        <p:blipFill rotWithShape="1">
          <a:blip r:embed="rId13" cstate="print">
            <a:extLst>
              <a:ext uri="{28A0092B-C50C-407E-A947-70E740481C1C}">
                <a14:useLocalDpi xmlns="" xmlns:a14="http://schemas.microsoft.com/office/drawing/2010/main" val="0"/>
              </a:ext>
            </a:extLst>
          </a:blip>
          <a:srcRect b="82222"/>
          <a:stretch/>
        </p:blipFill>
        <p:spPr>
          <a:xfrm>
            <a:off x="0" y="0"/>
            <a:ext cx="9144000" cy="1219200"/>
          </a:xfrm>
          <a:prstGeom prst="rect">
            <a:avLst/>
          </a:prstGeom>
          <a:effectLst>
            <a:outerShdw blurRad="50800" dist="38100" dir="5400000" algn="t" rotWithShape="0">
              <a:prstClr val="black">
                <a:alpha val="40000"/>
              </a:prstClr>
            </a:outerShdw>
          </a:effectLst>
        </p:spPr>
      </p:pic>
      <p:sp>
        <p:nvSpPr>
          <p:cNvPr id="3" name="Text Placeholder 2"/>
          <p:cNvSpPr>
            <a:spLocks noGrp="1"/>
          </p:cNvSpPr>
          <p:nvPr>
            <p:ph type="body" idx="1"/>
          </p:nvPr>
        </p:nvSpPr>
        <p:spPr>
          <a:xfrm>
            <a:off x="645459" y="1465729"/>
            <a:ext cx="7869891" cy="4711234"/>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BD9794-A4CC-42D0-9A65-24C6B9EF4076}" type="datetimeFigureOut">
              <a:rPr lang="en-US" smtClean="0"/>
              <a:pPr/>
              <a:t>12/10/2018</a:t>
            </a:fld>
            <a:endParaRPr lang="en-US"/>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E8DF1E-33BB-4377-9A26-35481BA06C7C}" type="slidenum">
              <a:rPr lang="en-US" smtClean="0"/>
              <a:pPr/>
              <a:t>‹#›</a:t>
            </a:fld>
            <a:endParaRPr lang="en-US"/>
          </a:p>
        </p:txBody>
      </p:sp>
      <p:sp>
        <p:nvSpPr>
          <p:cNvPr id="2" name="Title Placeholder 1"/>
          <p:cNvSpPr>
            <a:spLocks noGrp="1"/>
          </p:cNvSpPr>
          <p:nvPr>
            <p:ph type="title"/>
          </p:nvPr>
        </p:nvSpPr>
        <p:spPr>
          <a:xfrm>
            <a:off x="658906" y="119269"/>
            <a:ext cx="7839635" cy="977899"/>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Tree>
    <p:extLst>
      <p:ext uri="{BB962C8B-B14F-4D97-AF65-F5344CB8AC3E}">
        <p14:creationId xmlns="" xmlns:p14="http://schemas.microsoft.com/office/powerpoint/2010/main" val="12233214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wipe dir="d"/>
  </p:transition>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ideo" Target="file:///C:\Users\111\Desktop\42307078ce.360.mp4"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1736785" y="2577915"/>
            <a:ext cx="5692204" cy="788332"/>
          </a:xfrm>
        </p:spPr>
        <p:txBody>
          <a:bodyPr>
            <a:noAutofit/>
          </a:bodyPr>
          <a:lstStyle/>
          <a:p>
            <a:r>
              <a:rPr lang="en-US" sz="6600" b="1" dirty="0" smtClean="0">
                <a:ln w="0"/>
                <a:solidFill>
                  <a:srgbClr val="002060"/>
                </a:solidFill>
                <a:latin typeface="+mn-lt"/>
              </a:rPr>
              <a:t>Trifle </a:t>
            </a:r>
            <a:r>
              <a:rPr lang="ru-RU" sz="6600" b="1" dirty="0" smtClean="0">
                <a:ln w="0"/>
                <a:solidFill>
                  <a:srgbClr val="002060"/>
                </a:solidFill>
                <a:latin typeface="+mn-lt"/>
              </a:rPr>
              <a:t>«</a:t>
            </a:r>
            <a:r>
              <a:rPr lang="en-US" sz="6600" b="1" dirty="0" smtClean="0">
                <a:ln w="0"/>
                <a:solidFill>
                  <a:srgbClr val="002060"/>
                </a:solidFill>
                <a:latin typeface="+mn-lt"/>
              </a:rPr>
              <a:t>Black forest</a:t>
            </a:r>
            <a:r>
              <a:rPr lang="ru-RU" sz="6600" b="1" dirty="0" smtClean="0">
                <a:ln w="0"/>
                <a:solidFill>
                  <a:srgbClr val="002060"/>
                </a:solidFill>
                <a:latin typeface="+mn-lt"/>
              </a:rPr>
              <a:t>»</a:t>
            </a:r>
            <a:r>
              <a:rPr lang="en-US" sz="6600" b="1" dirty="0" smtClean="0">
                <a:ln w="0"/>
                <a:solidFill>
                  <a:srgbClr val="3A5896"/>
                </a:solidFill>
                <a:effectLst>
                  <a:outerShdw blurRad="38100" dist="38100" dir="2700000" algn="tl">
                    <a:srgbClr val="000000">
                      <a:alpha val="43137"/>
                    </a:srgbClr>
                  </a:outerShdw>
                </a:effectLst>
                <a:latin typeface="Aharoni" pitchFamily="2" charset="-79"/>
                <a:cs typeface="Aharoni" pitchFamily="2" charset="-79"/>
              </a:rPr>
              <a:t/>
            </a:r>
            <a:br>
              <a:rPr lang="en-US" sz="6600" b="1" dirty="0" smtClean="0">
                <a:ln w="0"/>
                <a:solidFill>
                  <a:srgbClr val="3A5896"/>
                </a:solidFill>
                <a:effectLst>
                  <a:outerShdw blurRad="38100" dist="38100" dir="2700000" algn="tl">
                    <a:srgbClr val="000000">
                      <a:alpha val="43137"/>
                    </a:srgbClr>
                  </a:outerShdw>
                </a:effectLst>
                <a:latin typeface="Aharoni" pitchFamily="2" charset="-79"/>
                <a:cs typeface="Aharoni" pitchFamily="2" charset="-79"/>
              </a:rPr>
            </a:br>
            <a:endParaRPr lang="en-US" sz="6600" b="1" dirty="0">
              <a:ln w="0"/>
              <a:solidFill>
                <a:srgbClr val="002060"/>
              </a:solidFill>
              <a:effectLst/>
              <a:latin typeface="+mn-lt"/>
            </a:endParaRPr>
          </a:p>
        </p:txBody>
      </p:sp>
      <p:pic>
        <p:nvPicPr>
          <p:cNvPr id="4" name="Рисунок 3" descr="J-9jzJkeVKM.jpg"/>
          <p:cNvPicPr>
            <a:picLocks noChangeAspect="1"/>
          </p:cNvPicPr>
          <p:nvPr/>
        </p:nvPicPr>
        <p:blipFill>
          <a:blip r:embed="rId3" cstate="print"/>
          <a:stretch>
            <a:fillRect/>
          </a:stretch>
        </p:blipFill>
        <p:spPr>
          <a:xfrm>
            <a:off x="1066800" y="2424792"/>
            <a:ext cx="7053943" cy="396784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 xmlns:p14="http://schemas.microsoft.com/office/powerpoint/2010/main" val="2480652117"/>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par>
                                <p:cTn id="10" presetID="29"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ppt_x</p:attrName>
                                        </p:attrNameLst>
                                      </p:cBhvr>
                                      <p:tavLst>
                                        <p:tav tm="0">
                                          <p:val>
                                            <p:strVal val="#ppt_x-.2"/>
                                          </p:val>
                                        </p:tav>
                                        <p:tav tm="100000">
                                          <p:val>
                                            <p:strVal val="#ppt_x"/>
                                          </p:val>
                                        </p:tav>
                                      </p:tavLst>
                                    </p:anim>
                                    <p:anim calcmode="lin" valueType="num">
                                      <p:cBhvr>
                                        <p:cTn id="13"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000" b="-1000"/>
          </a:stretch>
        </a:blipFill>
        <a:effectLst/>
      </p:bgPr>
    </p:bg>
    <p:spTree>
      <p:nvGrpSpPr>
        <p:cNvPr id="1" name=""/>
        <p:cNvGrpSpPr/>
        <p:nvPr/>
      </p:nvGrpSpPr>
      <p:grpSpPr>
        <a:xfrm>
          <a:off x="0" y="0"/>
          <a:ext cx="0" cy="0"/>
          <a:chOff x="0" y="0"/>
          <a:chExt cx="0" cy="0"/>
        </a:xfrm>
      </p:grpSpPr>
      <p:sp>
        <p:nvSpPr>
          <p:cNvPr id="5" name="Прямоугольник 4"/>
          <p:cNvSpPr/>
          <p:nvPr/>
        </p:nvSpPr>
        <p:spPr>
          <a:xfrm>
            <a:off x="2106390" y="1872020"/>
            <a:ext cx="5208810" cy="4985980"/>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Thank you for</a:t>
            </a:r>
          </a:p>
          <a:p>
            <a:pPr algn="ctr"/>
            <a:r>
              <a:rPr lang="en-US"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your attention!</a:t>
            </a:r>
            <a:endParaRPr lang="ru-RU" sz="6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a:p>
            <a:pPr algn="ctr"/>
            <a:endParaRPr lang="ru-RU"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xit" presetSubtype="0" accel="50000" fill="hold" grpId="0" nodeType="afterEffect">
                                  <p:stCondLst>
                                    <p:cond delay="0"/>
                                  </p:stCondLst>
                                  <p:iterate type="lt">
                                    <p:tmPct val="50000"/>
                                  </p:iterate>
                                  <p:childTnLst>
                                    <p:anim calcmode="lin" valueType="num">
                                      <p:cBhvr>
                                        <p:cTn id="6" dur="1000">
                                          <p:stCondLst>
                                            <p:cond delay="0"/>
                                          </p:stCondLst>
                                        </p:cTn>
                                        <p:tgtEl>
                                          <p:spTgt spid="5"/>
                                        </p:tgtEl>
                                        <p:attrNameLst>
                                          <p:attrName>style.rotation</p:attrName>
                                        </p:attrNameLst>
                                      </p:cBhvr>
                                      <p:tavLst>
                                        <p:tav tm="0">
                                          <p:val>
                                            <p:fltVal val="0"/>
                                          </p:val>
                                        </p:tav>
                                        <p:tav tm="100000">
                                          <p:val>
                                            <p:fltVal val="45"/>
                                          </p:val>
                                        </p:tav>
                                      </p:tavLst>
                                    </p:anim>
                                    <p:anim calcmode="lin" valueType="num">
                                      <p:cBhvr>
                                        <p:cTn id="7" dur="1000">
                                          <p:stCondLst>
                                            <p:cond delay="0"/>
                                          </p:stCondLst>
                                        </p:cTn>
                                        <p:tgtEl>
                                          <p:spTgt spid="5"/>
                                        </p:tgtEl>
                                        <p:attrNameLst>
                                          <p:attrName>ppt_y</p:attrName>
                                        </p:attrNameLst>
                                      </p:cBhvr>
                                      <p:tavLst>
                                        <p:tav tm="0">
                                          <p:val>
                                            <p:strVal val="ppt_y"/>
                                          </p:val>
                                        </p:tav>
                                        <p:tav tm="100000">
                                          <p:val>
                                            <p:strVal val="ppt_y+1"/>
                                          </p:val>
                                        </p:tav>
                                      </p:tavLst>
                                    </p:anim>
                                    <p:set>
                                      <p:cBhvr>
                                        <p:cTn id="8"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0000" r="-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6248" y="715257"/>
            <a:ext cx="7839635" cy="977899"/>
          </a:xfrm>
        </p:spPr>
        <p:txBody>
          <a:bodyPr>
            <a:normAutofit fontScale="90000"/>
          </a:bodyPr>
          <a:lstStyle/>
          <a:p>
            <a:pPr algn="ctr"/>
            <a:r>
              <a:rPr lang="en-US" sz="5300" dirty="0" smtClean="0">
                <a:latin typeface="+mn-lt"/>
              </a:rPr>
              <a:t>Content</a:t>
            </a:r>
            <a:r>
              <a:rPr lang="en-US" dirty="0" smtClean="0"/>
              <a:t/>
            </a:r>
            <a:br>
              <a:rPr lang="en-US" dirty="0" smtClean="0"/>
            </a:br>
            <a:r>
              <a:rPr lang="en-US" dirty="0" smtClean="0"/>
              <a:t/>
            </a:r>
            <a:br>
              <a:rPr lang="en-US" dirty="0" smtClean="0"/>
            </a:br>
            <a:endParaRPr lang="en-US" dirty="0">
              <a:latin typeface="+mn-lt"/>
            </a:endParaRPr>
          </a:p>
        </p:txBody>
      </p:sp>
      <p:grpSp>
        <p:nvGrpSpPr>
          <p:cNvPr id="210" name="Group 92"/>
          <p:cNvGrpSpPr>
            <a:grpSpLocks/>
          </p:cNvGrpSpPr>
          <p:nvPr/>
        </p:nvGrpSpPr>
        <p:grpSpPr bwMode="auto">
          <a:xfrm>
            <a:off x="1965471" y="2029737"/>
            <a:ext cx="5068887" cy="530225"/>
            <a:chOff x="1269" y="1296"/>
            <a:chExt cx="3193" cy="334"/>
          </a:xfrm>
        </p:grpSpPr>
        <p:sp>
          <p:nvSpPr>
            <p:cNvPr id="211" name="AutoShape 3"/>
            <p:cNvSpPr>
              <a:spLocks noChangeArrowheads="1"/>
            </p:cNvSpPr>
            <p:nvPr/>
          </p:nvSpPr>
          <p:spPr bwMode="gray">
            <a:xfrm>
              <a:off x="1422" y="1296"/>
              <a:ext cx="3040" cy="334"/>
            </a:xfrm>
            <a:prstGeom prst="roundRect">
              <a:avLst>
                <a:gd name="adj" fmla="val 50000"/>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endParaRPr lang="ru-RU"/>
            </a:p>
          </p:txBody>
        </p:sp>
        <p:sp>
          <p:nvSpPr>
            <p:cNvPr id="212" name="Text Box 4"/>
            <p:cNvSpPr txBox="1">
              <a:spLocks noChangeArrowheads="1"/>
            </p:cNvSpPr>
            <p:nvPr/>
          </p:nvSpPr>
          <p:spPr bwMode="gray">
            <a:xfrm>
              <a:off x="1525" y="1342"/>
              <a:ext cx="2633" cy="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28398" dir="3806097" algn="ctr" rotWithShape="0">
                      <a:schemeClr val="bg2">
                        <a:alpha val="50000"/>
                      </a:schemeClr>
                    </a:outerShdw>
                  </a:effectLst>
                </a14:hiddenEffects>
              </a:ext>
            </a:extLst>
          </p:spPr>
          <p:txBody>
            <a:bodyPr>
              <a:spAutoFit/>
            </a:bodyPr>
            <a:lstStyle/>
            <a:p>
              <a:endParaRPr lang="en-US" sz="2000" dirty="0">
                <a:solidFill>
                  <a:srgbClr val="000000"/>
                </a:solidFill>
              </a:endParaRPr>
            </a:p>
          </p:txBody>
        </p:sp>
        <p:grpSp>
          <p:nvGrpSpPr>
            <p:cNvPr id="213" name="Group 55"/>
            <p:cNvGrpSpPr>
              <a:grpSpLocks/>
            </p:cNvGrpSpPr>
            <p:nvPr/>
          </p:nvGrpSpPr>
          <p:grpSpPr bwMode="auto">
            <a:xfrm>
              <a:off x="1269" y="1324"/>
              <a:ext cx="266" cy="298"/>
              <a:chOff x="1415" y="1276"/>
              <a:chExt cx="266" cy="298"/>
            </a:xfrm>
          </p:grpSpPr>
          <p:grpSp>
            <p:nvGrpSpPr>
              <p:cNvPr id="214" name="Group 56"/>
              <p:cNvGrpSpPr>
                <a:grpSpLocks/>
              </p:cNvGrpSpPr>
              <p:nvPr/>
            </p:nvGrpSpPr>
            <p:grpSpPr bwMode="auto">
              <a:xfrm>
                <a:off x="1415" y="1276"/>
                <a:ext cx="266" cy="298"/>
                <a:chOff x="1415" y="1276"/>
                <a:chExt cx="266" cy="298"/>
              </a:xfrm>
            </p:grpSpPr>
            <p:pic>
              <p:nvPicPr>
                <p:cNvPr id="216" name="Picture 57" descr="Picture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434" y="1521"/>
                  <a:ext cx="230" cy="53"/>
                </a:xfrm>
                <a:prstGeom prst="rect">
                  <a:avLst/>
                </a:prstGeom>
                <a:noFill/>
                <a:extLst>
                  <a:ext uri="{909E8E84-426E-40DD-AFC4-6F175D3DCCD1}">
                    <a14:hiddenFill xmlns="" xmlns:a14="http://schemas.microsoft.com/office/drawing/2010/main">
                      <a:solidFill>
                        <a:srgbClr val="FFFFFF"/>
                      </a:solidFill>
                    </a14:hiddenFill>
                  </a:ext>
                </a:extLst>
              </p:spPr>
            </p:pic>
            <p:sp>
              <p:nvSpPr>
                <p:cNvPr id="217" name="Oval 58"/>
                <p:cNvSpPr>
                  <a:spLocks noChangeArrowheads="1"/>
                </p:cNvSpPr>
                <p:nvPr/>
              </p:nvSpPr>
              <p:spPr bwMode="gray">
                <a:xfrm flipH="1">
                  <a:off x="1415" y="1276"/>
                  <a:ext cx="266" cy="266"/>
                </a:xfrm>
                <a:prstGeom prst="ellipse">
                  <a:avLst/>
                </a:prstGeom>
                <a:gradFill rotWithShape="0">
                  <a:gsLst>
                    <a:gs pos="0">
                      <a:srgbClr val="FF9900"/>
                    </a:gs>
                    <a:gs pos="100000">
                      <a:srgbClr val="FF9900">
                        <a:gamma/>
                        <a:shade val="57255"/>
                        <a:invGamma/>
                      </a:srgbClr>
                    </a:gs>
                  </a:gsLst>
                  <a:path path="rect">
                    <a:fillToRect t="100000" r="100000"/>
                  </a:path>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a:p>
              </p:txBody>
            </p:sp>
            <p:sp>
              <p:nvSpPr>
                <p:cNvPr id="218" name="Oval 59"/>
                <p:cNvSpPr>
                  <a:spLocks noChangeArrowheads="1"/>
                </p:cNvSpPr>
                <p:nvPr/>
              </p:nvSpPr>
              <p:spPr bwMode="gray">
                <a:xfrm flipH="1">
                  <a:off x="1422" y="1282"/>
                  <a:ext cx="254" cy="254"/>
                </a:xfrm>
                <a:prstGeom prst="ellipse">
                  <a:avLst/>
                </a:prstGeom>
                <a:gradFill rotWithShape="0">
                  <a:gsLst>
                    <a:gs pos="0">
                      <a:srgbClr val="FF9900">
                        <a:gamma/>
                        <a:shade val="63529"/>
                        <a:invGamma/>
                      </a:srgbClr>
                    </a:gs>
                    <a:gs pos="100000">
                      <a:srgbClr val="FF9900">
                        <a:alpha val="85001"/>
                      </a:srgbClr>
                    </a:gs>
                  </a:gsLst>
                  <a:lin ang="189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a:p>
              </p:txBody>
            </p:sp>
            <p:pic>
              <p:nvPicPr>
                <p:cNvPr id="219" name="Picture 60" descr="Picture1"/>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496" y="1278"/>
                  <a:ext cx="174" cy="174"/>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215" name="Text Box 61"/>
              <p:cNvSpPr txBox="1">
                <a:spLocks noChangeArrowheads="1"/>
              </p:cNvSpPr>
              <p:nvPr/>
            </p:nvSpPr>
            <p:spPr bwMode="gray">
              <a:xfrm>
                <a:off x="1441" y="1292"/>
                <a:ext cx="196"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rgbClr val="FFFFFF"/>
                    </a:solidFill>
                  </a:rPr>
                  <a:t>1</a:t>
                </a:r>
              </a:p>
            </p:txBody>
          </p:sp>
        </p:grpSp>
      </p:grpSp>
      <p:grpSp>
        <p:nvGrpSpPr>
          <p:cNvPr id="220" name="Group 93"/>
          <p:cNvGrpSpPr>
            <a:grpSpLocks/>
          </p:cNvGrpSpPr>
          <p:nvPr/>
        </p:nvGrpSpPr>
        <p:grpSpPr bwMode="auto">
          <a:xfrm>
            <a:off x="1963882" y="2737308"/>
            <a:ext cx="5070475" cy="549275"/>
            <a:chOff x="1268" y="1776"/>
            <a:chExt cx="3194" cy="346"/>
          </a:xfrm>
        </p:grpSpPr>
        <p:sp>
          <p:nvSpPr>
            <p:cNvPr id="221" name="AutoShape 13"/>
            <p:cNvSpPr>
              <a:spLocks noChangeArrowheads="1"/>
            </p:cNvSpPr>
            <p:nvPr/>
          </p:nvSpPr>
          <p:spPr bwMode="gray">
            <a:xfrm>
              <a:off x="1422" y="1776"/>
              <a:ext cx="3040" cy="334"/>
            </a:xfrm>
            <a:prstGeom prst="roundRect">
              <a:avLst>
                <a:gd name="adj" fmla="val 50000"/>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endParaRPr lang="ru-RU"/>
            </a:p>
          </p:txBody>
        </p:sp>
        <p:sp>
          <p:nvSpPr>
            <p:cNvPr id="222" name="Text Box 21"/>
            <p:cNvSpPr txBox="1">
              <a:spLocks noChangeArrowheads="1"/>
            </p:cNvSpPr>
            <p:nvPr/>
          </p:nvSpPr>
          <p:spPr bwMode="gray">
            <a:xfrm>
              <a:off x="1525" y="1824"/>
              <a:ext cx="2633" cy="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28398" dir="3806097" algn="ctr" rotWithShape="0">
                      <a:schemeClr val="bg2">
                        <a:alpha val="50000"/>
                      </a:schemeClr>
                    </a:outerShdw>
                  </a:effectLst>
                </a14:hiddenEffects>
              </a:ext>
            </a:extLst>
          </p:spPr>
          <p:txBody>
            <a:bodyPr>
              <a:spAutoFit/>
            </a:bodyPr>
            <a:lstStyle/>
            <a:p>
              <a:endParaRPr lang="en-US" sz="2000" dirty="0">
                <a:solidFill>
                  <a:srgbClr val="000000"/>
                </a:solidFill>
              </a:endParaRPr>
            </a:p>
          </p:txBody>
        </p:sp>
        <p:grpSp>
          <p:nvGrpSpPr>
            <p:cNvPr id="223" name="Group 62"/>
            <p:cNvGrpSpPr>
              <a:grpSpLocks/>
            </p:cNvGrpSpPr>
            <p:nvPr/>
          </p:nvGrpSpPr>
          <p:grpSpPr bwMode="auto">
            <a:xfrm>
              <a:off x="1268" y="1824"/>
              <a:ext cx="266" cy="298"/>
              <a:chOff x="1414" y="1776"/>
              <a:chExt cx="266" cy="298"/>
            </a:xfrm>
          </p:grpSpPr>
          <p:grpSp>
            <p:nvGrpSpPr>
              <p:cNvPr id="224" name="Group 63"/>
              <p:cNvGrpSpPr>
                <a:grpSpLocks/>
              </p:cNvGrpSpPr>
              <p:nvPr/>
            </p:nvGrpSpPr>
            <p:grpSpPr bwMode="auto">
              <a:xfrm>
                <a:off x="1414" y="1776"/>
                <a:ext cx="266" cy="298"/>
                <a:chOff x="1415" y="1276"/>
                <a:chExt cx="266" cy="298"/>
              </a:xfrm>
            </p:grpSpPr>
            <p:pic>
              <p:nvPicPr>
                <p:cNvPr id="226" name="Picture 64" descr="Picture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434" y="1521"/>
                  <a:ext cx="230" cy="53"/>
                </a:xfrm>
                <a:prstGeom prst="rect">
                  <a:avLst/>
                </a:prstGeom>
                <a:noFill/>
                <a:extLst>
                  <a:ext uri="{909E8E84-426E-40DD-AFC4-6F175D3DCCD1}">
                    <a14:hiddenFill xmlns="" xmlns:a14="http://schemas.microsoft.com/office/drawing/2010/main">
                      <a:solidFill>
                        <a:srgbClr val="FFFFFF"/>
                      </a:solidFill>
                    </a14:hiddenFill>
                  </a:ext>
                </a:extLst>
              </p:spPr>
            </p:pic>
            <p:sp>
              <p:nvSpPr>
                <p:cNvPr id="227" name="Oval 65"/>
                <p:cNvSpPr>
                  <a:spLocks noChangeArrowheads="1"/>
                </p:cNvSpPr>
                <p:nvPr/>
              </p:nvSpPr>
              <p:spPr bwMode="gray">
                <a:xfrm flipH="1">
                  <a:off x="1415" y="1276"/>
                  <a:ext cx="266" cy="266"/>
                </a:xfrm>
                <a:prstGeom prst="ellipse">
                  <a:avLst/>
                </a:prstGeom>
                <a:gradFill rotWithShape="0">
                  <a:gsLst>
                    <a:gs pos="0">
                      <a:srgbClr val="FCF71A"/>
                    </a:gs>
                    <a:gs pos="100000">
                      <a:srgbClr val="FCF71A">
                        <a:gamma/>
                        <a:shade val="57255"/>
                        <a:invGamma/>
                      </a:srgbClr>
                    </a:gs>
                  </a:gsLst>
                  <a:path path="rect">
                    <a:fillToRect t="100000" r="100000"/>
                  </a:path>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a:p>
              </p:txBody>
            </p:sp>
            <p:sp>
              <p:nvSpPr>
                <p:cNvPr id="228" name="Oval 66"/>
                <p:cNvSpPr>
                  <a:spLocks noChangeArrowheads="1"/>
                </p:cNvSpPr>
                <p:nvPr/>
              </p:nvSpPr>
              <p:spPr bwMode="gray">
                <a:xfrm flipH="1">
                  <a:off x="1422" y="1282"/>
                  <a:ext cx="254" cy="254"/>
                </a:xfrm>
                <a:prstGeom prst="ellipse">
                  <a:avLst/>
                </a:prstGeom>
                <a:gradFill rotWithShape="0">
                  <a:gsLst>
                    <a:gs pos="0">
                      <a:srgbClr val="FCF71A">
                        <a:gamma/>
                        <a:shade val="63529"/>
                        <a:invGamma/>
                      </a:srgbClr>
                    </a:gs>
                    <a:gs pos="100000">
                      <a:srgbClr val="FCF71A">
                        <a:alpha val="85001"/>
                      </a:srgbClr>
                    </a:gs>
                  </a:gsLst>
                  <a:lin ang="189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a:p>
              </p:txBody>
            </p:sp>
            <p:pic>
              <p:nvPicPr>
                <p:cNvPr id="229" name="Picture 67" descr="Picture1"/>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496" y="1278"/>
                  <a:ext cx="174" cy="174"/>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225" name="Text Box 68"/>
              <p:cNvSpPr txBox="1">
                <a:spLocks noChangeArrowheads="1"/>
              </p:cNvSpPr>
              <p:nvPr/>
            </p:nvSpPr>
            <p:spPr bwMode="gray">
              <a:xfrm>
                <a:off x="1440" y="1792"/>
                <a:ext cx="196"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rgbClr val="FFFFFF"/>
                    </a:solidFill>
                  </a:rPr>
                  <a:t>2</a:t>
                </a:r>
              </a:p>
            </p:txBody>
          </p:sp>
        </p:grpSp>
      </p:grpSp>
      <p:grpSp>
        <p:nvGrpSpPr>
          <p:cNvPr id="230" name="Group 94"/>
          <p:cNvGrpSpPr>
            <a:grpSpLocks/>
          </p:cNvGrpSpPr>
          <p:nvPr/>
        </p:nvGrpSpPr>
        <p:grpSpPr bwMode="auto">
          <a:xfrm>
            <a:off x="1988829" y="3485021"/>
            <a:ext cx="5067300" cy="547687"/>
            <a:chOff x="1270" y="2247"/>
            <a:chExt cx="3192" cy="345"/>
          </a:xfrm>
        </p:grpSpPr>
        <p:sp>
          <p:nvSpPr>
            <p:cNvPr id="231" name="AutoShape 23"/>
            <p:cNvSpPr>
              <a:spLocks noChangeArrowheads="1"/>
            </p:cNvSpPr>
            <p:nvPr/>
          </p:nvSpPr>
          <p:spPr bwMode="gray">
            <a:xfrm>
              <a:off x="1422" y="2247"/>
              <a:ext cx="3040" cy="334"/>
            </a:xfrm>
            <a:prstGeom prst="roundRect">
              <a:avLst>
                <a:gd name="adj" fmla="val 50000"/>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endParaRPr lang="ru-RU"/>
            </a:p>
          </p:txBody>
        </p:sp>
        <p:sp>
          <p:nvSpPr>
            <p:cNvPr id="232" name="Text Box 31"/>
            <p:cNvSpPr txBox="1">
              <a:spLocks noChangeArrowheads="1"/>
            </p:cNvSpPr>
            <p:nvPr/>
          </p:nvSpPr>
          <p:spPr bwMode="gray">
            <a:xfrm>
              <a:off x="1525" y="2295"/>
              <a:ext cx="2633" cy="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28398" dir="3806097" algn="ctr" rotWithShape="0">
                      <a:schemeClr val="bg2">
                        <a:alpha val="50000"/>
                      </a:schemeClr>
                    </a:outerShdw>
                  </a:effectLst>
                </a14:hiddenEffects>
              </a:ext>
            </a:extLst>
          </p:spPr>
          <p:txBody>
            <a:bodyPr>
              <a:spAutoFit/>
            </a:bodyPr>
            <a:lstStyle/>
            <a:p>
              <a:endParaRPr lang="en-US" sz="2000" dirty="0">
                <a:solidFill>
                  <a:srgbClr val="000000"/>
                </a:solidFill>
              </a:endParaRPr>
            </a:p>
          </p:txBody>
        </p:sp>
        <p:grpSp>
          <p:nvGrpSpPr>
            <p:cNvPr id="233" name="Group 69"/>
            <p:cNvGrpSpPr>
              <a:grpSpLocks/>
            </p:cNvGrpSpPr>
            <p:nvPr/>
          </p:nvGrpSpPr>
          <p:grpSpPr bwMode="auto">
            <a:xfrm>
              <a:off x="1270" y="2294"/>
              <a:ext cx="266" cy="298"/>
              <a:chOff x="1416" y="2246"/>
              <a:chExt cx="266" cy="298"/>
            </a:xfrm>
          </p:grpSpPr>
          <p:sp>
            <p:nvSpPr>
              <p:cNvPr id="234" name="Text Box 70"/>
              <p:cNvSpPr txBox="1">
                <a:spLocks noChangeArrowheads="1"/>
              </p:cNvSpPr>
              <p:nvPr/>
            </p:nvSpPr>
            <p:spPr bwMode="gray">
              <a:xfrm>
                <a:off x="1435" y="2267"/>
                <a:ext cx="196"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rgbClr val="FFFFFF"/>
                    </a:solidFill>
                  </a:rPr>
                  <a:t>3</a:t>
                </a:r>
              </a:p>
            </p:txBody>
          </p:sp>
          <p:grpSp>
            <p:nvGrpSpPr>
              <p:cNvPr id="235" name="Group 71"/>
              <p:cNvGrpSpPr>
                <a:grpSpLocks/>
              </p:cNvGrpSpPr>
              <p:nvPr/>
            </p:nvGrpSpPr>
            <p:grpSpPr bwMode="auto">
              <a:xfrm>
                <a:off x="1416" y="2246"/>
                <a:ext cx="266" cy="298"/>
                <a:chOff x="1415" y="1276"/>
                <a:chExt cx="266" cy="298"/>
              </a:xfrm>
            </p:grpSpPr>
            <p:pic>
              <p:nvPicPr>
                <p:cNvPr id="237" name="Picture 72" descr="Picture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434" y="1521"/>
                  <a:ext cx="230" cy="53"/>
                </a:xfrm>
                <a:prstGeom prst="rect">
                  <a:avLst/>
                </a:prstGeom>
                <a:noFill/>
                <a:extLst>
                  <a:ext uri="{909E8E84-426E-40DD-AFC4-6F175D3DCCD1}">
                    <a14:hiddenFill xmlns="" xmlns:a14="http://schemas.microsoft.com/office/drawing/2010/main">
                      <a:solidFill>
                        <a:srgbClr val="FFFFFF"/>
                      </a:solidFill>
                    </a14:hiddenFill>
                  </a:ext>
                </a:extLst>
              </p:spPr>
            </p:pic>
            <p:sp>
              <p:nvSpPr>
                <p:cNvPr id="238" name="Oval 73"/>
                <p:cNvSpPr>
                  <a:spLocks noChangeArrowheads="1"/>
                </p:cNvSpPr>
                <p:nvPr/>
              </p:nvSpPr>
              <p:spPr bwMode="gray">
                <a:xfrm flipH="1">
                  <a:off x="1415" y="1276"/>
                  <a:ext cx="266" cy="266"/>
                </a:xfrm>
                <a:prstGeom prst="ellipse">
                  <a:avLst/>
                </a:prstGeom>
                <a:gradFill rotWithShape="0">
                  <a:gsLst>
                    <a:gs pos="0">
                      <a:srgbClr val="10E470"/>
                    </a:gs>
                    <a:gs pos="100000">
                      <a:srgbClr val="10E470">
                        <a:gamma/>
                        <a:shade val="57255"/>
                        <a:invGamma/>
                      </a:srgbClr>
                    </a:gs>
                  </a:gsLst>
                  <a:path path="rect">
                    <a:fillToRect t="100000" r="100000"/>
                  </a:path>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a:p>
              </p:txBody>
            </p:sp>
            <p:sp>
              <p:nvSpPr>
                <p:cNvPr id="239" name="Oval 74"/>
                <p:cNvSpPr>
                  <a:spLocks noChangeArrowheads="1"/>
                </p:cNvSpPr>
                <p:nvPr/>
              </p:nvSpPr>
              <p:spPr bwMode="gray">
                <a:xfrm flipH="1">
                  <a:off x="1422" y="1282"/>
                  <a:ext cx="254" cy="254"/>
                </a:xfrm>
                <a:prstGeom prst="ellipse">
                  <a:avLst/>
                </a:prstGeom>
                <a:gradFill rotWithShape="0">
                  <a:gsLst>
                    <a:gs pos="0">
                      <a:srgbClr val="10E470">
                        <a:gamma/>
                        <a:shade val="63529"/>
                        <a:invGamma/>
                      </a:srgbClr>
                    </a:gs>
                    <a:gs pos="100000">
                      <a:srgbClr val="10E470">
                        <a:alpha val="85001"/>
                      </a:srgbClr>
                    </a:gs>
                  </a:gsLst>
                  <a:lin ang="189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a:p>
              </p:txBody>
            </p:sp>
            <p:pic>
              <p:nvPicPr>
                <p:cNvPr id="240" name="Picture 75" descr="Picture1"/>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496" y="1278"/>
                  <a:ext cx="174" cy="174"/>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236" name="Text Box 76"/>
              <p:cNvSpPr txBox="1">
                <a:spLocks noChangeArrowheads="1"/>
              </p:cNvSpPr>
              <p:nvPr/>
            </p:nvSpPr>
            <p:spPr bwMode="gray">
              <a:xfrm>
                <a:off x="1442" y="2262"/>
                <a:ext cx="196"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rgbClr val="FFFFFF"/>
                    </a:solidFill>
                  </a:rPr>
                  <a:t>3</a:t>
                </a:r>
              </a:p>
            </p:txBody>
          </p:sp>
        </p:grpSp>
      </p:grpSp>
      <p:grpSp>
        <p:nvGrpSpPr>
          <p:cNvPr id="241" name="Group 95"/>
          <p:cNvGrpSpPr>
            <a:grpSpLocks/>
          </p:cNvGrpSpPr>
          <p:nvPr/>
        </p:nvGrpSpPr>
        <p:grpSpPr bwMode="auto">
          <a:xfrm>
            <a:off x="1985654" y="4247021"/>
            <a:ext cx="5070475" cy="547687"/>
            <a:chOff x="1268" y="2727"/>
            <a:chExt cx="3194" cy="345"/>
          </a:xfrm>
        </p:grpSpPr>
        <p:sp>
          <p:nvSpPr>
            <p:cNvPr id="242" name="AutoShape 33"/>
            <p:cNvSpPr>
              <a:spLocks noChangeArrowheads="1"/>
            </p:cNvSpPr>
            <p:nvPr/>
          </p:nvSpPr>
          <p:spPr bwMode="gray">
            <a:xfrm>
              <a:off x="1422" y="2727"/>
              <a:ext cx="3040" cy="334"/>
            </a:xfrm>
            <a:prstGeom prst="roundRect">
              <a:avLst>
                <a:gd name="adj" fmla="val 50000"/>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endParaRPr lang="ru-RU" dirty="0"/>
            </a:p>
          </p:txBody>
        </p:sp>
        <p:sp>
          <p:nvSpPr>
            <p:cNvPr id="243" name="Text Box 41"/>
            <p:cNvSpPr txBox="1">
              <a:spLocks noChangeArrowheads="1"/>
            </p:cNvSpPr>
            <p:nvPr/>
          </p:nvSpPr>
          <p:spPr bwMode="gray">
            <a:xfrm>
              <a:off x="1525" y="2775"/>
              <a:ext cx="2633" cy="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28398" dir="3806097" algn="ctr" rotWithShape="0">
                      <a:schemeClr val="bg2">
                        <a:alpha val="50000"/>
                      </a:schemeClr>
                    </a:outerShdw>
                  </a:effectLst>
                </a14:hiddenEffects>
              </a:ext>
            </a:extLst>
          </p:spPr>
          <p:txBody>
            <a:bodyPr>
              <a:spAutoFit/>
            </a:bodyPr>
            <a:lstStyle/>
            <a:p>
              <a:endParaRPr lang="en-US" sz="2000" dirty="0">
                <a:solidFill>
                  <a:srgbClr val="000000"/>
                </a:solidFill>
              </a:endParaRPr>
            </a:p>
          </p:txBody>
        </p:sp>
        <p:grpSp>
          <p:nvGrpSpPr>
            <p:cNvPr id="244" name="Group 77"/>
            <p:cNvGrpSpPr>
              <a:grpSpLocks/>
            </p:cNvGrpSpPr>
            <p:nvPr/>
          </p:nvGrpSpPr>
          <p:grpSpPr bwMode="auto">
            <a:xfrm>
              <a:off x="1268" y="2774"/>
              <a:ext cx="266" cy="298"/>
              <a:chOff x="1414" y="2726"/>
              <a:chExt cx="266" cy="298"/>
            </a:xfrm>
          </p:grpSpPr>
          <p:sp>
            <p:nvSpPr>
              <p:cNvPr id="245" name="Text Box 78"/>
              <p:cNvSpPr txBox="1">
                <a:spLocks noChangeArrowheads="1"/>
              </p:cNvSpPr>
              <p:nvPr/>
            </p:nvSpPr>
            <p:spPr bwMode="gray">
              <a:xfrm>
                <a:off x="1435" y="2748"/>
                <a:ext cx="196"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rgbClr val="FFFFFF"/>
                    </a:solidFill>
                  </a:rPr>
                  <a:t>4</a:t>
                </a:r>
              </a:p>
            </p:txBody>
          </p:sp>
          <p:grpSp>
            <p:nvGrpSpPr>
              <p:cNvPr id="246" name="Group 79"/>
              <p:cNvGrpSpPr>
                <a:grpSpLocks/>
              </p:cNvGrpSpPr>
              <p:nvPr/>
            </p:nvGrpSpPr>
            <p:grpSpPr bwMode="auto">
              <a:xfrm>
                <a:off x="1414" y="2726"/>
                <a:ext cx="266" cy="298"/>
                <a:chOff x="1415" y="1276"/>
                <a:chExt cx="266" cy="298"/>
              </a:xfrm>
            </p:grpSpPr>
            <p:pic>
              <p:nvPicPr>
                <p:cNvPr id="248" name="Picture 80" descr="Picture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434" y="1521"/>
                  <a:ext cx="230" cy="53"/>
                </a:xfrm>
                <a:prstGeom prst="rect">
                  <a:avLst/>
                </a:prstGeom>
                <a:noFill/>
                <a:extLst>
                  <a:ext uri="{909E8E84-426E-40DD-AFC4-6F175D3DCCD1}">
                    <a14:hiddenFill xmlns="" xmlns:a14="http://schemas.microsoft.com/office/drawing/2010/main">
                      <a:solidFill>
                        <a:srgbClr val="FFFFFF"/>
                      </a:solidFill>
                    </a14:hiddenFill>
                  </a:ext>
                </a:extLst>
              </p:spPr>
            </p:pic>
            <p:sp>
              <p:nvSpPr>
                <p:cNvPr id="249" name="Oval 81"/>
                <p:cNvSpPr>
                  <a:spLocks noChangeArrowheads="1"/>
                </p:cNvSpPr>
                <p:nvPr/>
              </p:nvSpPr>
              <p:spPr bwMode="gray">
                <a:xfrm flipH="1">
                  <a:off x="1415" y="1276"/>
                  <a:ext cx="266" cy="266"/>
                </a:xfrm>
                <a:prstGeom prst="ellipse">
                  <a:avLst/>
                </a:prstGeom>
                <a:gradFill rotWithShape="0">
                  <a:gsLst>
                    <a:gs pos="0">
                      <a:srgbClr val="CA55F9"/>
                    </a:gs>
                    <a:gs pos="100000">
                      <a:srgbClr val="CA55F9">
                        <a:gamma/>
                        <a:shade val="57255"/>
                        <a:invGamma/>
                      </a:srgbClr>
                    </a:gs>
                  </a:gsLst>
                  <a:path path="rect">
                    <a:fillToRect t="100000" r="100000"/>
                  </a:path>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a:p>
              </p:txBody>
            </p:sp>
            <p:sp>
              <p:nvSpPr>
                <p:cNvPr id="250" name="Oval 82"/>
                <p:cNvSpPr>
                  <a:spLocks noChangeArrowheads="1"/>
                </p:cNvSpPr>
                <p:nvPr/>
              </p:nvSpPr>
              <p:spPr bwMode="gray">
                <a:xfrm flipH="1">
                  <a:off x="1422" y="1282"/>
                  <a:ext cx="254" cy="254"/>
                </a:xfrm>
                <a:prstGeom prst="ellipse">
                  <a:avLst/>
                </a:prstGeom>
                <a:gradFill rotWithShape="0">
                  <a:gsLst>
                    <a:gs pos="0">
                      <a:srgbClr val="CA55F9">
                        <a:gamma/>
                        <a:shade val="63529"/>
                        <a:invGamma/>
                      </a:srgbClr>
                    </a:gs>
                    <a:gs pos="100000">
                      <a:srgbClr val="CA55F9">
                        <a:alpha val="85001"/>
                      </a:srgbClr>
                    </a:gs>
                  </a:gsLst>
                  <a:lin ang="189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a:p>
              </p:txBody>
            </p:sp>
            <p:pic>
              <p:nvPicPr>
                <p:cNvPr id="251" name="Picture 83" descr="Picture1"/>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496" y="1278"/>
                  <a:ext cx="174" cy="174"/>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247" name="Text Box 84"/>
              <p:cNvSpPr txBox="1">
                <a:spLocks noChangeArrowheads="1"/>
              </p:cNvSpPr>
              <p:nvPr/>
            </p:nvSpPr>
            <p:spPr bwMode="gray">
              <a:xfrm>
                <a:off x="1440" y="2742"/>
                <a:ext cx="196"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rgbClr val="FFFFFF"/>
                    </a:solidFill>
                  </a:rPr>
                  <a:t>4</a:t>
                </a:r>
              </a:p>
            </p:txBody>
          </p:sp>
        </p:grpSp>
      </p:grpSp>
      <p:grpSp>
        <p:nvGrpSpPr>
          <p:cNvPr id="252" name="Group 96"/>
          <p:cNvGrpSpPr>
            <a:grpSpLocks/>
          </p:cNvGrpSpPr>
          <p:nvPr/>
        </p:nvGrpSpPr>
        <p:grpSpPr bwMode="auto">
          <a:xfrm>
            <a:off x="2018312" y="5019907"/>
            <a:ext cx="5064125" cy="547687"/>
            <a:chOff x="1268" y="3207"/>
            <a:chExt cx="3190" cy="345"/>
          </a:xfrm>
        </p:grpSpPr>
        <p:sp>
          <p:nvSpPr>
            <p:cNvPr id="253" name="AutoShape 43"/>
            <p:cNvSpPr>
              <a:spLocks noChangeArrowheads="1"/>
            </p:cNvSpPr>
            <p:nvPr/>
          </p:nvSpPr>
          <p:spPr bwMode="gray">
            <a:xfrm>
              <a:off x="1418" y="3207"/>
              <a:ext cx="3040" cy="334"/>
            </a:xfrm>
            <a:prstGeom prst="roundRect">
              <a:avLst>
                <a:gd name="adj" fmla="val 50000"/>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endParaRPr lang="ru-RU"/>
            </a:p>
          </p:txBody>
        </p:sp>
        <p:sp>
          <p:nvSpPr>
            <p:cNvPr id="254" name="Text Box 52"/>
            <p:cNvSpPr txBox="1">
              <a:spLocks noChangeArrowheads="1"/>
            </p:cNvSpPr>
            <p:nvPr/>
          </p:nvSpPr>
          <p:spPr bwMode="gray">
            <a:xfrm>
              <a:off x="1521" y="3255"/>
              <a:ext cx="2633" cy="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28398" dir="3806097" algn="ctr" rotWithShape="0">
                      <a:schemeClr val="bg2">
                        <a:alpha val="50000"/>
                      </a:schemeClr>
                    </a:outerShdw>
                  </a:effectLst>
                </a14:hiddenEffects>
              </a:ext>
            </a:extLst>
          </p:spPr>
          <p:txBody>
            <a:bodyPr>
              <a:spAutoFit/>
            </a:bodyPr>
            <a:lstStyle/>
            <a:p>
              <a:endParaRPr lang="en-US" sz="2000" dirty="0">
                <a:solidFill>
                  <a:srgbClr val="000000"/>
                </a:solidFill>
              </a:endParaRPr>
            </a:p>
          </p:txBody>
        </p:sp>
        <p:grpSp>
          <p:nvGrpSpPr>
            <p:cNvPr id="255" name="Group 85"/>
            <p:cNvGrpSpPr>
              <a:grpSpLocks/>
            </p:cNvGrpSpPr>
            <p:nvPr/>
          </p:nvGrpSpPr>
          <p:grpSpPr bwMode="auto">
            <a:xfrm>
              <a:off x="1268" y="3254"/>
              <a:ext cx="266" cy="298"/>
              <a:chOff x="1414" y="3206"/>
              <a:chExt cx="266" cy="298"/>
            </a:xfrm>
          </p:grpSpPr>
          <p:grpSp>
            <p:nvGrpSpPr>
              <p:cNvPr id="256" name="Group 86"/>
              <p:cNvGrpSpPr>
                <a:grpSpLocks/>
              </p:cNvGrpSpPr>
              <p:nvPr/>
            </p:nvGrpSpPr>
            <p:grpSpPr bwMode="auto">
              <a:xfrm>
                <a:off x="1414" y="3206"/>
                <a:ext cx="266" cy="298"/>
                <a:chOff x="1415" y="1276"/>
                <a:chExt cx="266" cy="298"/>
              </a:xfrm>
            </p:grpSpPr>
            <p:pic>
              <p:nvPicPr>
                <p:cNvPr id="258" name="Picture 87" descr="Picture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434" y="1521"/>
                  <a:ext cx="230" cy="53"/>
                </a:xfrm>
                <a:prstGeom prst="rect">
                  <a:avLst/>
                </a:prstGeom>
                <a:noFill/>
                <a:extLst>
                  <a:ext uri="{909E8E84-426E-40DD-AFC4-6F175D3DCCD1}">
                    <a14:hiddenFill xmlns="" xmlns:a14="http://schemas.microsoft.com/office/drawing/2010/main">
                      <a:solidFill>
                        <a:srgbClr val="FFFFFF"/>
                      </a:solidFill>
                    </a14:hiddenFill>
                  </a:ext>
                </a:extLst>
              </p:spPr>
            </p:pic>
            <p:sp>
              <p:nvSpPr>
                <p:cNvPr id="259" name="Oval 88"/>
                <p:cNvSpPr>
                  <a:spLocks noChangeArrowheads="1"/>
                </p:cNvSpPr>
                <p:nvPr/>
              </p:nvSpPr>
              <p:spPr bwMode="gray">
                <a:xfrm flipH="1">
                  <a:off x="1415" y="1276"/>
                  <a:ext cx="266" cy="266"/>
                </a:xfrm>
                <a:prstGeom prst="ellipse">
                  <a:avLst/>
                </a:prstGeom>
                <a:gradFill rotWithShape="0">
                  <a:gsLst>
                    <a:gs pos="0">
                      <a:srgbClr val="4D98E3"/>
                    </a:gs>
                    <a:gs pos="100000">
                      <a:srgbClr val="4D98E3">
                        <a:gamma/>
                        <a:shade val="57255"/>
                        <a:invGamma/>
                      </a:srgbClr>
                    </a:gs>
                  </a:gsLst>
                  <a:path path="rect">
                    <a:fillToRect t="100000" r="100000"/>
                  </a:path>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a:p>
              </p:txBody>
            </p:sp>
            <p:sp>
              <p:nvSpPr>
                <p:cNvPr id="260" name="Oval 89"/>
                <p:cNvSpPr>
                  <a:spLocks noChangeArrowheads="1"/>
                </p:cNvSpPr>
                <p:nvPr/>
              </p:nvSpPr>
              <p:spPr bwMode="gray">
                <a:xfrm flipH="1">
                  <a:off x="1422" y="1282"/>
                  <a:ext cx="254" cy="254"/>
                </a:xfrm>
                <a:prstGeom prst="ellipse">
                  <a:avLst/>
                </a:prstGeom>
                <a:gradFill rotWithShape="0">
                  <a:gsLst>
                    <a:gs pos="0">
                      <a:srgbClr val="4D98E3">
                        <a:gamma/>
                        <a:shade val="63529"/>
                        <a:invGamma/>
                      </a:srgbClr>
                    </a:gs>
                    <a:gs pos="100000">
                      <a:srgbClr val="4D98E3">
                        <a:alpha val="85001"/>
                      </a:srgbClr>
                    </a:gs>
                  </a:gsLst>
                  <a:lin ang="18900000" scaled="1"/>
                </a:gradFill>
                <a:ln>
                  <a:noFill/>
                </a:ln>
                <a:effectLst/>
                <a:extLst>
                  <a:ext uri="{91240B29-F687-4F45-9708-019B960494DF}">
                    <a14:hiddenLine xmlns="" xmlns:a14="http://schemas.microsoft.com/office/drawing/2010/main" w="9525" algn="ctr">
                      <a:solidFill>
                        <a:schemeClr val="tx1"/>
                      </a:solidFill>
                      <a:round/>
                      <a:headEnd/>
                      <a:tailEnd/>
                    </a14:hiddenLine>
                  </a:ext>
                  <a:ext uri="{AF507438-7753-43E0-B8FC-AC1667EBCBE1}">
                    <a14:hiddenEffects xmln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ru-RU"/>
                </a:p>
              </p:txBody>
            </p:sp>
            <p:pic>
              <p:nvPicPr>
                <p:cNvPr id="261" name="Picture 90" descr="Picture1"/>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496" y="1278"/>
                  <a:ext cx="174" cy="174"/>
                </a:xfrm>
                <a:prstGeom prst="rect">
                  <a:avLst/>
                </a:prstGeom>
                <a:noFill/>
                <a:extLst>
                  <a:ext uri="{909E8E84-426E-40DD-AFC4-6F175D3DCCD1}">
                    <a14:hiddenFill xmlns="" xmlns:a14="http://schemas.microsoft.com/office/drawing/2010/main">
                      <a:solidFill>
                        <a:srgbClr val="FFFFFF"/>
                      </a:solidFill>
                    </a14:hiddenFill>
                  </a:ext>
                </a:extLst>
              </p:spPr>
            </p:pic>
          </p:grpSp>
          <p:sp>
            <p:nvSpPr>
              <p:cNvPr id="257" name="Text Box 91"/>
              <p:cNvSpPr txBox="1">
                <a:spLocks noChangeArrowheads="1"/>
              </p:cNvSpPr>
              <p:nvPr/>
            </p:nvSpPr>
            <p:spPr bwMode="gray">
              <a:xfrm>
                <a:off x="1440" y="3222"/>
                <a:ext cx="196" cy="2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rgbClr val="FFFFFF"/>
                    </a:solidFill>
                  </a:rPr>
                  <a:t>5</a:t>
                </a:r>
              </a:p>
            </p:txBody>
          </p:sp>
        </p:grpSp>
      </p:grpSp>
      <p:sp>
        <p:nvSpPr>
          <p:cNvPr id="55" name="Прямоугольник 54"/>
          <p:cNvSpPr/>
          <p:nvPr/>
        </p:nvSpPr>
        <p:spPr>
          <a:xfrm>
            <a:off x="3151999" y="2188420"/>
            <a:ext cx="184731" cy="369332"/>
          </a:xfrm>
          <a:prstGeom prst="rect">
            <a:avLst/>
          </a:prstGeom>
        </p:spPr>
        <p:txBody>
          <a:bodyPr wrap="none">
            <a:spAutoFit/>
          </a:bodyPr>
          <a:lstStyle/>
          <a:p>
            <a:endParaRPr lang="ru-RU" dirty="0"/>
          </a:p>
        </p:txBody>
      </p:sp>
      <p:sp>
        <p:nvSpPr>
          <p:cNvPr id="58" name="Прямоугольник 57"/>
          <p:cNvSpPr/>
          <p:nvPr/>
        </p:nvSpPr>
        <p:spPr>
          <a:xfrm>
            <a:off x="2477084" y="2046905"/>
            <a:ext cx="2867801" cy="523220"/>
          </a:xfrm>
          <a:prstGeom prst="rect">
            <a:avLst/>
          </a:prstGeom>
        </p:spPr>
        <p:txBody>
          <a:bodyPr wrap="square">
            <a:spAutoFit/>
          </a:bodyPr>
          <a:lstStyle/>
          <a:p>
            <a:r>
              <a:rPr lang="en-US" sz="2800" dirty="0" smtClean="0"/>
              <a:t>History of dessert</a:t>
            </a:r>
            <a:endParaRPr lang="ru-RU" sz="2800" dirty="0"/>
          </a:p>
        </p:txBody>
      </p:sp>
      <p:sp>
        <p:nvSpPr>
          <p:cNvPr id="59" name="Прямоугольник 58"/>
          <p:cNvSpPr/>
          <p:nvPr/>
        </p:nvSpPr>
        <p:spPr>
          <a:xfrm>
            <a:off x="2517668" y="2732705"/>
            <a:ext cx="4264132" cy="523220"/>
          </a:xfrm>
          <a:prstGeom prst="rect">
            <a:avLst/>
          </a:prstGeom>
        </p:spPr>
        <p:txBody>
          <a:bodyPr wrap="square">
            <a:spAutoFit/>
          </a:bodyPr>
          <a:lstStyle/>
          <a:p>
            <a:r>
              <a:rPr lang="en-US" sz="2800" dirty="0" smtClean="0"/>
              <a:t>Ingredient</a:t>
            </a:r>
            <a:endParaRPr lang="ru-RU" sz="2800" dirty="0"/>
          </a:p>
        </p:txBody>
      </p:sp>
      <p:sp>
        <p:nvSpPr>
          <p:cNvPr id="60" name="Прямоугольник 59"/>
          <p:cNvSpPr/>
          <p:nvPr/>
        </p:nvSpPr>
        <p:spPr>
          <a:xfrm>
            <a:off x="2567456" y="3505591"/>
            <a:ext cx="1153008" cy="523220"/>
          </a:xfrm>
          <a:prstGeom prst="rect">
            <a:avLst/>
          </a:prstGeom>
        </p:spPr>
        <p:txBody>
          <a:bodyPr wrap="none">
            <a:spAutoFit/>
          </a:bodyPr>
          <a:lstStyle/>
          <a:p>
            <a:r>
              <a:rPr lang="en-US" sz="2800" dirty="0" smtClean="0"/>
              <a:t>Recipe</a:t>
            </a:r>
            <a:endParaRPr lang="ru-RU" sz="2800" dirty="0"/>
          </a:p>
        </p:txBody>
      </p:sp>
      <p:sp>
        <p:nvSpPr>
          <p:cNvPr id="64" name="Прямоугольник 63"/>
          <p:cNvSpPr/>
          <p:nvPr/>
        </p:nvSpPr>
        <p:spPr>
          <a:xfrm>
            <a:off x="2561737" y="4213163"/>
            <a:ext cx="3794885" cy="523220"/>
          </a:xfrm>
          <a:prstGeom prst="rect">
            <a:avLst/>
          </a:prstGeom>
        </p:spPr>
        <p:txBody>
          <a:bodyPr wrap="none">
            <a:spAutoFit/>
          </a:bodyPr>
          <a:lstStyle/>
          <a:p>
            <a:r>
              <a:rPr lang="en-US" sz="2800" dirty="0" smtClean="0"/>
              <a:t>Calorie and cooking time</a:t>
            </a:r>
            <a:endParaRPr lang="ru-RU" sz="2800" dirty="0"/>
          </a:p>
        </p:txBody>
      </p:sp>
      <p:sp>
        <p:nvSpPr>
          <p:cNvPr id="65" name="Прямоугольник 64"/>
          <p:cNvSpPr/>
          <p:nvPr/>
        </p:nvSpPr>
        <p:spPr>
          <a:xfrm>
            <a:off x="2611307" y="4986047"/>
            <a:ext cx="2369046" cy="523220"/>
          </a:xfrm>
          <a:prstGeom prst="rect">
            <a:avLst/>
          </a:prstGeom>
        </p:spPr>
        <p:txBody>
          <a:bodyPr wrap="none">
            <a:spAutoFit/>
          </a:bodyPr>
          <a:lstStyle/>
          <a:p>
            <a:r>
              <a:rPr lang="en-US" sz="2800" dirty="0" smtClean="0"/>
              <a:t>Interesting fact</a:t>
            </a:r>
            <a:endParaRPr lang="ru-RU" sz="2800" dirty="0"/>
          </a:p>
        </p:txBody>
      </p:sp>
    </p:spTree>
    <p:extLst>
      <p:ext uri="{BB962C8B-B14F-4D97-AF65-F5344CB8AC3E}">
        <p14:creationId xmlns="" xmlns:p14="http://schemas.microsoft.com/office/powerpoint/2010/main" val="3372927234"/>
      </p:ext>
    </p:extLst>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210"/>
                                        </p:tgtEl>
                                        <p:attrNameLst>
                                          <p:attrName>style.visibility</p:attrName>
                                        </p:attrNameLst>
                                      </p:cBhvr>
                                      <p:to>
                                        <p:strVal val="visible"/>
                                      </p:to>
                                    </p:set>
                                    <p:anim calcmode="lin" valueType="num">
                                      <p:cBhvr>
                                        <p:cTn id="14" dur="1000" fill="hold"/>
                                        <p:tgtEl>
                                          <p:spTgt spid="210"/>
                                        </p:tgtEl>
                                        <p:attrNameLst>
                                          <p:attrName>ppt_x</p:attrName>
                                        </p:attrNameLst>
                                      </p:cBhvr>
                                      <p:tavLst>
                                        <p:tav tm="0">
                                          <p:val>
                                            <p:strVal val="#ppt_x-.2"/>
                                          </p:val>
                                        </p:tav>
                                        <p:tav tm="100000">
                                          <p:val>
                                            <p:strVal val="#ppt_x"/>
                                          </p:val>
                                        </p:tav>
                                      </p:tavLst>
                                    </p:anim>
                                    <p:anim calcmode="lin" valueType="num">
                                      <p:cBhvr>
                                        <p:cTn id="15" dur="1000" fill="hold"/>
                                        <p:tgtEl>
                                          <p:spTgt spid="210"/>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10"/>
                                        </p:tgtEl>
                                      </p:cBhvr>
                                    </p:animEffect>
                                  </p:childTnLst>
                                </p:cTn>
                              </p:par>
                              <p:par>
                                <p:cTn id="17" presetID="29" presetClass="entr" presetSubtype="0" fill="hold" nodeType="withEffect">
                                  <p:stCondLst>
                                    <p:cond delay="0"/>
                                  </p:stCondLst>
                                  <p:childTnLst>
                                    <p:set>
                                      <p:cBhvr>
                                        <p:cTn id="18" dur="1" fill="hold">
                                          <p:stCondLst>
                                            <p:cond delay="0"/>
                                          </p:stCondLst>
                                        </p:cTn>
                                        <p:tgtEl>
                                          <p:spTgt spid="58">
                                            <p:txEl>
                                              <p:pRg st="0" end="0"/>
                                            </p:txEl>
                                          </p:spTgt>
                                        </p:tgtEl>
                                        <p:attrNameLst>
                                          <p:attrName>style.visibility</p:attrName>
                                        </p:attrNameLst>
                                      </p:cBhvr>
                                      <p:to>
                                        <p:strVal val="visible"/>
                                      </p:to>
                                    </p:set>
                                    <p:anim calcmode="lin" valueType="num">
                                      <p:cBhvr>
                                        <p:cTn id="19" dur="1000" fill="hold"/>
                                        <p:tgtEl>
                                          <p:spTgt spid="58">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5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8">
                                            <p:txEl>
                                              <p:pRg st="0" end="0"/>
                                            </p:txEl>
                                          </p:spTgt>
                                        </p:tgtEl>
                                      </p:cBhvr>
                                    </p:animEffect>
                                  </p:childTnLst>
                                </p:cTn>
                              </p:par>
                              <p:par>
                                <p:cTn id="22" presetID="29" presetClass="entr" presetSubtype="0" fill="hold" nodeType="withEffect">
                                  <p:stCondLst>
                                    <p:cond delay="0"/>
                                  </p:stCondLst>
                                  <p:childTnLst>
                                    <p:set>
                                      <p:cBhvr>
                                        <p:cTn id="23" dur="1" fill="hold">
                                          <p:stCondLst>
                                            <p:cond delay="0"/>
                                          </p:stCondLst>
                                        </p:cTn>
                                        <p:tgtEl>
                                          <p:spTgt spid="220"/>
                                        </p:tgtEl>
                                        <p:attrNameLst>
                                          <p:attrName>style.visibility</p:attrName>
                                        </p:attrNameLst>
                                      </p:cBhvr>
                                      <p:to>
                                        <p:strVal val="visible"/>
                                      </p:to>
                                    </p:set>
                                    <p:anim calcmode="lin" valueType="num">
                                      <p:cBhvr>
                                        <p:cTn id="24" dur="1000" fill="hold"/>
                                        <p:tgtEl>
                                          <p:spTgt spid="220"/>
                                        </p:tgtEl>
                                        <p:attrNameLst>
                                          <p:attrName>ppt_x</p:attrName>
                                        </p:attrNameLst>
                                      </p:cBhvr>
                                      <p:tavLst>
                                        <p:tav tm="0">
                                          <p:val>
                                            <p:strVal val="#ppt_x-.2"/>
                                          </p:val>
                                        </p:tav>
                                        <p:tav tm="100000">
                                          <p:val>
                                            <p:strVal val="#ppt_x"/>
                                          </p:val>
                                        </p:tav>
                                      </p:tavLst>
                                    </p:anim>
                                    <p:anim calcmode="lin" valueType="num">
                                      <p:cBhvr>
                                        <p:cTn id="25" dur="1000" fill="hold"/>
                                        <p:tgtEl>
                                          <p:spTgt spid="220"/>
                                        </p:tgtEl>
                                        <p:attrNameLst>
                                          <p:attrName>ppt_y</p:attrName>
                                        </p:attrNameLst>
                                      </p:cBhvr>
                                      <p:tavLst>
                                        <p:tav tm="0">
                                          <p:val>
                                            <p:strVal val="#ppt_y"/>
                                          </p:val>
                                        </p:tav>
                                        <p:tav tm="100000">
                                          <p:val>
                                            <p:strVal val="#ppt_y"/>
                                          </p:val>
                                        </p:tav>
                                      </p:tavLst>
                                    </p:anim>
                                    <p:animEffect transition="in" filter="wipe(right)" prLst="gradientSize: 0.1">
                                      <p:cBhvr>
                                        <p:cTn id="26" dur="1000"/>
                                        <p:tgtEl>
                                          <p:spTgt spid="220"/>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nodeType="clickEffect">
                                  <p:stCondLst>
                                    <p:cond delay="0"/>
                                  </p:stCondLst>
                                  <p:childTnLst>
                                    <p:set>
                                      <p:cBhvr>
                                        <p:cTn id="30" dur="1" fill="hold">
                                          <p:stCondLst>
                                            <p:cond delay="0"/>
                                          </p:stCondLst>
                                        </p:cTn>
                                        <p:tgtEl>
                                          <p:spTgt spid="59">
                                            <p:txEl>
                                              <p:pRg st="0" end="0"/>
                                            </p:txEl>
                                          </p:spTgt>
                                        </p:tgtEl>
                                        <p:attrNameLst>
                                          <p:attrName>style.visibility</p:attrName>
                                        </p:attrNameLst>
                                      </p:cBhvr>
                                      <p:to>
                                        <p:strVal val="visible"/>
                                      </p:to>
                                    </p:set>
                                    <p:anim calcmode="lin" valueType="num">
                                      <p:cBhvr>
                                        <p:cTn id="31" dur="1000" fill="hold"/>
                                        <p:tgtEl>
                                          <p:spTgt spid="59">
                                            <p:txEl>
                                              <p:pRg st="0" end="0"/>
                                            </p:txEl>
                                          </p:spTgt>
                                        </p:tgtEl>
                                        <p:attrNameLst>
                                          <p:attrName>ppt_x</p:attrName>
                                        </p:attrNameLst>
                                      </p:cBhvr>
                                      <p:tavLst>
                                        <p:tav tm="0">
                                          <p:val>
                                            <p:strVal val="#ppt_x-.2"/>
                                          </p:val>
                                        </p:tav>
                                        <p:tav tm="100000">
                                          <p:val>
                                            <p:strVal val="#ppt_x"/>
                                          </p:val>
                                        </p:tav>
                                      </p:tavLst>
                                    </p:anim>
                                    <p:anim calcmode="lin" valueType="num">
                                      <p:cBhvr>
                                        <p:cTn id="32" dur="1000" fill="hold"/>
                                        <p:tgtEl>
                                          <p:spTgt spid="5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59">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nodeType="clickEffect">
                                  <p:stCondLst>
                                    <p:cond delay="0"/>
                                  </p:stCondLst>
                                  <p:childTnLst>
                                    <p:set>
                                      <p:cBhvr>
                                        <p:cTn id="37" dur="1" fill="hold">
                                          <p:stCondLst>
                                            <p:cond delay="0"/>
                                          </p:stCondLst>
                                        </p:cTn>
                                        <p:tgtEl>
                                          <p:spTgt spid="230"/>
                                        </p:tgtEl>
                                        <p:attrNameLst>
                                          <p:attrName>style.visibility</p:attrName>
                                        </p:attrNameLst>
                                      </p:cBhvr>
                                      <p:to>
                                        <p:strVal val="visible"/>
                                      </p:to>
                                    </p:set>
                                    <p:anim calcmode="lin" valueType="num">
                                      <p:cBhvr>
                                        <p:cTn id="38" dur="1000" fill="hold"/>
                                        <p:tgtEl>
                                          <p:spTgt spid="230"/>
                                        </p:tgtEl>
                                        <p:attrNameLst>
                                          <p:attrName>ppt_x</p:attrName>
                                        </p:attrNameLst>
                                      </p:cBhvr>
                                      <p:tavLst>
                                        <p:tav tm="0">
                                          <p:val>
                                            <p:strVal val="#ppt_x-.2"/>
                                          </p:val>
                                        </p:tav>
                                        <p:tav tm="100000">
                                          <p:val>
                                            <p:strVal val="#ppt_x"/>
                                          </p:val>
                                        </p:tav>
                                      </p:tavLst>
                                    </p:anim>
                                    <p:anim calcmode="lin" valueType="num">
                                      <p:cBhvr>
                                        <p:cTn id="39" dur="1000" fill="hold"/>
                                        <p:tgtEl>
                                          <p:spTgt spid="230"/>
                                        </p:tgtEl>
                                        <p:attrNameLst>
                                          <p:attrName>ppt_y</p:attrName>
                                        </p:attrNameLst>
                                      </p:cBhvr>
                                      <p:tavLst>
                                        <p:tav tm="0">
                                          <p:val>
                                            <p:strVal val="#ppt_y"/>
                                          </p:val>
                                        </p:tav>
                                        <p:tav tm="100000">
                                          <p:val>
                                            <p:strVal val="#ppt_y"/>
                                          </p:val>
                                        </p:tav>
                                      </p:tavLst>
                                    </p:anim>
                                    <p:animEffect transition="in" filter="wipe(right)" prLst="gradientSize: 0.1">
                                      <p:cBhvr>
                                        <p:cTn id="40" dur="1000"/>
                                        <p:tgtEl>
                                          <p:spTgt spid="230"/>
                                        </p:tgtEl>
                                      </p:cBhvr>
                                    </p:animEffect>
                                  </p:childTnLst>
                                </p:cTn>
                              </p:par>
                              <p:par>
                                <p:cTn id="41" presetID="29" presetClass="entr" presetSubtype="0" fill="hold" grpId="0" nodeType="with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p:cTn id="43" dur="1000" fill="hold"/>
                                        <p:tgtEl>
                                          <p:spTgt spid="60"/>
                                        </p:tgtEl>
                                        <p:attrNameLst>
                                          <p:attrName>ppt_x</p:attrName>
                                        </p:attrNameLst>
                                      </p:cBhvr>
                                      <p:tavLst>
                                        <p:tav tm="0">
                                          <p:val>
                                            <p:strVal val="#ppt_x-.2"/>
                                          </p:val>
                                        </p:tav>
                                        <p:tav tm="100000">
                                          <p:val>
                                            <p:strVal val="#ppt_x"/>
                                          </p:val>
                                        </p:tav>
                                      </p:tavLst>
                                    </p:anim>
                                    <p:anim calcmode="lin" valueType="num">
                                      <p:cBhvr>
                                        <p:cTn id="44" dur="1000" fill="hold"/>
                                        <p:tgtEl>
                                          <p:spTgt spid="60"/>
                                        </p:tgtEl>
                                        <p:attrNameLst>
                                          <p:attrName>ppt_y</p:attrName>
                                        </p:attrNameLst>
                                      </p:cBhvr>
                                      <p:tavLst>
                                        <p:tav tm="0">
                                          <p:val>
                                            <p:strVal val="#ppt_y"/>
                                          </p:val>
                                        </p:tav>
                                        <p:tav tm="100000">
                                          <p:val>
                                            <p:strVal val="#ppt_y"/>
                                          </p:val>
                                        </p:tav>
                                      </p:tavLst>
                                    </p:anim>
                                    <p:animEffect transition="in" filter="wipe(right)" prLst="gradientSize: 0.1">
                                      <p:cBhvr>
                                        <p:cTn id="45" dur="1000"/>
                                        <p:tgtEl>
                                          <p:spTgt spid="60"/>
                                        </p:tgtEl>
                                      </p:cBhvr>
                                    </p:animEffect>
                                  </p:childTnLst>
                                </p:cTn>
                              </p:par>
                            </p:childTnLst>
                          </p:cTn>
                        </p:par>
                      </p:childTnLst>
                    </p:cTn>
                  </p:par>
                  <p:par>
                    <p:cTn id="46" fill="hold">
                      <p:stCondLst>
                        <p:cond delay="indefinite"/>
                      </p:stCondLst>
                      <p:childTnLst>
                        <p:par>
                          <p:cTn id="47" fill="hold">
                            <p:stCondLst>
                              <p:cond delay="0"/>
                            </p:stCondLst>
                            <p:childTnLst>
                              <p:par>
                                <p:cTn id="48" presetID="29" presetClass="entr" presetSubtype="0" fill="hold" nodeType="clickEffect">
                                  <p:stCondLst>
                                    <p:cond delay="0"/>
                                  </p:stCondLst>
                                  <p:childTnLst>
                                    <p:set>
                                      <p:cBhvr>
                                        <p:cTn id="49" dur="1" fill="hold">
                                          <p:stCondLst>
                                            <p:cond delay="0"/>
                                          </p:stCondLst>
                                        </p:cTn>
                                        <p:tgtEl>
                                          <p:spTgt spid="241"/>
                                        </p:tgtEl>
                                        <p:attrNameLst>
                                          <p:attrName>style.visibility</p:attrName>
                                        </p:attrNameLst>
                                      </p:cBhvr>
                                      <p:to>
                                        <p:strVal val="visible"/>
                                      </p:to>
                                    </p:set>
                                    <p:anim calcmode="lin" valueType="num">
                                      <p:cBhvr>
                                        <p:cTn id="50" dur="1000" fill="hold"/>
                                        <p:tgtEl>
                                          <p:spTgt spid="241"/>
                                        </p:tgtEl>
                                        <p:attrNameLst>
                                          <p:attrName>ppt_x</p:attrName>
                                        </p:attrNameLst>
                                      </p:cBhvr>
                                      <p:tavLst>
                                        <p:tav tm="0">
                                          <p:val>
                                            <p:strVal val="#ppt_x-.2"/>
                                          </p:val>
                                        </p:tav>
                                        <p:tav tm="100000">
                                          <p:val>
                                            <p:strVal val="#ppt_x"/>
                                          </p:val>
                                        </p:tav>
                                      </p:tavLst>
                                    </p:anim>
                                    <p:anim calcmode="lin" valueType="num">
                                      <p:cBhvr>
                                        <p:cTn id="51" dur="1000" fill="hold"/>
                                        <p:tgtEl>
                                          <p:spTgt spid="241"/>
                                        </p:tgtEl>
                                        <p:attrNameLst>
                                          <p:attrName>ppt_y</p:attrName>
                                        </p:attrNameLst>
                                      </p:cBhvr>
                                      <p:tavLst>
                                        <p:tav tm="0">
                                          <p:val>
                                            <p:strVal val="#ppt_y"/>
                                          </p:val>
                                        </p:tav>
                                        <p:tav tm="100000">
                                          <p:val>
                                            <p:strVal val="#ppt_y"/>
                                          </p:val>
                                        </p:tav>
                                      </p:tavLst>
                                    </p:anim>
                                    <p:animEffect transition="in" filter="wipe(right)" prLst="gradientSize: 0.1">
                                      <p:cBhvr>
                                        <p:cTn id="52" dur="1000"/>
                                        <p:tgtEl>
                                          <p:spTgt spid="241"/>
                                        </p:tgtEl>
                                      </p:cBhvr>
                                    </p:animEffect>
                                  </p:childTnLst>
                                </p:cTn>
                              </p:par>
                              <p:par>
                                <p:cTn id="53" presetID="29" presetClass="entr" presetSubtype="0"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p:cTn id="55" dur="1000" fill="hold"/>
                                        <p:tgtEl>
                                          <p:spTgt spid="64"/>
                                        </p:tgtEl>
                                        <p:attrNameLst>
                                          <p:attrName>ppt_x</p:attrName>
                                        </p:attrNameLst>
                                      </p:cBhvr>
                                      <p:tavLst>
                                        <p:tav tm="0">
                                          <p:val>
                                            <p:strVal val="#ppt_x-.2"/>
                                          </p:val>
                                        </p:tav>
                                        <p:tav tm="100000">
                                          <p:val>
                                            <p:strVal val="#ppt_x"/>
                                          </p:val>
                                        </p:tav>
                                      </p:tavLst>
                                    </p:anim>
                                    <p:anim calcmode="lin" valueType="num">
                                      <p:cBhvr>
                                        <p:cTn id="56" dur="1000" fill="hold"/>
                                        <p:tgtEl>
                                          <p:spTgt spid="64"/>
                                        </p:tgtEl>
                                        <p:attrNameLst>
                                          <p:attrName>ppt_y</p:attrName>
                                        </p:attrNameLst>
                                      </p:cBhvr>
                                      <p:tavLst>
                                        <p:tav tm="0">
                                          <p:val>
                                            <p:strVal val="#ppt_y"/>
                                          </p:val>
                                        </p:tav>
                                        <p:tav tm="100000">
                                          <p:val>
                                            <p:strVal val="#ppt_y"/>
                                          </p:val>
                                        </p:tav>
                                      </p:tavLst>
                                    </p:anim>
                                    <p:animEffect transition="in" filter="wipe(right)" prLst="gradientSize: 0.1">
                                      <p:cBhvr>
                                        <p:cTn id="57" dur="1000"/>
                                        <p:tgtEl>
                                          <p:spTgt spid="64"/>
                                        </p:tgtEl>
                                      </p:cBhvr>
                                    </p:animEffect>
                                  </p:childTnLst>
                                </p:cTn>
                              </p:par>
                            </p:childTnLst>
                          </p:cTn>
                        </p:par>
                      </p:childTnLst>
                    </p:cTn>
                  </p:par>
                  <p:par>
                    <p:cTn id="58" fill="hold">
                      <p:stCondLst>
                        <p:cond delay="indefinite"/>
                      </p:stCondLst>
                      <p:childTnLst>
                        <p:par>
                          <p:cTn id="59" fill="hold">
                            <p:stCondLst>
                              <p:cond delay="0"/>
                            </p:stCondLst>
                            <p:childTnLst>
                              <p:par>
                                <p:cTn id="60" presetID="29" presetClass="entr" presetSubtype="0" fill="hold" nodeType="clickEffect">
                                  <p:stCondLst>
                                    <p:cond delay="0"/>
                                  </p:stCondLst>
                                  <p:childTnLst>
                                    <p:set>
                                      <p:cBhvr>
                                        <p:cTn id="61" dur="1" fill="hold">
                                          <p:stCondLst>
                                            <p:cond delay="0"/>
                                          </p:stCondLst>
                                        </p:cTn>
                                        <p:tgtEl>
                                          <p:spTgt spid="252"/>
                                        </p:tgtEl>
                                        <p:attrNameLst>
                                          <p:attrName>style.visibility</p:attrName>
                                        </p:attrNameLst>
                                      </p:cBhvr>
                                      <p:to>
                                        <p:strVal val="visible"/>
                                      </p:to>
                                    </p:set>
                                    <p:anim calcmode="lin" valueType="num">
                                      <p:cBhvr>
                                        <p:cTn id="62" dur="1000" fill="hold"/>
                                        <p:tgtEl>
                                          <p:spTgt spid="252"/>
                                        </p:tgtEl>
                                        <p:attrNameLst>
                                          <p:attrName>ppt_x</p:attrName>
                                        </p:attrNameLst>
                                      </p:cBhvr>
                                      <p:tavLst>
                                        <p:tav tm="0">
                                          <p:val>
                                            <p:strVal val="#ppt_x-.2"/>
                                          </p:val>
                                        </p:tav>
                                        <p:tav tm="100000">
                                          <p:val>
                                            <p:strVal val="#ppt_x"/>
                                          </p:val>
                                        </p:tav>
                                      </p:tavLst>
                                    </p:anim>
                                    <p:anim calcmode="lin" valueType="num">
                                      <p:cBhvr>
                                        <p:cTn id="63" dur="1000" fill="hold"/>
                                        <p:tgtEl>
                                          <p:spTgt spid="252"/>
                                        </p:tgtEl>
                                        <p:attrNameLst>
                                          <p:attrName>ppt_y</p:attrName>
                                        </p:attrNameLst>
                                      </p:cBhvr>
                                      <p:tavLst>
                                        <p:tav tm="0">
                                          <p:val>
                                            <p:strVal val="#ppt_y"/>
                                          </p:val>
                                        </p:tav>
                                        <p:tav tm="100000">
                                          <p:val>
                                            <p:strVal val="#ppt_y"/>
                                          </p:val>
                                        </p:tav>
                                      </p:tavLst>
                                    </p:anim>
                                    <p:animEffect transition="in" filter="wipe(right)" prLst="gradientSize: 0.1">
                                      <p:cBhvr>
                                        <p:cTn id="64" dur="1000"/>
                                        <p:tgtEl>
                                          <p:spTgt spid="252"/>
                                        </p:tgtEl>
                                      </p:cBhvr>
                                    </p:animEffect>
                                  </p:childTnLst>
                                </p:cTn>
                              </p:par>
                              <p:par>
                                <p:cTn id="65" presetID="29" presetClass="entr" presetSubtype="0" fill="hold" grpId="0" nodeType="withEffect">
                                  <p:stCondLst>
                                    <p:cond delay="0"/>
                                  </p:stCondLst>
                                  <p:childTnLst>
                                    <p:set>
                                      <p:cBhvr>
                                        <p:cTn id="66" dur="1" fill="hold">
                                          <p:stCondLst>
                                            <p:cond delay="0"/>
                                          </p:stCondLst>
                                        </p:cTn>
                                        <p:tgtEl>
                                          <p:spTgt spid="65"/>
                                        </p:tgtEl>
                                        <p:attrNameLst>
                                          <p:attrName>style.visibility</p:attrName>
                                        </p:attrNameLst>
                                      </p:cBhvr>
                                      <p:to>
                                        <p:strVal val="visible"/>
                                      </p:to>
                                    </p:set>
                                    <p:anim calcmode="lin" valueType="num">
                                      <p:cBhvr>
                                        <p:cTn id="67" dur="1000" fill="hold"/>
                                        <p:tgtEl>
                                          <p:spTgt spid="65"/>
                                        </p:tgtEl>
                                        <p:attrNameLst>
                                          <p:attrName>ppt_x</p:attrName>
                                        </p:attrNameLst>
                                      </p:cBhvr>
                                      <p:tavLst>
                                        <p:tav tm="0">
                                          <p:val>
                                            <p:strVal val="#ppt_x-.2"/>
                                          </p:val>
                                        </p:tav>
                                        <p:tav tm="100000">
                                          <p:val>
                                            <p:strVal val="#ppt_x"/>
                                          </p:val>
                                        </p:tav>
                                      </p:tavLst>
                                    </p:anim>
                                    <p:anim calcmode="lin" valueType="num">
                                      <p:cBhvr>
                                        <p:cTn id="68" dur="1000" fill="hold"/>
                                        <p:tgtEl>
                                          <p:spTgt spid="65"/>
                                        </p:tgtEl>
                                        <p:attrNameLst>
                                          <p:attrName>ppt_y</p:attrName>
                                        </p:attrNameLst>
                                      </p:cBhvr>
                                      <p:tavLst>
                                        <p:tav tm="0">
                                          <p:val>
                                            <p:strVal val="#ppt_y"/>
                                          </p:val>
                                        </p:tav>
                                        <p:tav tm="100000">
                                          <p:val>
                                            <p:strVal val="#ppt_y"/>
                                          </p:val>
                                        </p:tav>
                                      </p:tavLst>
                                    </p:anim>
                                    <p:animEffect transition="in" filter="wipe(right)" prLst="gradientSize: 0.1">
                                      <p:cBhvr>
                                        <p:cTn id="69" dur="1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0" grpId="0"/>
      <p:bldP spid="64" grpId="0"/>
      <p:bldP spid="6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7763" y="315211"/>
            <a:ext cx="7839635" cy="977899"/>
          </a:xfrm>
        </p:spPr>
        <p:txBody>
          <a:bodyPr>
            <a:normAutofit fontScale="90000"/>
          </a:bodyPr>
          <a:lstStyle/>
          <a:p>
            <a:pPr algn="ctr"/>
            <a:r>
              <a:rPr lang="en-US" sz="5300" dirty="0" smtClean="0">
                <a:latin typeface="+mn-lt"/>
              </a:rPr>
              <a:t>History of dessert</a:t>
            </a:r>
            <a:r>
              <a:rPr lang="ru-RU" dirty="0" smtClean="0"/>
              <a:t/>
            </a:r>
            <a:br>
              <a:rPr lang="ru-RU" dirty="0" smtClean="0"/>
            </a:br>
            <a:endParaRPr lang="ru-RU" dirty="0"/>
          </a:p>
        </p:txBody>
      </p:sp>
      <p:sp>
        <p:nvSpPr>
          <p:cNvPr id="3" name="Содержимое 2"/>
          <p:cNvSpPr>
            <a:spLocks noGrp="1"/>
          </p:cNvSpPr>
          <p:nvPr>
            <p:ph idx="1"/>
          </p:nvPr>
        </p:nvSpPr>
        <p:spPr>
          <a:xfrm>
            <a:off x="645459" y="1465729"/>
            <a:ext cx="8161083" cy="4711234"/>
          </a:xfrm>
        </p:spPr>
        <p:txBody>
          <a:bodyPr>
            <a:noAutofit/>
          </a:bodyPr>
          <a:lstStyle/>
          <a:p>
            <a:r>
              <a:rPr lang="en-US" sz="2400" dirty="0" smtClean="0">
                <a:latin typeface="+mj-lt"/>
              </a:rPr>
              <a:t>The history of the dessert goes back several centuries. For the first time the description of trifle is documented by the translator from Oxford John Florio in 1598. In those days in Britain there was a dessert with a very interesting name and it is believed that the trifle originated from it. In those years, it was a combination of cream, rose water, obtained after a tincture of ginger, sugar, liquor and berries.</a:t>
            </a:r>
          </a:p>
          <a:p>
            <a:r>
              <a:rPr lang="en-US" sz="2400" dirty="0" smtClean="0">
                <a:latin typeface="+mj-lt"/>
              </a:rPr>
              <a:t>According to popular English food writer Elizabeth David, "in the 18th century, desserts are ultimately combined to make one glorious mess."Close to the modern version, the dessert appears released in 1751.</a:t>
            </a:r>
            <a:endParaRPr lang="ru-RU" sz="2400" dirty="0">
              <a:latin typeface="+mj-lt"/>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0" end="0"/>
                                            </p:txEl>
                                          </p:spTgt>
                                        </p:tgtEl>
                                      </p:cBhvr>
                                    </p:animEffect>
                                  </p:childTnLst>
                                </p:cTn>
                              </p:par>
                              <p:par>
                                <p:cTn id="17" presetID="29"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800" dirty="0" smtClean="0">
                <a:latin typeface="+mn-lt"/>
              </a:rPr>
              <a:t>Main feature of a dessert</a:t>
            </a:r>
            <a:endParaRPr lang="ru-RU" sz="4800" dirty="0">
              <a:latin typeface="+mn-lt"/>
            </a:endParaRPr>
          </a:p>
        </p:txBody>
      </p:sp>
      <p:sp>
        <p:nvSpPr>
          <p:cNvPr id="3" name="Содержимое 2"/>
          <p:cNvSpPr>
            <a:spLocks noGrp="1"/>
          </p:cNvSpPr>
          <p:nvPr>
            <p:ph idx="1"/>
          </p:nvPr>
        </p:nvSpPr>
        <p:spPr>
          <a:xfrm>
            <a:off x="645459" y="1465729"/>
            <a:ext cx="3610855" cy="4711234"/>
          </a:xfrm>
        </p:spPr>
        <p:txBody>
          <a:bodyPr/>
          <a:lstStyle/>
          <a:p>
            <a:r>
              <a:rPr lang="en-US" dirty="0" smtClean="0">
                <a:latin typeface="+mj-lt"/>
              </a:rPr>
              <a:t>The main feature of the dessert Trifle is that it is prepared or better to say created in a transparent dish to be visible layers, using colored fruits and berries, and different fillers.</a:t>
            </a:r>
            <a:endParaRPr lang="ru-RU" dirty="0">
              <a:latin typeface="+mj-lt"/>
            </a:endParaRPr>
          </a:p>
        </p:txBody>
      </p:sp>
      <p:pic>
        <p:nvPicPr>
          <p:cNvPr id="4" name="Рисунок 3" descr="4e5bdb761cbefd5536d652b84bf358ee--black-forest-cupcakes-black-forest-cake.jpg"/>
          <p:cNvPicPr>
            <a:picLocks noChangeAspect="1"/>
          </p:cNvPicPr>
          <p:nvPr/>
        </p:nvPicPr>
        <p:blipFill>
          <a:blip r:embed="rId2" cstate="print"/>
          <a:stretch>
            <a:fillRect/>
          </a:stretch>
        </p:blipFill>
        <p:spPr>
          <a:xfrm>
            <a:off x="4416878" y="1362076"/>
            <a:ext cx="4056238" cy="49951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0" end="0"/>
                                            </p:txEl>
                                          </p:spTgt>
                                        </p:tgtEl>
                                      </p:cBhvr>
                                    </p:animEffect>
                                  </p:childTnLst>
                                </p:cTn>
                              </p:par>
                              <p:par>
                                <p:cTn id="17" presetID="29"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ppt_x</p:attrName>
                                        </p:attrNameLst>
                                      </p:cBhvr>
                                      <p:tavLst>
                                        <p:tav tm="0">
                                          <p:val>
                                            <p:strVal val="#ppt_x-.2"/>
                                          </p:val>
                                        </p:tav>
                                        <p:tav tm="100000">
                                          <p:val>
                                            <p:strVal val="#ppt_x"/>
                                          </p:val>
                                        </p:tav>
                                      </p:tavLst>
                                    </p:anim>
                                    <p:anim calcmode="lin" valueType="num">
                                      <p:cBhvr>
                                        <p:cTn id="20"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eda-morozhenoe-deserty-desert-vishni-bok-710284.jpg"/>
          <p:cNvPicPr>
            <a:picLocks noGrp="1" noChangeAspect="1"/>
          </p:cNvPicPr>
          <p:nvPr>
            <p:ph idx="1"/>
          </p:nvPr>
        </p:nvPicPr>
        <p:blipFill>
          <a:blip r:embed="rId2" cstate="print"/>
          <a:stretch>
            <a:fillRect/>
          </a:stretch>
        </p:blipFill>
        <p:spPr>
          <a:xfrm>
            <a:off x="1143000" y="1281702"/>
            <a:ext cx="6970373" cy="557629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4800" dirty="0" smtClean="0">
                <a:latin typeface="+mn-lt"/>
              </a:rPr>
              <a:t>Ingredient</a:t>
            </a:r>
            <a:endParaRPr lang="ru-RU" sz="4800" dirty="0">
              <a:latin typeface="+mn-lt"/>
            </a:endParaRPr>
          </a:p>
        </p:txBody>
      </p:sp>
      <p:sp>
        <p:nvSpPr>
          <p:cNvPr id="3" name="Содержимое 2"/>
          <p:cNvSpPr>
            <a:spLocks noGrp="1"/>
          </p:cNvSpPr>
          <p:nvPr>
            <p:ph idx="1"/>
          </p:nvPr>
        </p:nvSpPr>
        <p:spPr/>
        <p:txBody>
          <a:bodyPr>
            <a:normAutofit/>
          </a:bodyPr>
          <a:lstStyle/>
          <a:p>
            <a:r>
              <a:rPr lang="en-US" dirty="0" smtClean="0"/>
              <a:t>Cherry without stone – 500 grams</a:t>
            </a:r>
          </a:p>
          <a:p>
            <a:r>
              <a:rPr lang="en-US" dirty="0" smtClean="0"/>
              <a:t>Sugar – 2 or 3 tablespoons.</a:t>
            </a:r>
          </a:p>
          <a:p>
            <a:r>
              <a:rPr lang="en-US" dirty="0" smtClean="0"/>
              <a:t>Cherry juice – 100-150 ml</a:t>
            </a:r>
          </a:p>
          <a:p>
            <a:r>
              <a:rPr lang="en-US" dirty="0" smtClean="0"/>
              <a:t>Chocolate biscuit - 600 grams</a:t>
            </a:r>
          </a:p>
          <a:p>
            <a:r>
              <a:rPr lang="en-US" dirty="0" smtClean="0"/>
              <a:t>Custard (chocolate) – 500 ml</a:t>
            </a:r>
          </a:p>
          <a:p>
            <a:r>
              <a:rPr lang="en-US" dirty="0" smtClean="0"/>
              <a:t>Cream – 250 grams       </a:t>
            </a:r>
          </a:p>
          <a:p>
            <a:r>
              <a:rPr lang="en-US" dirty="0" smtClean="0"/>
              <a:t> </a:t>
            </a:r>
            <a:r>
              <a:rPr lang="en-US" u="sng" dirty="0" smtClean="0">
                <a:solidFill>
                  <a:srgbClr val="7030A0"/>
                </a:solidFill>
              </a:rPr>
              <a:t>For ornament :</a:t>
            </a:r>
          </a:p>
          <a:p>
            <a:r>
              <a:rPr lang="en-US" dirty="0" smtClean="0"/>
              <a:t>Chocolate</a:t>
            </a:r>
          </a:p>
          <a:p>
            <a:r>
              <a:rPr lang="en-US" dirty="0" smtClean="0"/>
              <a:t>Mint</a:t>
            </a:r>
            <a:endParaRPr lang="ru-RU" dirty="0"/>
          </a:p>
        </p:txBody>
      </p:sp>
      <p:pic>
        <p:nvPicPr>
          <p:cNvPr id="4" name="Рисунок 3" descr="7f3b6ac0b4775f5896552f5109b0c696-2016.jpg"/>
          <p:cNvPicPr>
            <a:picLocks noChangeAspect="1"/>
          </p:cNvPicPr>
          <p:nvPr/>
        </p:nvPicPr>
        <p:blipFill>
          <a:blip r:embed="rId2" cstate="print"/>
          <a:stretch>
            <a:fillRect/>
          </a:stretch>
        </p:blipFill>
        <p:spPr>
          <a:xfrm>
            <a:off x="5421085" y="2677884"/>
            <a:ext cx="3722915" cy="2481943"/>
          </a:xfrm>
          <a:prstGeom prst="rect">
            <a:avLst/>
          </a:prstGeom>
          <a:ln>
            <a:noFill/>
          </a:ln>
          <a:effectLst>
            <a:softEdge rad="112500"/>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0" end="0"/>
                                            </p:txEl>
                                          </p:spTgt>
                                        </p:tgtEl>
                                      </p:cBhvr>
                                    </p:animEffect>
                                  </p:childTnLst>
                                </p:cTn>
                              </p:par>
                              <p:par>
                                <p:cTn id="17" presetID="29"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1" end="1"/>
                                            </p:txEl>
                                          </p:spTgt>
                                        </p:tgtEl>
                                      </p:cBhvr>
                                    </p:animEffect>
                                  </p:childTnLst>
                                </p:cTn>
                              </p:par>
                              <p:par>
                                <p:cTn id="22" presetID="29"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5"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
                                            <p:txEl>
                                              <p:pRg st="2" end="2"/>
                                            </p:txEl>
                                          </p:spTgt>
                                        </p:tgtEl>
                                      </p:cBhvr>
                                    </p:animEffect>
                                  </p:childTnLst>
                                </p:cTn>
                              </p:par>
                              <p:par>
                                <p:cTn id="27" presetID="29"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3">
                                            <p:txEl>
                                              <p:pRg st="3" end="3"/>
                                            </p:txEl>
                                          </p:spTgt>
                                        </p:tgtEl>
                                      </p:cBhvr>
                                    </p:animEffect>
                                  </p:childTnLst>
                                </p:cTn>
                              </p:par>
                              <p:par>
                                <p:cTn id="32" presetID="29"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 calcmode="lin" valueType="num">
                                      <p:cBhvr>
                                        <p:cTn id="34"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6" dur="1000"/>
                                        <p:tgtEl>
                                          <p:spTgt spid="3">
                                            <p:txEl>
                                              <p:pRg st="4" end="4"/>
                                            </p:txEl>
                                          </p:spTgt>
                                        </p:tgtEl>
                                      </p:cBhvr>
                                    </p:animEffect>
                                  </p:childTnLst>
                                </p:cTn>
                              </p:par>
                              <p:par>
                                <p:cTn id="37" presetID="29"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p:cTn id="39"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1" dur="1000"/>
                                        <p:tgtEl>
                                          <p:spTgt spid="3">
                                            <p:txEl>
                                              <p:pRg st="5" end="5"/>
                                            </p:txEl>
                                          </p:spTgt>
                                        </p:tgtEl>
                                      </p:cBhvr>
                                    </p:animEffect>
                                  </p:childTnLst>
                                </p:cTn>
                              </p:par>
                              <p:par>
                                <p:cTn id="42" presetID="29" presetClass="entr" presetSubtype="0"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 calcmode="lin" valueType="num">
                                      <p:cBhvr>
                                        <p:cTn id="44" dur="10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45" dur="1000" fill="hold"/>
                                        <p:tgtEl>
                                          <p:spTgt spid="3">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46" dur="1000"/>
                                        <p:tgtEl>
                                          <p:spTgt spid="3">
                                            <p:txEl>
                                              <p:pRg st="6" end="6"/>
                                            </p:txEl>
                                          </p:spTgt>
                                        </p:tgtEl>
                                      </p:cBhvr>
                                    </p:animEffect>
                                  </p:childTnLst>
                                </p:cTn>
                              </p:par>
                              <p:par>
                                <p:cTn id="47" presetID="29" presetClass="entr" presetSubtype="0" fill="hold" nodeType="with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p:cTn id="49"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50"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
                                            <p:txEl>
                                              <p:pRg st="7" end="7"/>
                                            </p:txEl>
                                          </p:spTgt>
                                        </p:tgtEl>
                                      </p:cBhvr>
                                    </p:animEffect>
                                  </p:childTnLst>
                                </p:cTn>
                              </p:par>
                              <p:par>
                                <p:cTn id="52" presetID="29" presetClass="entr" presetSubtype="0" fill="hold" nodeType="with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 calcmode="lin" valueType="num">
                                      <p:cBhvr>
                                        <p:cTn id="54" dur="10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55" dur="1000" fill="hold"/>
                                        <p:tgtEl>
                                          <p:spTgt spid="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56" dur="1000"/>
                                        <p:tgtEl>
                                          <p:spTgt spid="3">
                                            <p:txEl>
                                              <p:pRg st="8" end="8"/>
                                            </p:txEl>
                                          </p:spTgt>
                                        </p:tgtEl>
                                      </p:cBhvr>
                                    </p:animEffect>
                                  </p:childTnLst>
                                </p:cTn>
                              </p:par>
                              <p:par>
                                <p:cTn id="57" presetID="2" presetClass="entr" presetSubtype="4" fill="hold" nodeType="with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ppt_x"/>
                                          </p:val>
                                        </p:tav>
                                        <p:tav tm="100000">
                                          <p:val>
                                            <p:strVal val="#ppt_x"/>
                                          </p:val>
                                        </p:tav>
                                      </p:tavLst>
                                    </p:anim>
                                    <p:anim calcmode="lin" valueType="num">
                                      <p:cBhvr additive="base">
                                        <p:cTn id="6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9420" y="347869"/>
            <a:ext cx="7839635" cy="977899"/>
          </a:xfrm>
        </p:spPr>
        <p:txBody>
          <a:bodyPr>
            <a:normAutofit fontScale="90000"/>
          </a:bodyPr>
          <a:lstStyle/>
          <a:p>
            <a:pPr algn="ctr"/>
            <a:r>
              <a:rPr lang="en-US" sz="5300" dirty="0" smtClean="0">
                <a:latin typeface="+mn-lt"/>
              </a:rPr>
              <a:t>Recipe</a:t>
            </a:r>
            <a:r>
              <a:rPr lang="ru-RU" dirty="0" smtClean="0"/>
              <a:t/>
            </a:r>
            <a:br>
              <a:rPr lang="ru-RU" dirty="0" smtClean="0"/>
            </a:br>
            <a:endParaRPr lang="ru-RU" dirty="0"/>
          </a:p>
        </p:txBody>
      </p:sp>
      <p:pic>
        <p:nvPicPr>
          <p:cNvPr id="4" name="42307078ce.360.mp4">
            <a:hlinkClick r:id="" action="ppaction://media"/>
          </p:cNvPr>
          <p:cNvPicPr>
            <a:picLocks noGrp="1" noRot="1" noChangeAspect="1"/>
          </p:cNvPicPr>
          <p:nvPr>
            <p:ph idx="1"/>
            <a:videoFile r:link="rId1"/>
          </p:nvPr>
        </p:nvPicPr>
        <p:blipFill>
          <a:blip r:embed="rId3" cstate="print"/>
          <a:stretch>
            <a:fillRect/>
          </a:stretch>
        </p:blipFill>
        <p:spPr>
          <a:xfrm>
            <a:off x="653143" y="982152"/>
            <a:ext cx="7543800" cy="5657850"/>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par>
                          <p:cTn id="10" fill="hold">
                            <p:stCondLst>
                              <p:cond delay="1000"/>
                            </p:stCondLst>
                            <p:childTnLst>
                              <p:par>
                                <p:cTn id="11" presetID="1" presetClass="mediacall" presetSubtype="0" fill="hold" nodeType="afterEffect">
                                  <p:stCondLst>
                                    <p:cond delay="0"/>
                                  </p:stCondLst>
                                  <p:childTnLst>
                                    <p:cmd type="call" cmd="playFrom(0.0)">
                                      <p:cBhvr>
                                        <p:cTn id="12"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p:cTn id="13" repeatCount="indefinite" fill="hold" display="0">
                  <p:stCondLst>
                    <p:cond delay="indefinite"/>
                  </p:stCondLst>
                  <p:endCondLst>
                    <p:cond evt="onNext" delay="0">
                      <p:tgtEl>
                        <p:sldTgt/>
                      </p:tgtEl>
                    </p:cond>
                    <p:cond evt="onPrev" delay="0">
                      <p:tgtEl>
                        <p:sldTgt/>
                      </p:tgtEl>
                    </p:cond>
                  </p:endCondLst>
                </p:cTn>
                <p:tgtEl>
                  <p:spTgt spid="4"/>
                </p:tgtEl>
              </p:cMediaNode>
            </p:video>
            <p:seq concurrent="1" nextAc="seek">
              <p:cTn id="14" restart="whenNotActive" fill="hold" evtFilter="cancelBubble" nodeType="interactiveSeq">
                <p:stCondLst>
                  <p:cond evt="onClick" delay="0">
                    <p:tgtEl>
                      <p:spTgt spid="4"/>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4"/>
                                        </p:tgtEl>
                                      </p:cBhvr>
                                    </p:cmd>
                                  </p:childTnLst>
                                </p:cTn>
                              </p:par>
                            </p:childTnLst>
                          </p:cTn>
                        </p:par>
                      </p:childTnLst>
                    </p:cTn>
                  </p:par>
                </p:childTnLst>
              </p:cTn>
              <p:nextCondLst>
                <p:cond evt="onClick" delay="0">
                  <p:tgtEl>
                    <p:spTgt spid="4"/>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7763" y="380527"/>
            <a:ext cx="7839635" cy="977899"/>
          </a:xfrm>
        </p:spPr>
        <p:txBody>
          <a:bodyPr>
            <a:normAutofit fontScale="90000"/>
          </a:bodyPr>
          <a:lstStyle/>
          <a:p>
            <a:pPr algn="ctr"/>
            <a:r>
              <a:rPr lang="en-US" sz="5300" dirty="0" smtClean="0">
                <a:latin typeface="+mn-lt"/>
              </a:rPr>
              <a:t>Calorie and cooking time</a:t>
            </a:r>
            <a:r>
              <a:rPr lang="ru-RU" dirty="0" smtClean="0"/>
              <a:t/>
            </a:r>
            <a:br>
              <a:rPr lang="ru-RU" dirty="0" smtClean="0"/>
            </a:br>
            <a:endParaRPr lang="ru-RU" dirty="0"/>
          </a:p>
        </p:txBody>
      </p:sp>
      <p:sp>
        <p:nvSpPr>
          <p:cNvPr id="3" name="Содержимое 2"/>
          <p:cNvSpPr>
            <a:spLocks noGrp="1"/>
          </p:cNvSpPr>
          <p:nvPr>
            <p:ph idx="1"/>
          </p:nvPr>
        </p:nvSpPr>
        <p:spPr/>
        <p:txBody>
          <a:bodyPr/>
          <a:lstStyle/>
          <a:p>
            <a:r>
              <a:rPr lang="en-US" dirty="0" smtClean="0"/>
              <a:t>In total the caloric content of ingredients in a dessert - 390 kcal on 100 grams</a:t>
            </a:r>
          </a:p>
          <a:p>
            <a:r>
              <a:rPr lang="en-US" dirty="0" smtClean="0"/>
              <a:t>Preparation time of a dish of 20 minutes</a:t>
            </a:r>
          </a:p>
        </p:txBody>
      </p:sp>
      <p:pic>
        <p:nvPicPr>
          <p:cNvPr id="7" name="Рисунок 6" descr="desert-chernii-les.jpg"/>
          <p:cNvPicPr>
            <a:picLocks noChangeAspect="1"/>
          </p:cNvPicPr>
          <p:nvPr/>
        </p:nvPicPr>
        <p:blipFill>
          <a:blip r:embed="rId2" cstate="print"/>
          <a:stretch>
            <a:fillRect/>
          </a:stretch>
        </p:blipFill>
        <p:spPr>
          <a:xfrm>
            <a:off x="2192110" y="3086782"/>
            <a:ext cx="4752975" cy="33671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0" end="0"/>
                                            </p:txEl>
                                          </p:spTgt>
                                        </p:tgtEl>
                                      </p:cBhvr>
                                    </p:animEffect>
                                  </p:childTnLst>
                                </p:cTn>
                              </p:par>
                              <p:par>
                                <p:cTn id="17" presetID="29"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1" end="1"/>
                                            </p:txEl>
                                          </p:spTgt>
                                        </p:tgtEl>
                                      </p:cBhvr>
                                    </p:animEffect>
                                  </p:childTnLst>
                                </p:cTn>
                              </p:par>
                              <p:par>
                                <p:cTn id="22" presetID="29"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ppt_x</p:attrName>
                                        </p:attrNameLst>
                                      </p:cBhvr>
                                      <p:tavLst>
                                        <p:tav tm="0">
                                          <p:val>
                                            <p:strVal val="#ppt_x-.2"/>
                                          </p:val>
                                        </p:tav>
                                        <p:tav tm="100000">
                                          <p:val>
                                            <p:strVal val="#ppt_x"/>
                                          </p:val>
                                        </p:tav>
                                      </p:tavLst>
                                    </p:anim>
                                    <p:anim calcmode="lin" valueType="num">
                                      <p:cBhvr>
                                        <p:cTn id="2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0678" y="282555"/>
            <a:ext cx="7839635" cy="977899"/>
          </a:xfrm>
        </p:spPr>
        <p:txBody>
          <a:bodyPr>
            <a:normAutofit fontScale="90000"/>
          </a:bodyPr>
          <a:lstStyle/>
          <a:p>
            <a:pPr algn="ctr"/>
            <a:r>
              <a:rPr lang="en-US" dirty="0" smtClean="0"/>
              <a:t>Interesting fact</a:t>
            </a:r>
            <a:r>
              <a:rPr lang="ru-RU" dirty="0" smtClean="0"/>
              <a:t/>
            </a:r>
            <a:br>
              <a:rPr lang="ru-RU" dirty="0" smtClean="0"/>
            </a:br>
            <a:endParaRPr lang="ru-RU" dirty="0"/>
          </a:p>
        </p:txBody>
      </p:sp>
      <p:sp>
        <p:nvSpPr>
          <p:cNvPr id="3" name="Содержимое 2"/>
          <p:cNvSpPr>
            <a:spLocks noGrp="1"/>
          </p:cNvSpPr>
          <p:nvPr>
            <p:ph idx="1"/>
          </p:nvPr>
        </p:nvSpPr>
        <p:spPr>
          <a:xfrm>
            <a:off x="405973" y="1411300"/>
            <a:ext cx="7869891" cy="4711234"/>
          </a:xfrm>
        </p:spPr>
        <p:txBody>
          <a:bodyPr/>
          <a:lstStyle/>
          <a:p>
            <a:r>
              <a:rPr lang="en-US" dirty="0" smtClean="0"/>
              <a:t>Ordinary English dinner, the menu of which there is a trifle, ends with the death of arsenic of one of its participants </a:t>
            </a:r>
            <a:r>
              <a:rPr lang="en-US" u="sng" dirty="0" smtClean="0">
                <a:solidFill>
                  <a:srgbClr val="7030A0"/>
                </a:solidFill>
              </a:rPr>
              <a:t>in the story of Agatha Christie's </a:t>
            </a:r>
            <a:r>
              <a:rPr lang="ru-RU" u="sng" dirty="0" smtClean="0">
                <a:solidFill>
                  <a:srgbClr val="7030A0"/>
                </a:solidFill>
              </a:rPr>
              <a:t>«</a:t>
            </a:r>
            <a:r>
              <a:rPr lang="en-US" u="sng" dirty="0" smtClean="0">
                <a:solidFill>
                  <a:srgbClr val="7030A0"/>
                </a:solidFill>
              </a:rPr>
              <a:t>"club Tuesday “</a:t>
            </a:r>
            <a:r>
              <a:rPr lang="ru-RU" u="sng" dirty="0" smtClean="0">
                <a:solidFill>
                  <a:srgbClr val="7030A0"/>
                </a:solidFill>
              </a:rPr>
              <a:t>»</a:t>
            </a:r>
            <a:r>
              <a:rPr lang="en-US" u="sng" dirty="0" smtClean="0">
                <a:solidFill>
                  <a:srgbClr val="7030A0"/>
                </a:solidFill>
              </a:rPr>
              <a:t> from the collection</a:t>
            </a:r>
            <a:r>
              <a:rPr lang="ru-RU" u="sng" dirty="0" smtClean="0">
                <a:solidFill>
                  <a:srgbClr val="7030A0"/>
                </a:solidFill>
              </a:rPr>
              <a:t> «</a:t>
            </a:r>
            <a:r>
              <a:rPr lang="en-US" u="sng" dirty="0" smtClean="0">
                <a:solidFill>
                  <a:srgbClr val="7030A0"/>
                </a:solidFill>
              </a:rPr>
              <a:t>Thirteen mysterious cases</a:t>
            </a:r>
            <a:r>
              <a:rPr lang="ru-RU" u="sng" dirty="0" smtClean="0">
                <a:solidFill>
                  <a:srgbClr val="7030A0"/>
                </a:solidFill>
              </a:rPr>
              <a:t>»</a:t>
            </a:r>
            <a:r>
              <a:rPr lang="en-US" u="sng" dirty="0" smtClean="0">
                <a:solidFill>
                  <a:srgbClr val="7030A0"/>
                </a:solidFill>
              </a:rPr>
              <a:t>. </a:t>
            </a:r>
            <a:r>
              <a:rPr lang="en-US" dirty="0" smtClean="0"/>
              <a:t>Initially, the police believe that the death of a woman-a consequence of poisoning canned food, which is less affected and other Diners. However, then it turns out that the poison was in sweet sprinkles for the trifle, which the killer easily got rid of when he ate the dessert himself.</a:t>
            </a:r>
            <a:endParaRPr lang="ru-RU"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475</TotalTime>
  <Words>368</Words>
  <Application>Microsoft Office PowerPoint</Application>
  <PresentationFormat>Экран (4:3)</PresentationFormat>
  <Paragraphs>37</Paragraphs>
  <Slides>10</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Office Theme</vt:lpstr>
      <vt:lpstr>Trifle «Black forest» </vt:lpstr>
      <vt:lpstr>Content  </vt:lpstr>
      <vt:lpstr>History of dessert </vt:lpstr>
      <vt:lpstr>Main feature of a dessert</vt:lpstr>
      <vt:lpstr>Слайд 5</vt:lpstr>
      <vt:lpstr>Ingredient</vt:lpstr>
      <vt:lpstr>Recipe </vt:lpstr>
      <vt:lpstr>Calorie and cooking time </vt:lpstr>
      <vt:lpstr>Interesting fact </vt:lpstr>
      <vt:lpstr>Слайд 10</vt:lpstr>
    </vt:vector>
  </TitlesOfParts>
  <Company>PJSC "New Engineering Technologies"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Markasian, Pavel (KIEVH)</dc:creator>
  <cp:lastModifiedBy>111</cp:lastModifiedBy>
  <cp:revision>71</cp:revision>
  <dcterms:created xsi:type="dcterms:W3CDTF">2016-11-18T14:12:19Z</dcterms:created>
  <dcterms:modified xsi:type="dcterms:W3CDTF">2018-12-09T23:50:34Z</dcterms:modified>
</cp:coreProperties>
</file>