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59" r:id="rId4"/>
    <p:sldId id="260" r:id="rId5"/>
    <p:sldId id="261" r:id="rId6"/>
    <p:sldId id="271" r:id="rId7"/>
    <p:sldId id="262" r:id="rId8"/>
    <p:sldId id="264" r:id="rId9"/>
    <p:sldId id="266" r:id="rId10"/>
    <p:sldId id="267" r:id="rId11"/>
    <p:sldId id="268" r:id="rId12"/>
    <p:sldId id="269" r:id="rId13"/>
    <p:sldId id="270" r:id="rId14"/>
    <p:sldId id="272" r:id="rId15"/>
    <p:sldId id="263" r:id="rId16"/>
    <p:sldId id="327" r:id="rId17"/>
    <p:sldId id="328" r:id="rId18"/>
    <p:sldId id="329" r:id="rId19"/>
    <p:sldId id="273" r:id="rId20"/>
    <p:sldId id="274" r:id="rId21"/>
    <p:sldId id="275" r:id="rId22"/>
    <p:sldId id="276" r:id="rId23"/>
    <p:sldId id="277" r:id="rId24"/>
    <p:sldId id="279" r:id="rId25"/>
    <p:sldId id="278" r:id="rId26"/>
    <p:sldId id="282" r:id="rId27"/>
    <p:sldId id="281" r:id="rId28"/>
    <p:sldId id="280" r:id="rId29"/>
    <p:sldId id="289" r:id="rId30"/>
    <p:sldId id="283" r:id="rId31"/>
    <p:sldId id="284" r:id="rId32"/>
    <p:sldId id="285" r:id="rId33"/>
    <p:sldId id="325" r:id="rId34"/>
    <p:sldId id="326" r:id="rId35"/>
    <p:sldId id="286" r:id="rId36"/>
    <p:sldId id="287" r:id="rId37"/>
    <p:sldId id="307" r:id="rId38"/>
    <p:sldId id="304" r:id="rId39"/>
    <p:sldId id="314" r:id="rId40"/>
    <p:sldId id="316" r:id="rId41"/>
    <p:sldId id="317" r:id="rId42"/>
    <p:sldId id="319" r:id="rId43"/>
    <p:sldId id="308" r:id="rId44"/>
    <p:sldId id="309" r:id="rId45"/>
    <p:sldId id="324" r:id="rId46"/>
    <p:sldId id="290" r:id="rId47"/>
    <p:sldId id="320" r:id="rId48"/>
    <p:sldId id="293" r:id="rId49"/>
    <p:sldId id="294" r:id="rId50"/>
    <p:sldId id="295" r:id="rId51"/>
    <p:sldId id="297" r:id="rId52"/>
    <p:sldId id="305" r:id="rId53"/>
    <p:sldId id="306" r:id="rId54"/>
    <p:sldId id="288" r:id="rId55"/>
    <p:sldId id="321" r:id="rId56"/>
    <p:sldId id="322" r:id="rId57"/>
    <p:sldId id="323" r:id="rId58"/>
    <p:sldId id="310" r:id="rId59"/>
    <p:sldId id="311" r:id="rId60"/>
    <p:sldId id="258" r:id="rId61"/>
    <p:sldId id="330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1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948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7514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51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3384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545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794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7206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34BF02-B8DA-4ED0-A1A0-018702DBB3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0681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5A6D3D-7FF7-4493-B4F3-987B3AD203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5666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75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43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68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33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03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054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882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047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B2F2705-5B9A-408A-B1C5-9571164D008F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7BBB28B-034C-493C-9202-E57C0FE05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0383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64896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«Знакомьтесь: ЧАЙ</a:t>
            </a:r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.artfile.ru/5000x3337_763216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432925" cy="4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-0nCsyg7_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0449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6b49dfa8380b57053455dd775f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3108" cy="6858000"/>
          </a:xfrm>
        </p:spPr>
      </p:pic>
    </p:spTree>
    <p:extLst>
      <p:ext uri="{BB962C8B-B14F-4D97-AF65-F5344CB8AC3E}">
        <p14:creationId xmlns:p14="http://schemas.microsoft.com/office/powerpoint/2010/main" val="356907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2358815_Kit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12153" cy="6858000"/>
          </a:xfrm>
        </p:spPr>
      </p:pic>
    </p:spTree>
    <p:extLst>
      <p:ext uri="{BB962C8B-B14F-4D97-AF65-F5344CB8AC3E}">
        <p14:creationId xmlns:p14="http://schemas.microsoft.com/office/powerpoint/2010/main" val="313242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e4f9_963cd75d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7686" y="0"/>
            <a:ext cx="5150197" cy="3429000"/>
          </a:xfrm>
        </p:spPr>
      </p:pic>
      <p:pic>
        <p:nvPicPr>
          <p:cNvPr id="5" name="Рисунок 4" descr="0_6e4f4_49006e25_or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426768"/>
            <a:ext cx="5143504" cy="3431232"/>
          </a:xfrm>
          <a:prstGeom prst="rect">
            <a:avLst/>
          </a:prstGeom>
        </p:spPr>
      </p:pic>
      <p:pic>
        <p:nvPicPr>
          <p:cNvPr id="6" name="Рисунок 5" descr="0_6e4fc_c7331711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785850" y="0"/>
            <a:ext cx="5143536" cy="3431254"/>
          </a:xfrm>
          <a:prstGeom prst="rect">
            <a:avLst/>
          </a:prstGeom>
        </p:spPr>
      </p:pic>
      <p:pic>
        <p:nvPicPr>
          <p:cNvPr id="7" name="Рисунок 6" descr="0_6e4fa_3cabc0ad_or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785850" y="3403358"/>
            <a:ext cx="5178596" cy="345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8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9625262" cy="7358042"/>
          </a:xfrm>
        </p:spPr>
      </p:pic>
    </p:spTree>
    <p:extLst>
      <p:ext uri="{BB962C8B-B14F-4D97-AF65-F5344CB8AC3E}">
        <p14:creationId xmlns:p14="http://schemas.microsoft.com/office/powerpoint/2010/main" val="188368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476672"/>
            <a:ext cx="8712968" cy="5276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75"/>
              </a:spcAft>
            </a:pPr>
            <a:r>
              <a:rPr lang="ru-RU" sz="2000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Виды церемонии:</a:t>
            </a:r>
            <a:endParaRPr lang="ru-RU" sz="2000" dirty="0"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Ночная церемония. Обычно начинается при восходе луны, в 22-23 часа вечера и продолжается до 4 утра.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Чаепитие на восходе солнца. Проводят с 3-4 до 6 часов утра, идеально подходит в целях расслабления и медитации;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Утренний ритуал. Чаще всего проходит летом, начинается в 5-6 часов утра, когда воздух еще прохладен и свеж.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Послеобеденная церемония. Начинается в час дня после того, как всех участников угостили обедом.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Вечерний ритуал. Проходит с 6 часов вечера и до самого захода солнца.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Специальная чайная церемония. Проводится при праздновании каких-либо особенных событий.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64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reddragontea.ru/upload/images/blog/6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625147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eaplace.com.ua/bitrix/templates/teaplace/images/tea-temperatur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9"/>
          <a:stretch/>
        </p:blipFill>
        <p:spPr bwMode="auto">
          <a:xfrm>
            <a:off x="2339752" y="116632"/>
            <a:ext cx="3816424" cy="662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92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ww.tea-terra.ru/wp-content/uploads/2016/09/2016_09_12_01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5930"/>
            <a:ext cx="8479009" cy="564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91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Чайные танцы стали важным атрибутом церемонии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90525"/>
            <a:ext cx="7324872" cy="54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33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567464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«Чай освежает тело,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укрепляет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дух,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смягчает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сердце,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пробуждает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мысли,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прогоняет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лень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								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					Авиценна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024" y="260648"/>
            <a:ext cx="8784976" cy="525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Первую </a:t>
            </a: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чашечку черного чая пьют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сразу после пробуждения, примерно в 6 часов утра. Некоторые англичане предпочитают это делать прямо в своей постели.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раз чаепитие проходит во время «</a:t>
            </a:r>
            <a:r>
              <a:rPr lang="ru-RU" dirty="0" err="1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где-то в 8 часов утра. </a:t>
            </a:r>
            <a:endParaRPr lang="ru-RU" dirty="0" smtClean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половине двенадцатого снова можно выпить чаю. Это наступает время ланча. Не возбраняется </a:t>
            </a: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холодный напиток.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самый разгар рабочего дня, в 4 часа дня наступает «</a:t>
            </a:r>
            <a:r>
              <a:rPr lang="ru-RU" dirty="0" err="1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Буквально через час, в 5 часов вечера наступает «</a:t>
            </a:r>
            <a:r>
              <a:rPr lang="ru-RU" dirty="0" err="1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five-o’clock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dirty="0" smtClean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окончанию рабочего дня, такого напряженного и тяжелого, надо немного остановиться. Выпить чашку чаю и задуматься, как прошел день и что он подарил человеку. Это время вздохнуть и настроиться на другой лад. Важно расслабиться и наслаждаться свободным временем</a:t>
            </a:r>
            <a:r>
              <a:rPr lang="ru-RU" sz="200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31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Английская традиция разбавлять чай молоком с успехом прижилась и у н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39" y="1432878"/>
            <a:ext cx="7821993" cy="376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39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В процессе чаепития можно предложить небольшие десерты и закуски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48" y="620688"/>
            <a:ext cx="8525476" cy="591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29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Сегодня англичане отдают предпочтение индийскому чаю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81" y="1196752"/>
            <a:ext cx="7965837" cy="497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03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img.locationscout.net/images/2019-11/doi-mae-salong-tea-plantation-thailand_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328150" cy="652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9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2014_10_17_05_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4664"/>
            <a:ext cx="4572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45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i.pinimg.com/736x/b6/1f/12/b61f1287b57444e51b2393cc76363d60--iced-green-teas-benefits-of-green-t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" y="274638"/>
            <a:ext cx="6981825" cy="61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3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upload.art.ifeng.com/2016/1013/14763483699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91" y="1417638"/>
            <a:ext cx="7941618" cy="405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79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indoman-info.ru/userfiles/0_4ab3cf40648a0c87aac518b004bda3e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488832" cy="449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7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C:\Documents and Settings\ADMIN\Мои документы\ar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652" y="1124744"/>
            <a:ext cx="6264696" cy="46985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75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.mycdn.me/i?r=AzEPZsRbOZEKgBhR0XGMT1RkJ67AaEyQaHMUf1RXPoyLha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04664"/>
            <a:ext cx="89154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28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ADMIN\Мои документы\100237229_Ashampoo_Snap_20130426_18h23m14s_015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620688"/>
            <a:ext cx="7554824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675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C:\Documents and Settings\ADMIN\Мои документы\j7059ksnsh4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856668">
            <a:off x="4147974" y="674123"/>
            <a:ext cx="4142976" cy="2477500"/>
          </a:xfrm>
          <a:prstGeom prst="rect">
            <a:avLst/>
          </a:prstGeom>
          <a:noFill/>
        </p:spPr>
      </p:pic>
      <p:pic>
        <p:nvPicPr>
          <p:cNvPr id="4" name="Picture 3" descr="C:\Documents and Settings\ADMIN\Мои документы\94461680_large_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3036" y="3390794"/>
            <a:ext cx="3141139" cy="2413316"/>
          </a:xfrm>
          <a:prstGeom prst="rect">
            <a:avLst/>
          </a:prstGeom>
          <a:noFill/>
        </p:spPr>
      </p:pic>
      <p:pic>
        <p:nvPicPr>
          <p:cNvPr id="5" name="Picture 5" descr="C:\Documents and Settings\ADMIN\Мои документы\103633677_Food_Differring_meal_Fruit_and_jams_034075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3738" y="3603433"/>
            <a:ext cx="3551154" cy="2540435"/>
          </a:xfrm>
          <a:prstGeom prst="rect">
            <a:avLst/>
          </a:prstGeom>
          <a:noFill/>
        </p:spPr>
      </p:pic>
      <p:pic>
        <p:nvPicPr>
          <p:cNvPr id="6" name="Picture 6" descr="C:\Documents and Settings\ADMIN\Мои документы\87a4ede58c6731ebc4e9d0f59b3868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41543">
            <a:off x="874493" y="842363"/>
            <a:ext cx="3392865" cy="25600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902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C:\Documents and Settings\ADMIN\Мои документы\bcab843c2b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132" y="261318"/>
            <a:ext cx="8045364" cy="63105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751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" r="670"/>
          <a:stretch>
            <a:fillRect/>
          </a:stretch>
        </p:blipFill>
        <p:spPr>
          <a:xfrm>
            <a:off x="323850" y="476250"/>
            <a:ext cx="8496300" cy="5832475"/>
          </a:xfrm>
        </p:spPr>
      </p:pic>
      <p:pic>
        <p:nvPicPr>
          <p:cNvPr id="6" name="Рисунок 5"/>
          <p:cNvPicPr>
            <a:picLocks noGrp="1" noChangeAspect="1"/>
          </p:cNvPicPr>
          <p:nvPr>
            <p:ph type="pic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" r="670"/>
          <a:stretch>
            <a:fillRect/>
          </a:stretch>
        </p:blipFill>
        <p:spPr>
          <a:xfrm>
            <a:off x="247650" y="476250"/>
            <a:ext cx="8496300" cy="583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83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c.pics.livejournal.com/vsevse_ru/86840311/3628/362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0891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80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nastoytrav.ru/images/wp-content/uploads/2019/03/vidy-ch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476672"/>
            <a:ext cx="8568952" cy="571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77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vatars.mds.yandex.net/get-zen_doc/59126/pub_5b9206c74e008900ad8cf395_5b9ba1678c12ed00ab334ea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20" y="692696"/>
            <a:ext cx="8316416" cy="533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9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7" descr="green-t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404664"/>
            <a:ext cx="7056784" cy="61157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921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3" y="1417638"/>
            <a:ext cx="8980333" cy="423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82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FF99"/>
                </a:solidFill>
              </a:rPr>
              <a:t>Химические вещества</a:t>
            </a: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4038600" cy="446405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Содержание минералов в чае составляет 4-7%.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Калий - 17,90.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Кальций - 4,70.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Магний - 2,20.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Железо - 0,20.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Алюминий - 843,40.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Марганец - 828,00.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Сера - 650,00.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Натрий - 210,00.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Бор - 95,00.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Барий - 56,08.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Цинк - 22,90.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Медь - 11,60.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Стронций - 5,84.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Никель - 5,20.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Свинец - 2,48.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Кобальт - 1,68.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Молибден - 0,40.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Хром - 0,40.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Селен - 0,12.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Йод - 0,10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Фосфор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smtClean="0">
                <a:solidFill>
                  <a:srgbClr val="000000"/>
                </a:solidFill>
              </a:rPr>
              <a:t>Фтор</a:t>
            </a:r>
          </a:p>
          <a:p>
            <a:pPr eaLnBrk="1" hangingPunct="1">
              <a:lnSpc>
                <a:spcPct val="80000"/>
              </a:lnSpc>
            </a:pPr>
            <a:endParaRPr lang="ru-RU" altLang="ru-RU" sz="1400" smtClean="0">
              <a:solidFill>
                <a:srgbClr val="000000"/>
              </a:solidFill>
            </a:endParaRPr>
          </a:p>
        </p:txBody>
      </p:sp>
      <p:sp>
        <p:nvSpPr>
          <p:cNvPr id="4101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3438" y="1628775"/>
            <a:ext cx="4038600" cy="4525963"/>
          </a:xfrm>
        </p:spPr>
        <p:txBody>
          <a:bodyPr/>
          <a:lstStyle/>
          <a:p>
            <a:pPr eaLnBrk="1" hangingPunct="1"/>
            <a:endParaRPr lang="ru-RU" altLang="ru-RU" sz="2800" dirty="0" smtClean="0"/>
          </a:p>
        </p:txBody>
      </p:sp>
      <p:pic>
        <p:nvPicPr>
          <p:cNvPr id="75781" name="Picture 5" descr="tea_lea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557338"/>
            <a:ext cx="3887787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778966"/>
      </p:ext>
    </p:extLst>
  </p:cSld>
  <p:clrMapOvr>
    <a:masterClrMapping/>
  </p:clrMapOvr>
  <p:transition advTm="1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99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998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497"/>
                            </p:stCondLst>
                            <p:childTnLst>
                              <p:par>
                                <p:cTn id="6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996"/>
                            </p:stCondLst>
                            <p:childTnLst>
                              <p:par>
                                <p:cTn id="8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495"/>
                            </p:stCondLst>
                            <p:childTnLst>
                              <p:par>
                                <p:cTn id="10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994"/>
                            </p:stCondLst>
                            <p:childTnLst>
                              <p:par>
                                <p:cTn id="1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493"/>
                            </p:stCondLst>
                            <p:childTnLst>
                              <p:par>
                                <p:cTn id="1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4992"/>
                            </p:stCondLst>
                            <p:childTnLst>
                              <p:par>
                                <p:cTn id="1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491"/>
                            </p:stCondLst>
                            <p:childTnLst>
                              <p:par>
                                <p:cTn id="16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5990"/>
                            </p:stCondLst>
                            <p:childTnLst>
                              <p:par>
                                <p:cTn id="1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489"/>
                            </p:stCondLst>
                            <p:childTnLst>
                              <p:par>
                                <p:cTn id="20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 nodeType="afterGroup">
                            <p:stCondLst>
                              <p:cond delay="6988"/>
                            </p:stCondLst>
                            <p:childTnLst>
                              <p:par>
                                <p:cTn id="2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 nodeType="afterGroup">
                            <p:stCondLst>
                              <p:cond delay="7487"/>
                            </p:stCondLst>
                            <p:childTnLst>
                              <p:par>
                                <p:cTn id="2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7986"/>
                            </p:stCondLst>
                            <p:childTnLst>
                              <p:par>
                                <p:cTn id="25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8485"/>
                            </p:stCondLst>
                            <p:childTnLst>
                              <p:par>
                                <p:cTn id="27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 nodeType="afterGroup">
                            <p:stCondLst>
                              <p:cond delay="8984"/>
                            </p:stCondLst>
                            <p:childTnLst>
                              <p:par>
                                <p:cTn id="28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9483"/>
                            </p:stCondLst>
                            <p:childTnLst>
                              <p:par>
                                <p:cTn id="30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9982"/>
                            </p:stCondLst>
                            <p:childTnLst>
                              <p:par>
                                <p:cTn id="3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 nodeType="afterGroup">
                            <p:stCondLst>
                              <p:cond delay="10481"/>
                            </p:stCondLst>
                            <p:childTnLst>
                              <p:par>
                                <p:cTn id="3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 nodeType="afterGroup">
                            <p:stCondLst>
                              <p:cond delay="10980"/>
                            </p:stCondLst>
                            <p:childTnLst>
                              <p:par>
                                <p:cTn id="3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 nodeType="afterGroup">
                            <p:stCondLst>
                              <p:cond delay="11479"/>
                            </p:stCondLst>
                            <p:childTnLst>
                              <p:par>
                                <p:cTn id="3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 nodeType="afterGroup">
                            <p:stCondLst>
                              <p:cond delay="11978"/>
                            </p:stCondLst>
                            <p:childTnLst>
                              <p:par>
                                <p:cTn id="39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 nodeType="afterGroup">
                            <p:stCondLst>
                              <p:cond delay="12477"/>
                            </p:stCondLst>
                            <p:childTnLst>
                              <p:par>
                                <p:cTn id="4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168" y="4081785"/>
            <a:ext cx="9932715" cy="14164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stepfi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132773" cy="559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85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Текст 2"/>
          <p:cNvSpPr>
            <a:spLocks noGrp="1"/>
          </p:cNvSpPr>
          <p:nvPr>
            <p:ph type="body" sz="half" idx="1"/>
          </p:nvPr>
        </p:nvSpPr>
        <p:spPr>
          <a:xfrm>
            <a:off x="2483768" y="981075"/>
            <a:ext cx="6336382" cy="4824413"/>
          </a:xfrm>
        </p:spPr>
        <p:txBody>
          <a:bodyPr>
            <a:normAutofit/>
          </a:bodyPr>
          <a:lstStyle/>
          <a:p>
            <a:pPr marL="1714500" lvl="4" indent="0" eaLnBrk="1" hangingPunct="1">
              <a:buFontTx/>
              <a:buNone/>
            </a:pPr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Дубильные вещества образуют многие ароматические продукты, участвующие в создании аромата чая. </a:t>
            </a:r>
          </a:p>
        </p:txBody>
      </p:sp>
      <p:sp>
        <p:nvSpPr>
          <p:cNvPr id="6148" name="Объект 3"/>
          <p:cNvSpPr>
            <a:spLocks noGrp="1"/>
          </p:cNvSpPr>
          <p:nvPr>
            <p:ph sz="half" idx="2"/>
          </p:nvPr>
        </p:nvSpPr>
        <p:spPr>
          <a:xfrm>
            <a:off x="457200" y="6080125"/>
            <a:ext cx="8229600" cy="46038"/>
          </a:xfrm>
        </p:spPr>
        <p:txBody>
          <a:bodyPr>
            <a:normAutofit fontScale="25000" lnSpcReduction="20000"/>
          </a:bodyPr>
          <a:lstStyle/>
          <a:p>
            <a:pPr eaLnBrk="1" hangingPunct="1"/>
            <a:endParaRPr lang="ru-RU" altLang="ru-RU" smtClean="0"/>
          </a:p>
        </p:txBody>
      </p:sp>
      <p:pic>
        <p:nvPicPr>
          <p:cNvPr id="6149" name="Picture 14" descr="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94334"/>
            <a:ext cx="3960440" cy="5065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49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Текст 2"/>
          <p:cNvSpPr>
            <a:spLocks noGrp="1"/>
          </p:cNvSpPr>
          <p:nvPr>
            <p:ph type="body" sz="half" idx="1"/>
          </p:nvPr>
        </p:nvSpPr>
        <p:spPr>
          <a:xfrm>
            <a:off x="250825" y="274638"/>
            <a:ext cx="8642350" cy="2949575"/>
          </a:xfrm>
        </p:spPr>
        <p:txBody>
          <a:bodyPr>
            <a:normAutofit fontScale="92500" lnSpcReduction="10000"/>
          </a:bodyPr>
          <a:lstStyle/>
          <a:p>
            <a:pPr marL="0" indent="0" algn="just" eaLnBrk="1" hangingPunct="1">
              <a:buFontTx/>
              <a:buNone/>
            </a:pPr>
            <a:r>
              <a:rPr lang="ru-RU" altLang="ru-RU" sz="26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Эфирные масла </a:t>
            </a:r>
            <a:r>
              <a:rPr lang="ru-RU" alt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 как в зелёном листе, так и в готовом чае. Установлено, что эфирных масел в зелёном листе чая содержится всего лишь около 0,02% </a:t>
            </a:r>
          </a:p>
          <a:p>
            <a:pPr marL="0" indent="0" algn="just" eaLnBrk="1" hangingPunct="1">
              <a:buFontTx/>
              <a:buNone/>
            </a:pPr>
            <a:r>
              <a:rPr lang="ru-RU" alt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Кофеин</a:t>
            </a:r>
            <a:r>
              <a:rPr 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чистом виде он представляет собой бесцветное, не имеющее запаха, но горькое на вкус вещество, которое действует более смягченно на сердечно-сосудистую и центральную нервную систему.</a:t>
            </a:r>
          </a:p>
          <a:p>
            <a:pPr marL="0" indent="0" algn="just" eaLnBrk="1" hangingPunct="1">
              <a:buFontTx/>
              <a:buNone/>
            </a:pPr>
            <a:r>
              <a:rPr lang="ru-RU" alt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ru-RU" alt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172" name="Picture 4" descr="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2996952"/>
            <a:ext cx="7056438" cy="3783261"/>
          </a:xfrm>
          <a:noFill/>
        </p:spPr>
      </p:pic>
    </p:spTree>
    <p:extLst>
      <p:ext uri="{BB962C8B-B14F-4D97-AF65-F5344CB8AC3E}">
        <p14:creationId xmlns:p14="http://schemas.microsoft.com/office/powerpoint/2010/main" val="48257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37087" y="332656"/>
            <a:ext cx="8785225" cy="1752600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Пигменты придают окраску чайному листу. </a:t>
            </a:r>
            <a:endParaRPr lang="ru-RU" alt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чайном настое можно углядеть желто-зелено-красно-фиолетово-коричнево-бурые цвета и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оттенки.</a:t>
            </a:r>
            <a:endParaRPr lang="ru-RU" alt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734" name="Picture 6" descr="1205529512_299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6089583" cy="439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143592"/>
      </p:ext>
    </p:extLst>
  </p:cSld>
  <p:clrMapOvr>
    <a:masterClrMapping/>
  </p:clrMapOvr>
  <p:transition advTm="1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im1-tub-ru.yandex.net/i?id=0b05ccf4eb52f7168dd6e33e2d75dbd8-139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3210682" cy="237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Заряд бодрости +10 к здоровь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242" y="274638"/>
            <a:ext cx="5104478" cy="33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0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im1-tub-ru.yandex.net/i?id=cae248ff9ff8e1f12a756ac086400890-63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33" y="1143260"/>
            <a:ext cx="6204663" cy="41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2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9"/>
            <a:ext cx="531058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 не вызывает губительного привыкания, жизнь человека никогда не становится зависимой от чая в том виде в котором порабощают людей алкоголь и наркотики . Любовь к чаю добровольна; в алкоголе и наркотиках любви нет, как нет добра и тем более воли. Чай, как ни один другой напиток, воспитывает вкус и развивает чувство меры.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im1-tub-ru.yandex.net/i?id=d4423d2b087e9241cbd454c3991032ba-136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002" y="1974843"/>
            <a:ext cx="2090207" cy="143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15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Arno Pro Caption" pitchFamily="18" charset="0"/>
              </a:rPr>
              <a:t>Мы изучили несколько видов чая:</a:t>
            </a:r>
            <a:endParaRPr lang="ru-RU" sz="3600" dirty="0">
              <a:latin typeface="Arno Pro Captio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25442"/>
            <a:ext cx="8964488" cy="1138435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Tess pleasure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(чёрный, пакетированный)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3100905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556" y="1493307"/>
            <a:ext cx="2808312" cy="49616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0RGuqr7bj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8552" y="1493307"/>
            <a:ext cx="5328592" cy="41594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1361299894_1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5157192"/>
            <a:ext cx="2246793" cy="1550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328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7783016" cy="1524000"/>
          </a:xfrm>
        </p:spPr>
        <p:txBody>
          <a:bodyPr>
            <a:noAutofit/>
          </a:bodyPr>
          <a:lstStyle/>
          <a:p>
            <a:pPr lvl="0" algn="l"/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Майский 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пакетированный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images.ru.prom.st/672230710_w640_h640_chaj-majskij-koron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7272808" cy="433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77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50405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Lipton Green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Gunpowder(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зелёный, пакетированный)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aMZrlUVGr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4140" y="1865433"/>
            <a:ext cx="5230348" cy="47319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133550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562" y="1484784"/>
            <a:ext cx="3528392" cy="31398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447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37112" y="1124744"/>
            <a:ext cx="720080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8110" y="370991"/>
            <a:ext cx="8784976" cy="9361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Princess Java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Клубничное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зелёный, пакетированный)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rhBpO_CsOS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060848"/>
            <a:ext cx="4297131" cy="4553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17444800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58" y="1340768"/>
            <a:ext cx="4824536" cy="28947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467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ar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32048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1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8" y="908720"/>
            <a:ext cx="586408" cy="65293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5484" y="409526"/>
            <a:ext cx="8280832" cy="11521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5)Китайский чёрный чай с цветами 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травами (чёрный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чай, заварной)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6)Чай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индийский,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байховый, листовой(заварной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		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08io2nZah6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530806"/>
            <a:ext cx="2880320" cy="2932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wpfoI3olu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204864"/>
            <a:ext cx="3746532" cy="4132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667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20888" y="1340768"/>
            <a:ext cx="936104" cy="8689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964488" cy="11251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HyLeys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чёрный чай с мелиссой и мятой,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завар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8)Чай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жень-шень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Улонг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(зелёный, заварной)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jLgK8ugL36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283198"/>
            <a:ext cx="3569534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T7vu8qAJ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0299" y="2420888"/>
            <a:ext cx="4248472" cy="4201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107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66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no Pro Caption" pitchFamily="18" charset="0"/>
              </a:rPr>
              <a:t>Мы описали чай по нескольким категориям:</a:t>
            </a:r>
            <a:endParaRPr lang="ru-RU" sz="2400" dirty="0">
              <a:solidFill>
                <a:schemeClr val="bg1"/>
              </a:solidFill>
              <a:latin typeface="Arno Pro Captio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454214"/>
              </p:ext>
            </p:extLst>
          </p:nvPr>
        </p:nvGraphicFramePr>
        <p:xfrm>
          <a:off x="107504" y="394927"/>
          <a:ext cx="8928991" cy="64128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62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7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7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4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57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92285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no Pro Caption" pitchFamily="18" charset="0"/>
                        </a:rPr>
                        <a:t>  Название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Arno Pro Caption" pitchFamily="18" charset="0"/>
                        </a:rPr>
                        <a:t> чая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Tess</a:t>
                      </a:r>
                      <a:r>
                        <a:rPr lang="en-US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pleasure</a:t>
                      </a:r>
                      <a:r>
                        <a:rPr lang="ru-RU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/>
                      </a:r>
                      <a:br>
                        <a:rPr lang="ru-RU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</a:br>
                      <a:r>
                        <a:rPr lang="ru-RU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(пакет.)</a:t>
                      </a:r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Майский</a:t>
                      </a:r>
                      <a:b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</a:b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(пакет.)</a:t>
                      </a:r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Lipton</a:t>
                      </a:r>
                      <a:r>
                        <a:rPr lang="en-US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Green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Gunpowder(</a:t>
                      </a:r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па-кет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.)</a:t>
                      </a:r>
                    </a:p>
                    <a:p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Princess Java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. Клубничное настроение</a:t>
                      </a:r>
                      <a:b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</a:b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(пакет.)</a:t>
                      </a:r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142"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latin typeface="Arno Pro Caption" pitchFamily="18" charset="0"/>
                        </a:rPr>
                        <a:t>Однородность чая</a:t>
                      </a:r>
                      <a:endParaRPr lang="ru-RU" sz="2000" baseline="0" dirty="0"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 мелкие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</a:t>
                      </a:r>
                      <a:r>
                        <a:rPr lang="ru-RU" sz="1600" baseline="0" dirty="0" smtClean="0"/>
                        <a:t> очень мелкие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 крупные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 среднего размера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472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 Caption" pitchFamily="18" charset="0"/>
                        </a:rPr>
                        <a:t>Посторонние</a:t>
                      </a:r>
                      <a:r>
                        <a:rPr lang="ru-RU" sz="2000" baseline="0" dirty="0" smtClean="0">
                          <a:latin typeface="Arno Pro Caption" pitchFamily="18" charset="0"/>
                        </a:rPr>
                        <a:t> включения </a:t>
                      </a:r>
                      <a:endParaRPr lang="ru-RU" sz="2000" dirty="0"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Плоды шиповника,</a:t>
                      </a:r>
                    </a:p>
                    <a:p>
                      <a:r>
                        <a:rPr lang="ru-RU" sz="1600" dirty="0" smtClean="0"/>
                        <a:t>яблоко</a:t>
                      </a:r>
                      <a:r>
                        <a:rPr lang="ru-RU" sz="1600" baseline="0" dirty="0" smtClean="0"/>
                        <a:t> сушённое,</a:t>
                      </a:r>
                    </a:p>
                    <a:p>
                      <a:r>
                        <a:rPr lang="ru-RU" sz="1600" baseline="0" dirty="0" smtClean="0"/>
                        <a:t>лепестки василька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Частички</a:t>
                      </a:r>
                      <a:r>
                        <a:rPr lang="ru-RU" sz="1600" baseline="0" dirty="0" smtClean="0"/>
                        <a:t> пыли и дерева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Посторонних включений нет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Непонятные посторонние белые частички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14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 Caption" pitchFamily="18" charset="0"/>
                        </a:rPr>
                        <a:t>Скрученность чаинок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 -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+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457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 Caption" pitchFamily="18" charset="0"/>
                        </a:rPr>
                        <a:t>Цвет</a:t>
                      </a:r>
                      <a:r>
                        <a:rPr lang="en-US" sz="2000" dirty="0" smtClean="0">
                          <a:latin typeface="Arno Pro Caption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latin typeface="Arno Pro Caption" pitchFamily="18" charset="0"/>
                        </a:rPr>
                        <a:t>чаинок,</a:t>
                      </a:r>
                    </a:p>
                    <a:p>
                      <a:pPr algn="ctr"/>
                      <a:r>
                        <a:rPr lang="ru-RU" sz="2000" baseline="0" dirty="0" smtClean="0">
                          <a:latin typeface="Arno Pro Caption" pitchFamily="18" charset="0"/>
                        </a:rPr>
                        <a:t>цвет заваренного чая</a:t>
                      </a:r>
                      <a:endParaRPr lang="ru-RU" sz="2000" dirty="0"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</a:rPr>
                        <a:t>Тёмно-коричневые</a:t>
                      </a:r>
                      <a:r>
                        <a:rPr lang="ru-RU" sz="1600" baseline="0" dirty="0" smtClean="0">
                          <a:latin typeface="+mn-lt"/>
                        </a:rPr>
                        <a:t> чаинки, цвет чая - чёрный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</a:rPr>
                        <a:t>Коричневые чаинки , цвет</a:t>
                      </a:r>
                      <a:r>
                        <a:rPr lang="ru-RU" sz="1600" baseline="0" dirty="0" smtClean="0">
                          <a:latin typeface="+mn-lt"/>
                        </a:rPr>
                        <a:t> чая - чёрный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n-lt"/>
                        </a:rPr>
                        <a:t>Болотные, тёмно-зелёные</a:t>
                      </a:r>
                      <a:r>
                        <a:rPr lang="ru-RU" sz="1600" baseline="0" dirty="0" smtClean="0">
                          <a:latin typeface="+mn-lt"/>
                        </a:rPr>
                        <a:t> чаинки , цвет чая - зелёный</a:t>
                      </a:r>
                      <a:endParaRPr lang="ru-RU" sz="1600" dirty="0" smtClean="0">
                        <a:latin typeface="+mn-lt"/>
                      </a:endParaRPr>
                    </a:p>
                    <a:p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</a:rPr>
                        <a:t>Светло-зелёные чаинки</a:t>
                      </a:r>
                      <a:r>
                        <a:rPr lang="ru-RU" sz="1600" baseline="0" dirty="0" smtClean="0">
                          <a:latin typeface="+mn-lt"/>
                        </a:rPr>
                        <a:t> , цвет чая – светло-зелёный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54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 Caption" pitchFamily="18" charset="0"/>
                        </a:rPr>
                        <a:t>Запах</a:t>
                      </a:r>
                      <a:endParaRPr lang="ru-RU" sz="2000" dirty="0"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Смолисто</a:t>
                      </a:r>
                      <a:r>
                        <a:rPr lang="ru-RU" sz="1600" baseline="0" dirty="0" smtClean="0"/>
                        <a:t> – цветочный,</a:t>
                      </a:r>
                    </a:p>
                    <a:p>
                      <a:r>
                        <a:rPr lang="ru-RU" sz="1600" baseline="0" dirty="0" smtClean="0"/>
                        <a:t>сладкий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Химический ,</a:t>
                      </a:r>
                    </a:p>
                    <a:p>
                      <a:r>
                        <a:rPr lang="ru-RU" sz="1600" dirty="0" smtClean="0"/>
                        <a:t>неприятный</a:t>
                      </a:r>
                      <a:r>
                        <a:rPr lang="ru-RU" sz="1600" baseline="0" dirty="0" smtClean="0"/>
                        <a:t> запах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Земляничный</a:t>
                      </a:r>
                      <a:r>
                        <a:rPr lang="ru-RU" sz="1600" baseline="0" dirty="0" smtClean="0"/>
                        <a:t> сладкий запах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Травяной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52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20688" y="692696"/>
            <a:ext cx="658416" cy="115699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3289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0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56792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no Pro Caption" pitchFamily="18" charset="0"/>
                        </a:rPr>
                        <a:t> Название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Arno Pro Caption" pitchFamily="18" charset="0"/>
                        </a:rPr>
                        <a:t> чая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Китайский</a:t>
                      </a:r>
                      <a:r>
                        <a:rPr lang="ru-RU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чёрный чай с цветами и травами(</a:t>
                      </a:r>
                      <a:r>
                        <a:rPr lang="ru-RU" b="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завар</a:t>
                      </a:r>
                      <a:r>
                        <a:rPr lang="ru-RU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.)</a:t>
                      </a:r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Чай индийский,</a:t>
                      </a:r>
                    </a:p>
                    <a:p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байховый,листовой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(</a:t>
                      </a:r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завар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.)</a:t>
                      </a:r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HyLeys</a:t>
                      </a:r>
                      <a:endParaRPr lang="ru-RU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чёрный чай с мелиссой и  мятой (</a:t>
                      </a:r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завар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.)</a:t>
                      </a:r>
                      <a:b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</a:br>
                      <a:endParaRPr lang="ru-RU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  <a:p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Чай </a:t>
                      </a:r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жень-шень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</a:t>
                      </a:r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У-лонг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  (</a:t>
                      </a:r>
                      <a:r>
                        <a:rPr lang="ru-RU" b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завар</a:t>
                      </a:r>
                      <a:r>
                        <a:rPr lang="ru-RU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no Pro Caption" pitchFamily="18" charset="0"/>
                        </a:rPr>
                        <a:t>.)</a:t>
                      </a:r>
                      <a:endParaRPr lang="ru-RU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no Pro Captio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9552"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 smtClean="0">
                          <a:latin typeface="Arno Pro Caption" pitchFamily="18" charset="0"/>
                        </a:rPr>
                        <a:t>Однородность чая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 среднего размера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</a:t>
                      </a:r>
                      <a:r>
                        <a:rPr lang="ru-RU" sz="1600" baseline="0" dirty="0" smtClean="0"/>
                        <a:t> среднего размера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 мелкие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Чаинки</a:t>
                      </a:r>
                      <a:r>
                        <a:rPr lang="ru-RU" sz="1600" baseline="0" dirty="0" smtClean="0"/>
                        <a:t> крупные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no Pro Caption" pitchFamily="18" charset="0"/>
                        </a:rPr>
                        <a:t>Посторонние</a:t>
                      </a:r>
                      <a:r>
                        <a:rPr lang="ru-RU" sz="1800" baseline="0" dirty="0" smtClean="0">
                          <a:latin typeface="Arno Pro Caption" pitchFamily="18" charset="0"/>
                        </a:rPr>
                        <a:t> включения </a:t>
                      </a:r>
                      <a:endParaRPr lang="ru-RU" sz="1800" dirty="0" smtClean="0">
                        <a:latin typeface="Arno Pro Caption" pitchFamily="18" charset="0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Жёлтые и красные цветы</a:t>
                      </a:r>
                      <a:r>
                        <a:rPr lang="ru-RU" sz="1600" baseline="0" dirty="0" smtClean="0"/>
                        <a:t> большого размера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Посторонние включения отсутствуют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Мелисса</a:t>
                      </a:r>
                      <a:r>
                        <a:rPr lang="ru-RU" sz="1600" baseline="0" dirty="0" smtClean="0"/>
                        <a:t> , мята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Посторонние включения отсутствуют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no Pro Caption" pitchFamily="18" charset="0"/>
                        </a:rPr>
                        <a:t>Скрученность чаинок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-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+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-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+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4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no Pro Caption" pitchFamily="18" charset="0"/>
                        </a:rPr>
                        <a:t>Цвет</a:t>
                      </a:r>
                      <a:r>
                        <a:rPr lang="en-US" sz="1800" dirty="0" smtClean="0">
                          <a:latin typeface="Arno Pro Caption" pitchFamily="18" charset="0"/>
                        </a:rPr>
                        <a:t> </a:t>
                      </a:r>
                      <a:r>
                        <a:rPr lang="ru-RU" sz="1800" baseline="0" dirty="0" smtClean="0">
                          <a:latin typeface="Arno Pro Caption" pitchFamily="18" charset="0"/>
                        </a:rPr>
                        <a:t>чаинок,</a:t>
                      </a:r>
                    </a:p>
                    <a:p>
                      <a:pPr algn="ctr"/>
                      <a:r>
                        <a:rPr lang="ru-RU" sz="1800" baseline="0" dirty="0" smtClean="0">
                          <a:latin typeface="Arno Pro Caption" pitchFamily="18" charset="0"/>
                        </a:rPr>
                        <a:t>цвет заваренного чая</a:t>
                      </a:r>
                      <a:endParaRPr lang="ru-RU" sz="1800" dirty="0" smtClean="0">
                        <a:latin typeface="Arno Pro Caption" pitchFamily="18" charset="0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Чёрные чаинки</a:t>
                      </a:r>
                      <a:r>
                        <a:rPr lang="ru-RU" sz="1600" baseline="0" dirty="0" smtClean="0"/>
                        <a:t>,</a:t>
                      </a:r>
                    </a:p>
                    <a:p>
                      <a:r>
                        <a:rPr lang="ru-RU" sz="1600" baseline="0" dirty="0" smtClean="0"/>
                        <a:t>Цвет чая - чёрный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Коричнево-болотные чаинки, </a:t>
                      </a:r>
                    </a:p>
                    <a:p>
                      <a:r>
                        <a:rPr lang="ru-RU" sz="1600" dirty="0" smtClean="0"/>
                        <a:t>цвет</a:t>
                      </a:r>
                      <a:r>
                        <a:rPr lang="ru-RU" sz="1600" baseline="0" dirty="0" smtClean="0"/>
                        <a:t> чая  - чёрный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Тёмно</a:t>
                      </a:r>
                      <a:r>
                        <a:rPr lang="ru-RU" sz="1600" baseline="0" dirty="0" smtClean="0"/>
                        <a:t> - и светло- зелёные чаинки, </a:t>
                      </a:r>
                    </a:p>
                    <a:p>
                      <a:r>
                        <a:rPr lang="ru-RU" sz="1600" baseline="0" dirty="0" smtClean="0"/>
                        <a:t>цвет чая  - чёрный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Болотные,</a:t>
                      </a:r>
                    </a:p>
                    <a:p>
                      <a:r>
                        <a:rPr lang="ru-RU" sz="1600" dirty="0" smtClean="0"/>
                        <a:t>тёмно-зелёные</a:t>
                      </a:r>
                      <a:r>
                        <a:rPr lang="ru-RU" sz="1600" baseline="0" dirty="0" smtClean="0"/>
                        <a:t> чаинки, цвет чая - зелёный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no Pro Caption" pitchFamily="18" charset="0"/>
                        </a:rPr>
                        <a:t>Запах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Приятный запах цветов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Травяной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Запах мелиссы</a:t>
                      </a:r>
                      <a:r>
                        <a:rPr lang="ru-RU" sz="1600" baseline="0" dirty="0" smtClean="0"/>
                        <a:t> и мяты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Жень-шень</a:t>
                      </a:r>
                      <a:r>
                        <a:rPr lang="ru-RU" sz="1600" dirty="0" smtClean="0"/>
                        <a:t> (травяной), </a:t>
                      </a:r>
                      <a:r>
                        <a:rPr lang="ru-RU" sz="1600" dirty="0" err="1" smtClean="0"/>
                        <a:t>резский</a:t>
                      </a:r>
                      <a:r>
                        <a:rPr lang="ru-RU" sz="1600" dirty="0" smtClean="0"/>
                        <a:t>, неприятный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05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74638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нашему исследованию можно сделать следующие выводы: </a:t>
            </a:r>
            <a:endParaRPr lang="ru-RU" sz="24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Наименее качественным оказался чай майский, т.к. в нем присутствуют элементы, которых не должно быть в чае - частицы пыли и древесины. Кроме того при заваривании он имеет не приятный химический запах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 остальным чаям явных претензий мы предъявить не можем, т.к. состав соответствовал заявленному описанию, имел соответствующий цвет при заваривании и приятный аромат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Нам больше всего понравились: </a:t>
            </a:r>
            <a:r>
              <a:rPr lang="ru-RU" sz="2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Princess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Клубничное настроение, Китайский чёрный чай с цветами и травами(</a:t>
            </a:r>
            <a:r>
              <a:rPr lang="ru-RU" sz="2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завар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и </a:t>
            </a:r>
            <a:r>
              <a:rPr lang="ru-RU" sz="2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Tess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pleasure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Т.к. у них был приятный вкус и аромат, так же они соответствовали всем нормам заявленным на упаковке.</a:t>
            </a:r>
          </a:p>
        </p:txBody>
      </p:sp>
    </p:spTree>
    <p:extLst>
      <p:ext uri="{BB962C8B-B14F-4D97-AF65-F5344CB8AC3E}">
        <p14:creationId xmlns:p14="http://schemas.microsoft.com/office/powerpoint/2010/main" val="173958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554867" cy="1524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чае содержится почти весь алфавит витаминов.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65216"/>
            <a:ext cx="6554867" cy="376767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основные из них: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А- каротин.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В1- тиамин.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РР- никотиновая кислота.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В2-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рибофламин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С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аскорбиновая кислота.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02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1656"/>
            <a:ext cx="6554867" cy="1524000"/>
          </a:xfrm>
        </p:spPr>
        <p:txBody>
          <a:bodyPr>
            <a:normAutofit/>
          </a:bodyPr>
          <a:lstStyle/>
          <a:p>
            <a:r>
              <a:rPr lang="ru-RU" dirty="0" smtClean="0"/>
              <a:t>Йодометрическое титрование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276872"/>
            <a:ext cx="8229600" cy="4021907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Приготовим раствор(чай),  воды в котором 20 мл, а чая 20 мл в пакетике и 2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рассыпного.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чай добавим раствор крахмала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добавляем настойку йода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 , как чай окрасился в фиолетовый цвет, и в нем появились кристаллы, мы измерить объем добавленного в чай йода.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формуле высчитать кол-во витамина С в чае.</a:t>
            </a:r>
          </a:p>
          <a:p>
            <a:pPr marL="137160" indent="0">
              <a:buNone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вит С = 0,875 * V (I</a:t>
            </a:r>
            <a:r>
              <a:rPr lang="ru-RU" sz="3200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69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648072"/>
          </a:xfrm>
        </p:spPr>
        <p:txBody>
          <a:bodyPr>
            <a:normAutofit/>
          </a:bodyPr>
          <a:lstStyle/>
          <a:p>
            <a:r>
              <a:rPr lang="ru-RU" dirty="0" smtClean="0"/>
              <a:t>Содержание витамина 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328269"/>
              </p:ext>
            </p:extLst>
          </p:nvPr>
        </p:nvGraphicFramePr>
        <p:xfrm>
          <a:off x="509465" y="1412776"/>
          <a:ext cx="8259687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5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и сорт чая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йодной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настойки, </a:t>
                      </a:r>
                      <a:r>
                        <a:rPr lang="ru-RU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затраченой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титрование, мл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витамина С,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Chelton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черный, непакетированный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35,6 мл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31,12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мгр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Lipton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черный, пакетированный с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маракуйей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22,75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мгр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Greenfield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черный, </a:t>
                      </a:r>
                      <a:r>
                        <a:rPr lang="ru-RU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пакетированый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малиной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 мл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мгр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Greenfield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черный, пакетированный с медом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 мл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11,8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мгр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Greenfield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красный, пакетированный</a:t>
                      </a: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 Мл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мгр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973" marR="8297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07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 О чае все - чайный рынок России - купить чай - продажа ча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035" y="260648"/>
            <a:ext cx="3619502" cy="2647407"/>
          </a:xfrm>
          <a:prstGeom prst="rect">
            <a:avLst/>
          </a:prstGeom>
          <a:noFill/>
        </p:spPr>
      </p:pic>
      <p:pic>
        <p:nvPicPr>
          <p:cNvPr id="4" name="Рисунок 3" descr="mxcphhh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3965" y="3411790"/>
            <a:ext cx="2928603" cy="2914104"/>
          </a:xfrm>
          <a:prstGeom prst="rect">
            <a:avLst/>
          </a:prstGeom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60648"/>
            <a:ext cx="4499992" cy="2787549"/>
          </a:xfrm>
          <a:prstGeom prst="rect">
            <a:avLst/>
          </a:prstGeom>
        </p:spPr>
      </p:pic>
      <p:pic>
        <p:nvPicPr>
          <p:cNvPr id="28674" name="Picture 2" descr="https://w-dog.ru/wallpapers/13/17/517280041546468/anis-badyan-korica-pryanosti-kofe-zern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15" y="3479993"/>
            <a:ext cx="4553442" cy="28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0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sm-news.ru/wp-content/uploads/2020/03/30/mulled-wine_large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104456" cy="273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avatars.mds.yandex.net/get-zen_doc/1626348/pub_5df7b9fabc251400ac97c1be_5df91bc03d0088a948b09205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33949"/>
            <a:ext cx="4580286" cy="304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s://condenast-media.gcdn.co/glamour/2613f734fd05ff40e92c5b10c8ab4bc6.jpg/c7392c91/o/w10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0648"/>
            <a:ext cx="3933279" cy="26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7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42950011_chya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22446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250706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«Чайный канон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Люди, утончающие свое поведение 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накапливающие качество «дэ»,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пьют его горячим, и он утоляет жажду,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избавляет от сонливости и головных болей,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проясняет зрение, силой наполняет конечности, 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него легко начинают двигаться все сто суставов.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справляется он с сотней видов болезней,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 своему воздействию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подобен божественной сладкой росе.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гармонии вина подобна орхидее.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духа чая подобна бамбуку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Лу </a:t>
            </a:r>
            <a:r>
              <a:rPr lang="ru-RU" sz="2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Юй</a:t>
            </a:r>
            <a:r>
              <a:rPr lang="ru-RU" sz="28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+mn-lt"/>
              </a:rPr>
            </a:b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916832"/>
            <a:ext cx="6554867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всем </a:t>
            </a:r>
            <a:b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участие в конференции!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36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620688"/>
            <a:ext cx="5904656" cy="456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75"/>
              </a:spcAft>
            </a:pPr>
            <a:r>
              <a:rPr lang="ru-RU" sz="4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Принципы </a:t>
            </a:r>
            <a:r>
              <a:rPr lang="ru-RU" sz="4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чаепития: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гармония;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почтительность;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чистота;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840"/>
              </a:spcBef>
              <a:spcAft>
                <a:spcPts val="8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покой.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 453.previe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60125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2264510_Tea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4845865" cy="6286520"/>
          </a:xfrm>
        </p:spPr>
      </p:pic>
      <p:pic>
        <p:nvPicPr>
          <p:cNvPr id="5" name="Рисунок 4" descr="Sankeien_shoji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714356"/>
            <a:ext cx="3604543" cy="2393642"/>
          </a:xfrm>
          <a:prstGeom prst="rect">
            <a:avLst/>
          </a:prstGeom>
        </p:spPr>
      </p:pic>
      <p:pic>
        <p:nvPicPr>
          <p:cNvPr id="6" name="Рисунок 5" descr="0003-002-JAponskij-s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3429000"/>
            <a:ext cx="3645616" cy="24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8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2100</TotalTime>
  <Words>953</Words>
  <Application>Microsoft Office PowerPoint</Application>
  <PresentationFormat>Экран (4:3)</PresentationFormat>
  <Paragraphs>176</Paragraphs>
  <Slides>61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70" baseType="lpstr">
      <vt:lpstr>Arial</vt:lpstr>
      <vt:lpstr>Arno Pro Caption</vt:lpstr>
      <vt:lpstr>Calibri</vt:lpstr>
      <vt:lpstr>Century Gothic</vt:lpstr>
      <vt:lpstr>Helvetica</vt:lpstr>
      <vt:lpstr>Symbol</vt:lpstr>
      <vt:lpstr>Times New Roman</vt:lpstr>
      <vt:lpstr>Wingdings 3</vt:lpstr>
      <vt:lpstr>Сектор</vt:lpstr>
      <vt:lpstr>«Знакомьтесь: ЧАЙ!»</vt:lpstr>
      <vt:lpstr>«Чай освежает тело,  укрепляет дух,  смягчает сердце,  пробуждает мысли,  прогоняет лень»                                                                      Авиценна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Химические вещества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изучили несколько видов чая:</vt:lpstr>
      <vt:lpstr>2) Майский (черный пакетированный) </vt:lpstr>
      <vt:lpstr>Презентация PowerPoint</vt:lpstr>
      <vt:lpstr>Презентация PowerPoint</vt:lpstr>
      <vt:lpstr>Презентация PowerPoint</vt:lpstr>
      <vt:lpstr>Презентация PowerPoint</vt:lpstr>
      <vt:lpstr>Мы описали чай по нескольким категориям:</vt:lpstr>
      <vt:lpstr>Презентация PowerPoint</vt:lpstr>
      <vt:lpstr>Презентация PowerPoint</vt:lpstr>
      <vt:lpstr>В чае содержится почти весь алфавит витаминов.</vt:lpstr>
      <vt:lpstr>Йодометрическое титрование</vt:lpstr>
      <vt:lpstr>Содержание витамина С</vt:lpstr>
      <vt:lpstr>Презентация PowerPoint</vt:lpstr>
      <vt:lpstr>Презентация PowerPoint</vt:lpstr>
      <vt:lpstr>«Чайный канон»   Люди, утончающие свое поведение  и накапливающие качество «дэ», пьют его горячим, и он утоляет жажду,  избавляет от сонливости и головных болей, проясняет зрение, силой наполняет конечности,  от него легко начинают двигаться все сто суставов. Легко справляется он с сотней видов болезней, и по своему воздействию подобен божественной сладкой росе. Красота гармонии вина подобна орхидее. Чистота духа чая подобна бамбуку.                                                                        Лу Юй </vt:lpstr>
      <vt:lpstr>Спасибо всем  за участие в конференции!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«Знакомьтесь: ЧАЙ!»</dc:title>
  <dc:creator>Таня</dc:creator>
  <cp:lastModifiedBy>Пользователь Windows</cp:lastModifiedBy>
  <cp:revision>31</cp:revision>
  <dcterms:created xsi:type="dcterms:W3CDTF">2014-12-26T22:40:00Z</dcterms:created>
  <dcterms:modified xsi:type="dcterms:W3CDTF">2020-11-04T12:40:33Z</dcterms:modified>
</cp:coreProperties>
</file>