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70" r:id="rId3"/>
    <p:sldId id="266" r:id="rId4"/>
    <p:sldId id="257" r:id="rId5"/>
    <p:sldId id="271" r:id="rId6"/>
  </p:sldIdLst>
  <p:sldSz cx="14630400" cy="8229600"/>
  <p:notesSz cx="8229600" cy="146304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Open Sans" panose="020B0604020202020204" charset="0"/>
      <p:regular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2" d="100"/>
          <a:sy n="62" d="100"/>
        </p:scale>
        <p:origin x="5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01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-1" y="666426"/>
            <a:ext cx="7749153" cy="4247997"/>
          </a:xfrm>
          <a:prstGeom prst="clou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 0"/>
          <p:cNvSpPr/>
          <p:nvPr/>
        </p:nvSpPr>
        <p:spPr>
          <a:xfrm>
            <a:off x="1027031" y="1302425"/>
            <a:ext cx="6955363" cy="36119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00206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Кто такие Животноводы, Зоотехники, Зоологи и Ученые-биологи?</a:t>
            </a:r>
            <a:endParaRPr lang="en-US" sz="4450" dirty="0">
              <a:solidFill>
                <a:srgbClr val="002060"/>
              </a:solidFill>
            </a:endParaRPr>
          </a:p>
        </p:txBody>
      </p:sp>
      <p:sp>
        <p:nvSpPr>
          <p:cNvPr id="5" name="Shape 2"/>
          <p:cNvSpPr/>
          <p:nvPr/>
        </p:nvSpPr>
        <p:spPr>
          <a:xfrm>
            <a:off x="793790" y="6547247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589" y="-70420"/>
            <a:ext cx="6391758" cy="8217975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40000"/>
                <a:lumOff val="6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Пятно 2 6"/>
          <p:cNvSpPr/>
          <p:nvPr/>
        </p:nvSpPr>
        <p:spPr>
          <a:xfrm>
            <a:off x="-589706" y="-595142"/>
            <a:ext cx="2035958" cy="2062928"/>
          </a:xfrm>
          <a:prstGeom prst="irregularSeal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nerated_watermar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4565"/>
          <a:stretch/>
        </p:blipFill>
        <p:spPr>
          <a:xfrm>
            <a:off x="2649633" y="0"/>
            <a:ext cx="9632662" cy="82296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952" y="743919"/>
            <a:ext cx="2029814" cy="19523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98190" y="816323"/>
            <a:ext cx="2232210" cy="18075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461" y="3035367"/>
            <a:ext cx="2138166" cy="1989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06647" y="2928776"/>
            <a:ext cx="2123753" cy="20981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506647" y="6013342"/>
            <a:ext cx="1774755" cy="17249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5719449"/>
            <a:ext cx="2674184" cy="201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3110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717" y="17506"/>
            <a:ext cx="14644117" cy="819659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856335" y="215884"/>
            <a:ext cx="39779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Животновод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Пятно 2 4"/>
          <p:cNvSpPr/>
          <p:nvPr/>
        </p:nvSpPr>
        <p:spPr>
          <a:xfrm>
            <a:off x="-836909" y="-650929"/>
            <a:ext cx="2870052" cy="2324745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83668" y="855128"/>
            <a:ext cx="7793639" cy="20991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en-US" sz="4400" b="1" u="sng" dirty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Животновод: </a:t>
            </a:r>
            <a:endParaRPr lang="ru-RU" sz="4400" b="1" u="sng" dirty="0" smtClean="0">
              <a:solidFill>
                <a:schemeClr val="accent2">
                  <a:lumMod val="75000"/>
                </a:schemeClr>
              </a:solidFill>
              <a:latin typeface="Unbounded Bold" pitchFamily="34" charset="0"/>
              <a:ea typeface="Unbounded Bold" pitchFamily="34" charset="-122"/>
              <a:cs typeface="Unbounded Bold" pitchFamily="34" charset="-120"/>
            </a:endParaRPr>
          </a:p>
          <a:p>
            <a:pPr marL="0" indent="0" algn="ctr">
              <a:lnSpc>
                <a:spcPts val="5500"/>
              </a:lnSpc>
              <a:buNone/>
            </a:pPr>
            <a:r>
              <a:rPr lang="en-US" sz="4400" b="1" dirty="0" err="1" smtClean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Забота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о животных – </a:t>
            </a:r>
            <a:endParaRPr lang="ru-RU" sz="4400" b="1" dirty="0" smtClean="0">
              <a:solidFill>
                <a:schemeClr val="accent2">
                  <a:lumMod val="75000"/>
                </a:schemeClr>
              </a:solidFill>
              <a:latin typeface="Unbounded Bold" pitchFamily="34" charset="0"/>
              <a:ea typeface="Unbounded Bold" pitchFamily="34" charset="-122"/>
              <a:cs typeface="Unbounded Bold" pitchFamily="34" charset="-120"/>
            </a:endParaRPr>
          </a:p>
          <a:p>
            <a:pPr marL="0" indent="0" algn="ctr">
              <a:lnSpc>
                <a:spcPts val="5500"/>
              </a:lnSpc>
              <a:buNone/>
            </a:pPr>
            <a:r>
              <a:rPr lang="en-US" sz="4400" b="1" dirty="0" err="1" smtClean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наше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 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призвание!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 1"/>
          <p:cNvSpPr/>
          <p:nvPr/>
        </p:nvSpPr>
        <p:spPr>
          <a:xfrm>
            <a:off x="783669" y="3448764"/>
            <a:ext cx="2161103" cy="10494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chemeClr val="accent4">
                    <a:lumMod val="50000"/>
                  </a:schemeClr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Кто такой животновод?</a:t>
            </a:r>
            <a:endParaRPr lang="en-US" sz="2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Text 3"/>
          <p:cNvSpPr/>
          <p:nvPr/>
        </p:nvSpPr>
        <p:spPr>
          <a:xfrm>
            <a:off x="3498652" y="3448764"/>
            <a:ext cx="2161103" cy="6996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Важность профессии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3250679" y="4372213"/>
            <a:ext cx="2161103" cy="3287544"/>
          </a:xfrm>
          <a:prstGeom prst="rect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 anchor="t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000" b="1" dirty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Обеспечение людей продуктами питания: мясо, молоко, яйца. </a:t>
            </a:r>
            <a:endParaRPr lang="ru-RU" sz="2000" b="1" dirty="0" smtClean="0">
              <a:solidFill>
                <a:schemeClr val="tx1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marL="0" indent="0" algn="ctr">
              <a:lnSpc>
                <a:spcPts val="2800"/>
              </a:lnSpc>
              <a:buNone/>
            </a:pPr>
            <a:r>
              <a:rPr lang="en-US" sz="2000" b="1" dirty="0" smtClean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В </a:t>
            </a:r>
            <a:r>
              <a:rPr lang="en-US" sz="2000" b="1" dirty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России более 130 тысяч </a:t>
            </a:r>
            <a:r>
              <a:rPr lang="en-US" sz="2000" b="1" dirty="0" smtClean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животноводчес</a:t>
            </a:r>
            <a:r>
              <a:rPr lang="ru-RU" sz="2000" b="1" dirty="0" smtClean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-</a:t>
            </a:r>
            <a:r>
              <a:rPr lang="en-US" sz="2000" b="1" dirty="0" smtClean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ких </a:t>
            </a:r>
            <a:r>
              <a:rPr lang="en-US" sz="2000" b="1" dirty="0">
                <a:solidFill>
                  <a:schemeClr val="tx1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ферм.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Text 5"/>
          <p:cNvSpPr/>
          <p:nvPr/>
        </p:nvSpPr>
        <p:spPr>
          <a:xfrm>
            <a:off x="6213634" y="3448764"/>
            <a:ext cx="2161103" cy="3498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Unbounded Bold" pitchFamily="34" charset="0"/>
                <a:ea typeface="Unbounded Bold" pitchFamily="34" charset="-122"/>
                <a:cs typeface="Unbounded Bold" pitchFamily="34" charset="-120"/>
              </a:rPr>
              <a:t>Доход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805504" y="4387100"/>
            <a:ext cx="2161103" cy="3287544"/>
          </a:xfrm>
          <a:prstGeom prst="rect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/>
          <a:lstStyle/>
          <a:p>
            <a:pPr marL="0" indent="0" algn="ctr">
              <a:lnSpc>
                <a:spcPts val="2800"/>
              </a:lnSpc>
              <a:buNone/>
            </a:pPr>
            <a:r>
              <a:rPr lang="en-US" sz="2800" b="1" dirty="0">
                <a:solidFill>
                  <a:schemeClr val="tx1"/>
                </a:solidFill>
                <a:ea typeface="Open Sans" pitchFamily="34" charset="-122"/>
                <a:cs typeface="Open Sans" pitchFamily="34" charset="-120"/>
              </a:rPr>
              <a:t>Средняя зарплата животновода в России: </a:t>
            </a:r>
            <a:endParaRPr lang="ru-RU" sz="2800" b="1" dirty="0" smtClean="0">
              <a:solidFill>
                <a:schemeClr val="tx1"/>
              </a:solidFill>
              <a:ea typeface="Open Sans" pitchFamily="34" charset="-122"/>
              <a:cs typeface="Open Sans" pitchFamily="34" charset="-120"/>
            </a:endParaRPr>
          </a:p>
          <a:p>
            <a:pPr marL="0" indent="0" algn="ctr">
              <a:lnSpc>
                <a:spcPts val="2800"/>
              </a:lnSpc>
              <a:buNone/>
            </a:pPr>
            <a:r>
              <a:rPr lang="en-US" sz="2800" b="1" dirty="0" smtClean="0">
                <a:solidFill>
                  <a:schemeClr val="tx1"/>
                </a:solidFill>
                <a:ea typeface="Open Sans" pitchFamily="34" charset="-122"/>
                <a:cs typeface="Open Sans" pitchFamily="34" charset="-120"/>
              </a:rPr>
              <a:t>35 </a:t>
            </a:r>
            <a:r>
              <a:rPr lang="en-US" sz="2800" b="1" dirty="0">
                <a:solidFill>
                  <a:schemeClr val="tx1"/>
                </a:solidFill>
                <a:ea typeface="Open Sans" pitchFamily="34" charset="-122"/>
                <a:cs typeface="Open Sans" pitchFamily="34" charset="-120"/>
              </a:rPr>
              <a:t>000 </a:t>
            </a:r>
            <a:r>
              <a:rPr lang="en-US" sz="2800" b="1" dirty="0" smtClean="0">
                <a:solidFill>
                  <a:schemeClr val="tx1"/>
                </a:solidFill>
                <a:ea typeface="Open Sans" pitchFamily="34" charset="-122"/>
                <a:cs typeface="Open Sans" pitchFamily="34" charset="-120"/>
              </a:rPr>
              <a:t>– </a:t>
            </a:r>
            <a:endParaRPr lang="ru-RU" sz="2800" b="1" dirty="0" smtClean="0">
              <a:solidFill>
                <a:schemeClr val="tx1"/>
              </a:solidFill>
              <a:ea typeface="Open Sans" pitchFamily="34" charset="-122"/>
              <a:cs typeface="Open Sans" pitchFamily="34" charset="-120"/>
            </a:endParaRPr>
          </a:p>
          <a:p>
            <a:pPr marL="0" indent="0" algn="ctr">
              <a:lnSpc>
                <a:spcPts val="2800"/>
              </a:lnSpc>
              <a:buNone/>
            </a:pPr>
            <a:r>
              <a:rPr lang="en-US" sz="2800" b="1" dirty="0" smtClean="0">
                <a:solidFill>
                  <a:schemeClr val="tx1"/>
                </a:solidFill>
                <a:ea typeface="Open Sans" pitchFamily="34" charset="-122"/>
                <a:cs typeface="Open Sans" pitchFamily="34" charset="-120"/>
              </a:rPr>
              <a:t>60 </a:t>
            </a:r>
            <a:r>
              <a:rPr lang="en-US" sz="2800" b="1" dirty="0">
                <a:solidFill>
                  <a:schemeClr val="tx1"/>
                </a:solidFill>
                <a:ea typeface="Open Sans" pitchFamily="34" charset="-122"/>
                <a:cs typeface="Open Sans" pitchFamily="34" charset="-120"/>
              </a:rPr>
              <a:t>000 рублей в месяц.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330" y="33575"/>
            <a:ext cx="6258011" cy="822960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2" name="Нашивка 11"/>
          <p:cNvSpPr/>
          <p:nvPr/>
        </p:nvSpPr>
        <p:spPr>
          <a:xfrm>
            <a:off x="219446" y="3448764"/>
            <a:ext cx="484632" cy="484632"/>
          </a:xfrm>
          <a:prstGeom prst="chevro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8747" y="3509917"/>
            <a:ext cx="512108" cy="4938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3729" y="3432426"/>
            <a:ext cx="512108" cy="49381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054383"/>
              </p:ext>
            </p:extLst>
          </p:nvPr>
        </p:nvGraphicFramePr>
        <p:xfrm>
          <a:off x="248647" y="4372213"/>
          <a:ext cx="2494553" cy="328754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94553"/>
              </a:tblGrid>
              <a:tr h="328754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2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Занимается уходом за животными на ферме. </a:t>
                      </a:r>
                      <a:endParaRPr kumimoji="0" lang="ru-RU" sz="24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2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Кормит птиц на птицефабрике. Разводит рыб в прудах.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Пятно 2 19"/>
          <p:cNvSpPr/>
          <p:nvPr/>
        </p:nvSpPr>
        <p:spPr>
          <a:xfrm>
            <a:off x="-728421" y="-693300"/>
            <a:ext cx="2402238" cy="2278251"/>
          </a:xfrm>
          <a:prstGeom prst="irregularSeal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8229" y="-142935"/>
            <a:ext cx="6636620" cy="858262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60914" y="-85664"/>
            <a:ext cx="6651312" cy="8468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56889" y="3930134"/>
            <a:ext cx="451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https://disk.yandex.com.am/i/C4rLLKjcg0nIAQ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912963" y="2898183"/>
            <a:ext cx="2672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Полная версия </a:t>
            </a:r>
            <a:r>
              <a:rPr lang="ru-RU" smtClean="0"/>
              <a:t>по ссылке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178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</TotalTime>
  <Words>89</Words>
  <Application>Microsoft Office PowerPoint</Application>
  <PresentationFormat>Произвольный</PresentationFormat>
  <Paragraphs>19</Paragraphs>
  <Slides>5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Unbounded Bold</vt:lpstr>
      <vt:lpstr>Calibri</vt:lpstr>
      <vt:lpstr>Open Sans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Я</cp:lastModifiedBy>
  <cp:revision>98</cp:revision>
  <dcterms:created xsi:type="dcterms:W3CDTF">2025-03-14T19:50:50Z</dcterms:created>
  <dcterms:modified xsi:type="dcterms:W3CDTF">2025-04-11T18:47:59Z</dcterms:modified>
</cp:coreProperties>
</file>