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9" r:id="rId3"/>
    <p:sldId id="271" r:id="rId4"/>
    <p:sldId id="272" r:id="rId5"/>
    <p:sldId id="280" r:id="rId6"/>
    <p:sldId id="273" r:id="rId7"/>
    <p:sldId id="274" r:id="rId8"/>
    <p:sldId id="276" r:id="rId9"/>
    <p:sldId id="275" r:id="rId10"/>
    <p:sldId id="268" r:id="rId11"/>
    <p:sldId id="279" r:id="rId12"/>
    <p:sldId id="270" r:id="rId13"/>
    <p:sldId id="281" r:id="rId14"/>
    <p:sldId id="27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2664" y="-8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2B8226-469F-416E-9CCB-490B5E31677C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BB41C4-0ADD-4655-9AE7-13FE1C5B9C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26602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BB41C4-0ADD-4655-9AE7-13FE1C5B9C4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33079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219207"/>
            <a:ext cx="2880320" cy="21602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FDAC9-4F0A-437D-8383-9CC10737709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EFB2-4BE9-430A-BD96-BF00A39991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8782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FDAC9-4F0A-437D-8383-9CC10737709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EFB2-4BE9-430A-BD96-BF00A39991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4277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FDAC9-4F0A-437D-8383-9CC10737709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EFB2-4BE9-430A-BD96-BF00A39991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60516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FDAC9-4F0A-437D-8383-9CC10737709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EFB2-4BE9-430A-BD96-BF00A39991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6925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FDAC9-4F0A-437D-8383-9CC10737709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EFB2-4BE9-430A-BD96-BF00A39991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69018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FDAC9-4F0A-437D-8383-9CC10737709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EFB2-4BE9-430A-BD96-BF00A39991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85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FDAC9-4F0A-437D-8383-9CC10737709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EFB2-4BE9-430A-BD96-BF00A39991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95004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FDAC9-4F0A-437D-8383-9CC10737709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EFB2-4BE9-430A-BD96-BF00A39991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0949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FDAC9-4F0A-437D-8383-9CC10737709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EFB2-4BE9-430A-BD96-BF00A39991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47642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FDAC9-4F0A-437D-8383-9CC10737709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EFB2-4BE9-430A-BD96-BF00A39991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85297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FDAC9-4F0A-437D-8383-9CC10737709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EFB2-4BE9-430A-BD96-BF00A39991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49324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8106998" y="6636641"/>
            <a:ext cx="10695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Ekaterina050466</a:t>
            </a:r>
            <a:endParaRPr lang="ru-RU" sz="1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BEBA8EAE-BF5A-486C-A8C5-ECC9F3942E4B}">
                <a14:imgProps xmlns="" xmlns:a14="http://schemas.microsoft.com/office/drawing/2010/main">
                  <a14:imgLayer r:embed="rId15">
                    <a14:imgEffect>
                      <a14:backgroundRemoval t="0" b="99432" l="1000" r="100000">
                        <a14:backgroundMark x1="18667" y1="22159" x2="18667" y2="22159"/>
                        <a14:backgroundMark x1="85333" y1="61364" x2="85333" y2="61364"/>
                        <a14:backgroundMark x1="85333" y1="61364" x2="85333" y2="61364"/>
                        <a14:backgroundMark x1="17000" y1="96591" x2="17000" y2="965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140968"/>
            <a:ext cx="28575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FFDAC9-4F0A-437D-8383-9CC10737709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2EFB2-4BE9-430A-BD96-BF00A39991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7360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357298"/>
            <a:ext cx="4000528" cy="2643206"/>
          </a:xfr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</p:spPr>
        <p:txBody>
          <a:bodyPr>
            <a:noAutofit/>
          </a:bodyPr>
          <a:lstStyle/>
          <a:p>
            <a:r>
              <a:rPr lang="ru-RU" b="1" spc="600" dirty="0" smtClean="0">
                <a:solidFill>
                  <a:srgbClr val="6633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DSCyrillic" pitchFamily="2" charset="0"/>
                <a:ea typeface="Batang" pitchFamily="18" charset="-127"/>
                <a:cs typeface="Gautami" pitchFamily="2"/>
              </a:rPr>
              <a:t> </a:t>
            </a:r>
            <a:r>
              <a:rPr lang="ru-RU" sz="3600" b="1" spc="600" dirty="0" smtClean="0">
                <a:solidFill>
                  <a:srgbClr val="C000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Словарь для </a:t>
            </a:r>
            <a:r>
              <a:rPr lang="ru-RU" sz="3600" b="1" spc="600" dirty="0" smtClean="0">
                <a:solidFill>
                  <a:srgbClr val="C000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школьников </a:t>
            </a:r>
            <a:r>
              <a:rPr lang="ru-RU" sz="3600" b="1" spc="600" dirty="0" smtClean="0">
                <a:solidFill>
                  <a:srgbClr val="C000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/>
            </a:r>
            <a:br>
              <a:rPr lang="ru-RU" sz="3600" b="1" spc="600" dirty="0" smtClean="0">
                <a:solidFill>
                  <a:srgbClr val="C000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ea typeface="Batang" pitchFamily="18" charset="-127"/>
                <a:cs typeface="Times New Roman" pitchFamily="18" charset="0"/>
              </a:rPr>
            </a:br>
            <a:r>
              <a:rPr lang="ru-RU" sz="3600" b="1" spc="600" dirty="0" smtClean="0">
                <a:solidFill>
                  <a:srgbClr val="C000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в картинках</a:t>
            </a:r>
            <a:br>
              <a:rPr lang="ru-RU" sz="3600" b="1" spc="600" dirty="0" smtClean="0">
                <a:solidFill>
                  <a:srgbClr val="C000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ea typeface="Batang" pitchFamily="18" charset="-127"/>
                <a:cs typeface="Times New Roman" pitchFamily="18" charset="0"/>
              </a:rPr>
            </a:br>
            <a:r>
              <a:rPr lang="ru-RU" b="1" spc="600" dirty="0" smtClean="0">
                <a:solidFill>
                  <a:srgbClr val="6633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DSCyrillic" pitchFamily="2" charset="0"/>
                <a:ea typeface="Batang" pitchFamily="18" charset="-127"/>
                <a:cs typeface="Gautami" pitchFamily="2"/>
              </a:rPr>
              <a:t/>
            </a:r>
            <a:br>
              <a:rPr lang="ru-RU" b="1" spc="600" dirty="0" smtClean="0">
                <a:solidFill>
                  <a:srgbClr val="6633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DSCyrillic" pitchFamily="2" charset="0"/>
                <a:ea typeface="Batang" pitchFamily="18" charset="-127"/>
                <a:cs typeface="Gautami" pitchFamily="2"/>
              </a:rPr>
            </a:br>
            <a:endParaRPr lang="ru-RU" b="1" spc="600" dirty="0">
              <a:solidFill>
                <a:srgbClr val="66330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DSCyrillic" pitchFamily="2" charset="0"/>
              <a:ea typeface="Batang" pitchFamily="18" charset="-127"/>
              <a:cs typeface="Gautami" pitchFamily="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00562" y="2214554"/>
            <a:ext cx="442915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spc="600" dirty="0" smtClean="0"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«Школьные</a:t>
            </a:r>
            <a:endParaRPr lang="ru-RU" sz="3200" b="1" spc="600" dirty="0" smtClean="0">
              <a:effectLst>
                <a:glow rad="63500">
                  <a:schemeClr val="bg1">
                    <a:alpha val="40000"/>
                  </a:schemeClr>
                </a:glow>
              </a:effectLst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200" b="1" spc="600" dirty="0" smtClean="0"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п</a:t>
            </a:r>
            <a:r>
              <a:rPr lang="ru-RU" sz="3200" b="1" spc="600" dirty="0" smtClean="0"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редметы </a:t>
            </a:r>
            <a:r>
              <a:rPr lang="ru-RU" sz="3200" b="1" spc="600" dirty="0" smtClean="0"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и  </a:t>
            </a:r>
          </a:p>
          <a:p>
            <a:pPr algn="ctr">
              <a:lnSpc>
                <a:spcPct val="150000"/>
              </a:lnSpc>
            </a:pPr>
            <a:r>
              <a:rPr lang="ru-RU" sz="3200" b="1" spc="600" dirty="0" smtClean="0"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принадлежности </a:t>
            </a:r>
            <a:r>
              <a:rPr lang="ru-RU" sz="3200" b="1" spc="600" smtClean="0"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прошлого </a:t>
            </a:r>
            <a:r>
              <a:rPr lang="ru-RU" sz="3200" b="1" spc="600" smtClean="0"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века»</a:t>
            </a:r>
            <a:endParaRPr lang="ru-RU" sz="3200" b="1" spc="600" dirty="0" smtClean="0">
              <a:effectLst>
                <a:glow rad="63500">
                  <a:schemeClr val="bg1">
                    <a:alpha val="40000"/>
                  </a:schemeClr>
                </a:glow>
              </a:effectLst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3643314"/>
            <a:ext cx="30003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Составитель: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Тяпухина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С. В.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Учитель истории           ГКОУ «СКШИ для детей-сирот и детей, оставшихся без попечения родителей» с. Зиянчурино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Кувандыкского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городского округа Оренбургской области </a:t>
            </a:r>
          </a:p>
          <a:p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2021 г.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381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90048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57818" y="3500438"/>
            <a:ext cx="300039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57224" y="714356"/>
            <a:ext cx="35004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Клякса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капля чернил, неожиданно падающая с кончика пера и пачкающая лист.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14290"/>
            <a:ext cx="3286148" cy="3141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428736"/>
            <a:ext cx="385765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85720" y="500043"/>
            <a:ext cx="421484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Химический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карандаш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карандаш в стержень которого добавлялись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водорастворимые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красители. Обычно дети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для получения яркого цвета этот карандаш слюнявили.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4043362" cy="562612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Трафарет           шрифтовой</a:t>
            </a: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тонкая пластинка, в которой прорезаны буквы, знаки, подлежащие воспроизведению.</a:t>
            </a: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С помощью трафарета рисовали стенгазеты.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285860"/>
            <a:ext cx="3357586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428736"/>
            <a:ext cx="328614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071538" y="642918"/>
            <a:ext cx="22860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Счёты</a:t>
            </a:r>
          </a:p>
          <a:p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214423"/>
            <a:ext cx="407196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приспособление для арифметического счёта в виде четырёхугольной рамы с поперечными стержнями, на которые нанизаны подвижные круглые косточки (последовательно обозначающие единицы, десятки и т.п.)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66"/>
            <a:ext cx="4643438" cy="6126187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40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Логарифмическая </a:t>
            </a:r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линейка</a:t>
            </a: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устройство, позволяющее</a:t>
            </a: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 выполнять несколько  </a:t>
            </a: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математических операций, в том числе умножение и деление чисел, возведение в степень и так  далее. Её использовали в старших                  </a:t>
            </a: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классах на уроках    </a:t>
            </a: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математики.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Школьные принадлежности\логарифмическая линей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642918"/>
            <a:ext cx="4000528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2" name="AutoShape 2" descr="C:\Users\User\Desktop\scale_24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214422"/>
            <a:ext cx="364333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42910" y="785794"/>
            <a:ext cx="371477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Парта</a:t>
            </a:r>
            <a:endParaRPr lang="en-US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предмет школьной мебели, письменный стол объединённый со скамьёй, предназначенный для учеников.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85794"/>
            <a:ext cx="4286280" cy="534036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Ранец</a:t>
            </a:r>
          </a:p>
          <a:p>
            <a:pPr algn="just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жёсткая сумка с плечевыми ремнями, предназначенная для переноски учебников, школьно-письменных принадлежностей на спине.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285860"/>
            <a:ext cx="364333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4114800" cy="534036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Портфель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сумка прямоугольной формы с ручкой для ношения школьных принадлежностей. </a:t>
            </a:r>
          </a:p>
          <a:p>
            <a:pPr>
              <a:buNone/>
            </a:pP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642918"/>
            <a:ext cx="307183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3500438"/>
            <a:ext cx="314327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 descr="C:\Users\User\Desktop\Школьные принадлежности\дипломат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357298"/>
            <a:ext cx="3857652" cy="415766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500042"/>
            <a:ext cx="392909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Дипломат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жесткий, узкий  чемоданчик черного или коричневого цвета. В них носили учебники и школьные принадлежности старшеклассники (с 7 по 11 класс) во второй половине 80 -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годов прошлого века.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14290"/>
            <a:ext cx="250033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14282" y="285728"/>
            <a:ext cx="471490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Чернильница-</a:t>
            </a:r>
          </a:p>
          <a:p>
            <a:pPr algn="just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непроливайка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небольшая ёмкость для чернил, которую использовали при работе с пером для письма 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или с перьевой ручкой. 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Особенность чернильницы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непроливайки состоит в горлышке особой  формы, 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направленной внутрь. При случайном опрокидывании чернила не выливаются из чернильницы. </a:t>
            </a: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4572008"/>
            <a:ext cx="235742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2428868"/>
            <a:ext cx="242889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28604"/>
            <a:ext cx="4214842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Перо</a:t>
            </a:r>
          </a:p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Школьная принадлежность для письма. Раньше писали гусиным пером, оттачивая его кончик и обжигая на  огне для остроты. </a:t>
            </a:r>
          </a:p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Позже перо представляло собой выгнутую пластину, которую прикрепляли к  деревянной палочке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428604"/>
            <a:ext cx="278608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User\Desktop\museum8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4572008"/>
            <a:ext cx="2714644" cy="1919282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2428868"/>
            <a:ext cx="242889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00042"/>
            <a:ext cx="4071966" cy="562612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Перочистка</a:t>
            </a: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приспособление для очистки пера от чернил.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Школьные принадлежности\перочистка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571480"/>
            <a:ext cx="3143272" cy="2643205"/>
          </a:xfrm>
          <a:prstGeom prst="rect">
            <a:avLst/>
          </a:prstGeom>
          <a:noFill/>
        </p:spPr>
      </p:pic>
      <p:pic>
        <p:nvPicPr>
          <p:cNvPr id="3075" name="Picture 3" descr="C:\Users\User\Desktop\Школьные принадлежности\перочистка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3500438"/>
            <a:ext cx="2949576" cy="2806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143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3900486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Промокашка</a:t>
            </a: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листок, вкладываемый во все тетради прошлого столетия, </a:t>
            </a: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предназначенный для впитывания излишек чернил.</a:t>
            </a:r>
          </a:p>
          <a:p>
            <a:pPr>
              <a:buNone/>
            </a:pP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428604"/>
            <a:ext cx="292895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 descr="C:\Users\User\Desktop\Школьные принадлежности\промокашка грязна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3286124"/>
            <a:ext cx="2857520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4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293</Words>
  <Application>Microsoft Office PowerPoint</Application>
  <PresentationFormat>Экран (4:3)</PresentationFormat>
  <Paragraphs>51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Словарь для школьников  в картинках  </vt:lpstr>
      <vt:lpstr>Слайд 2</vt:lpstr>
      <vt:lpstr>Слайд 3</vt:lpstr>
      <vt:lpstr>Слайд 4</vt:lpstr>
      <vt:lpstr> </vt:lpstr>
      <vt:lpstr>Слайд 6</vt:lpstr>
      <vt:lpstr>Слайд 7</vt:lpstr>
      <vt:lpstr>Слайд 8</vt:lpstr>
      <vt:lpstr>Слайд 9</vt:lpstr>
      <vt:lpstr>  </vt:lpstr>
      <vt:lpstr>Слайд 11</vt:lpstr>
      <vt:lpstr>Слайд 12</vt:lpstr>
      <vt:lpstr>Слайд 13</vt:lpstr>
      <vt:lpstr>Слайд 14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Устаревшие слова</dc:title>
  <dc:subject>Занимательный русский_занятие 11</dc:subject>
  <dc:creator>corowina</dc:creator>
  <cp:lastModifiedBy>Вячеслав</cp:lastModifiedBy>
  <cp:revision>68</cp:revision>
  <dcterms:created xsi:type="dcterms:W3CDTF">2015-08-18T05:45:55Z</dcterms:created>
  <dcterms:modified xsi:type="dcterms:W3CDTF">2021-10-24T10:04:29Z</dcterms:modified>
</cp:coreProperties>
</file>