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sldIdLst>
    <p:sldId id="256" r:id="rId2"/>
    <p:sldId id="312" r:id="rId3"/>
    <p:sldId id="316" r:id="rId4"/>
    <p:sldId id="321" r:id="rId5"/>
    <p:sldId id="274" r:id="rId6"/>
    <p:sldId id="320" r:id="rId7"/>
    <p:sldId id="275" r:id="rId8"/>
    <p:sldId id="313" r:id="rId9"/>
    <p:sldId id="314" r:id="rId10"/>
    <p:sldId id="311" r:id="rId11"/>
    <p:sldId id="281" r:id="rId12"/>
    <p:sldId id="315" r:id="rId13"/>
    <p:sldId id="322" r:id="rId14"/>
    <p:sldId id="323" r:id="rId15"/>
    <p:sldId id="278" r:id="rId16"/>
    <p:sldId id="285" r:id="rId17"/>
    <p:sldId id="279" r:id="rId18"/>
    <p:sldId id="302" r:id="rId19"/>
    <p:sldId id="303" r:id="rId20"/>
    <p:sldId id="280" r:id="rId21"/>
    <p:sldId id="283" r:id="rId22"/>
    <p:sldId id="304" r:id="rId23"/>
    <p:sldId id="289" r:id="rId24"/>
    <p:sldId id="317" r:id="rId25"/>
    <p:sldId id="319" r:id="rId26"/>
    <p:sldId id="309" r:id="rId27"/>
    <p:sldId id="294" r:id="rId28"/>
    <p:sldId id="293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89154" autoAdjust="0"/>
  </p:normalViewPr>
  <p:slideViewPr>
    <p:cSldViewPr>
      <p:cViewPr varScale="1">
        <p:scale>
          <a:sx n="73" d="100"/>
          <a:sy n="73" d="100"/>
        </p:scale>
        <p:origin x="-127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Да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25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6E47-4B0F-BCE4-65CE070ED345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нет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1</c:v>
                </c:pt>
                <c:pt idx="3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6E47-4B0F-BCE4-65CE070ED345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Лист1!$D$2:$D$5</c:f>
              <c:numCache>
                <c:formatCode>General</c:formatCode>
                <c:ptCount val="4"/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6E47-4B0F-BCE4-65CE070ED345}"/>
            </c:ext>
          </c:extLst>
        </c:ser>
        <c:dLbls/>
        <c:gapWidth val="219"/>
        <c:overlap val="-27"/>
        <c:axId val="79295232"/>
        <c:axId val="79296768"/>
      </c:barChart>
      <c:catAx>
        <c:axId val="79295232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79296768"/>
        <c:crosses val="autoZero"/>
        <c:auto val="1"/>
        <c:lblAlgn val="ctr"/>
        <c:lblOffset val="100"/>
      </c:catAx>
      <c:valAx>
        <c:axId val="79296768"/>
        <c:scaling>
          <c:orientation val="minMax"/>
        </c:scaling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7929523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знают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04AC-4D13-97C5-6C72B5888852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нет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22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04AC-4D13-97C5-6C72B5888852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Лист1!$D$2:$D$5</c:f>
              <c:numCache>
                <c:formatCode>General</c:formatCode>
                <c:ptCount val="4"/>
                <c:pt idx="3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04AC-4D13-97C5-6C72B5888852}"/>
            </c:ext>
          </c:extLst>
        </c:ser>
        <c:dLbls/>
        <c:gapWidth val="219"/>
        <c:overlap val="-27"/>
        <c:axId val="79850880"/>
        <c:axId val="79860864"/>
      </c:barChart>
      <c:catAx>
        <c:axId val="79850880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79860864"/>
        <c:crosses val="autoZero"/>
        <c:auto val="1"/>
        <c:lblAlgn val="ctr"/>
        <c:lblOffset val="100"/>
      </c:catAx>
      <c:valAx>
        <c:axId val="79860864"/>
        <c:scaling>
          <c:orientation val="minMax"/>
        </c:scaling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7985088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04CFEF7-F922-4109-8A28-1D1C8187D757}" type="datetimeFigureOut">
              <a:rPr lang="ru-RU" smtClean="0"/>
              <a:pPr/>
              <a:t>20.02.2025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148F05-506F-45D8-B80D-A242EDFAEA5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158388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20.02.2025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20.02.2025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20.02.2025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20.02.2025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F:\&#1084;&#1086;&#1105;%20&#1079;&#1072;&#1073;&#1072;&#1081;&#1082;&#1072;&#1083;&#1100;&#1077;%20-&#1082;&#1086;&#1085;&#1092;&#1077;&#1088;&#1077;&#1085;&#1094;&#1080;&#1103;\&#1096;&#1082;&#1086;&#1083;&#1072;%2047%20&#1084;&#1091;&#1085;&#1082;&#1091;&#1077;&#1074;%20&#1073;&#1072;&#1080;&#1088;\&#1074;&#1089;&#1090;&#1072;&#1085;&#1077;&#1084;.wma" TargetMode="External"/><Relationship Id="rId6" Type="http://schemas.openxmlformats.org/officeDocument/2006/relationships/image" Target="../media/image29.png"/><Relationship Id="rId5" Type="http://schemas.microsoft.com/office/2007/relationships/media" Target="file:///E:\&#1084;&#1086;&#1105;%20&#1079;&#1072;&#1073;&#1072;&#1081;&#1082;&#1072;&#1083;&#1100;&#1077;%20-&#1082;&#1086;&#1085;&#1092;&#1077;&#1088;&#1077;&#1085;&#1094;&#1080;&#1103;\&#1096;&#1082;&#1086;&#1083;&#1072;%2047%20&#1084;&#1091;&#1085;&#1082;&#1091;&#1077;&#1074;%20&#1073;&#1072;&#1080;&#1088;\&#1074;&#1089;&#1090;&#1072;&#1085;&#1077;&#1084;.wma" TargetMode="External"/><Relationship Id="rId4" Type="http://schemas.openxmlformats.org/officeDocument/2006/relationships/image" Target="../media/image28.jpe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1196752"/>
            <a:ext cx="7772400" cy="1470025"/>
          </a:xfrm>
        </p:spPr>
        <p:txBody>
          <a:bodyPr>
            <a:normAutofit/>
          </a:bodyPr>
          <a:lstStyle/>
          <a:p>
            <a:r>
              <a:rPr lang="ru-RU" sz="1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1" dirty="0"/>
              <a:t>Муниципальное общеобразовательное учреждение :</a:t>
            </a:r>
            <a:r>
              <a:rPr lang="ru-RU" sz="1800" dirty="0"/>
              <a:t/>
            </a:r>
            <a:br>
              <a:rPr lang="ru-RU" sz="1800" dirty="0"/>
            </a:br>
            <a:r>
              <a:rPr lang="ru-RU" sz="1800" b="1" dirty="0" err="1"/>
              <a:t>Шерловогорская</a:t>
            </a:r>
            <a:r>
              <a:rPr lang="ru-RU" sz="1800" b="1" dirty="0"/>
              <a:t>  средняя общеобразовательная школа №47</a:t>
            </a:r>
            <a:r>
              <a:rPr lang="ru-RU" sz="1800" dirty="0"/>
              <a:t/>
            </a:r>
            <a:br>
              <a:rPr lang="ru-RU" sz="1800" dirty="0"/>
            </a:br>
            <a:r>
              <a:rPr lang="ru-RU" sz="1800" b="1" dirty="0"/>
              <a:t> </a:t>
            </a:r>
            <a:r>
              <a:rPr lang="ru-RU" sz="1800" dirty="0"/>
              <a:t/>
            </a:r>
            <a:br>
              <a:rPr lang="ru-RU" sz="1800" dirty="0"/>
            </a:br>
            <a:endParaRPr lang="ru-RU" sz="1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971600" y="2564904"/>
            <a:ext cx="7128792" cy="29238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Исследовательская работа на тему :</a:t>
            </a:r>
          </a:p>
          <a:p>
            <a:pPr algn="ctr"/>
            <a:r>
              <a:rPr lang="ru-RU" sz="4000" b="1" dirty="0"/>
              <a:t>«Наша гордость »</a:t>
            </a:r>
          </a:p>
          <a:p>
            <a:pPr algn="ctr"/>
            <a:endParaRPr lang="ru-RU" sz="4000" b="1" dirty="0"/>
          </a:p>
          <a:p>
            <a:pPr algn="ctr"/>
            <a:endParaRPr lang="ru-RU" sz="3600" dirty="0"/>
          </a:p>
          <a:p>
            <a:pPr algn="ctr"/>
            <a:endParaRPr lang="ru-RU" sz="4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563888" y="6060525"/>
            <a:ext cx="23042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Пгт.Шерловая</a:t>
            </a:r>
            <a:r>
              <a:rPr lang="ru-RU" sz="1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Гора 2025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82E364C8-870D-40A4-BFF7-86383D68908E}"/>
              </a:ext>
            </a:extLst>
          </p:cNvPr>
          <p:cNvSpPr txBox="1"/>
          <p:nvPr/>
        </p:nvSpPr>
        <p:spPr>
          <a:xfrm>
            <a:off x="4355976" y="5119449"/>
            <a:ext cx="44140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Полуполтинных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Василина Александровна </a:t>
            </a:r>
          </a:p>
        </p:txBody>
      </p:sp>
    </p:spTree>
    <p:extLst>
      <p:ext uri="{BB962C8B-B14F-4D97-AF65-F5344CB8AC3E}">
        <p14:creationId xmlns:p14="http://schemas.microsoft.com/office/powerpoint/2010/main" xmlns="" val="16828409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539552" y="1268760"/>
            <a:ext cx="8229600" cy="4525963"/>
          </a:xfrm>
        </p:spPr>
        <p:txBody>
          <a:bodyPr/>
          <a:lstStyle/>
          <a:p>
            <a:pPr algn="ctr"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Забайкалье –родина героев</a:t>
            </a:r>
            <a:r>
              <a:rPr lang="ru-RU" b="1" dirty="0"/>
              <a:t>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И в нашем  ЗАБАЙКАЛЬЕ герои  свои есть.</a:t>
            </a:r>
          </a:p>
          <a:p>
            <a:pPr algn="ctr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Они не посрамили отвагу, совесть, честь.</a:t>
            </a:r>
          </a:p>
          <a:p>
            <a:pPr algn="ctr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На деле доказали, страна им дорога.</a:t>
            </a:r>
          </a:p>
          <a:p>
            <a:pPr algn="ctr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Давайте же запомним героев имена</a:t>
            </a:r>
          </a:p>
          <a:p>
            <a:pPr algn="ctr"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/>
          </a:p>
        </p:txBody>
      </p:sp>
      <p:pic>
        <p:nvPicPr>
          <p:cNvPr id="7" name="Picture 4" descr="https://avatars.mds.yandex.net/i?id=9542a7666fce08eb6f87459d631baced_l-5334338-images-thumbs&amp;n=13"/>
          <p:cNvPicPr>
            <a:picLocks noChangeAspect="1" noChangeArrowheads="1"/>
          </p:cNvPicPr>
          <p:nvPr/>
        </p:nvPicPr>
        <p:blipFill>
          <a:blip r:embed="rId2" cstate="print"/>
          <a:srcRect l="12915" r="13258" b="9938"/>
          <a:stretch>
            <a:fillRect/>
          </a:stretch>
        </p:blipFill>
        <p:spPr bwMode="auto">
          <a:xfrm>
            <a:off x="2771800" y="4293096"/>
            <a:ext cx="3358009" cy="230425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02605329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1115616" y="1268760"/>
            <a:ext cx="669674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Современные герои</a:t>
            </a:r>
            <a:r>
              <a:rPr kumimoji="0" lang="ru-RU" sz="2400" b="1" i="0" u="none" strike="noStrike" cap="none" normalizeH="0" dirty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-</a:t>
            </a:r>
            <a:r>
              <a:rPr kumimoji="0" lang="ru-RU" sz="2400" b="1" i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участники СВО </a:t>
            </a:r>
            <a:endParaRPr kumimoji="0" lang="ru-RU" sz="2800" b="1" i="0" u="none" strike="noStrike" cap="none" normalizeH="0" baseline="0" dirty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2533" name="Picture 5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1720" y="3717032"/>
            <a:ext cx="4965586" cy="2783444"/>
          </a:xfrm>
          <a:prstGeom prst="rect">
            <a:avLst/>
          </a:prstGeom>
          <a:noFill/>
        </p:spPr>
      </p:pic>
      <p:sp>
        <p:nvSpPr>
          <p:cNvPr id="22536" name="Rectangle 8"/>
          <p:cNvSpPr>
            <a:spLocks noChangeArrowheads="1"/>
          </p:cNvSpPr>
          <p:nvPr/>
        </p:nvSpPr>
        <p:spPr bwMode="auto">
          <a:xfrm>
            <a:off x="899592" y="1772816"/>
            <a:ext cx="7344816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Специальная военная операция коснулась и нашего посёлка. Среди тех, кто участвует в СВО есть и выпускники нашей школы. К сожалению, есть и погибшие. И один из них  выпускник нашей школы </a:t>
            </a:r>
            <a:r>
              <a:rPr kumimoji="0" lang="ru-RU" sz="24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Мункуев</a:t>
            </a:r>
            <a:r>
              <a:rPr kumimoji="0" lang="ru-RU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Баир</a:t>
            </a:r>
            <a:r>
              <a:rPr kumimoji="0" lang="ru-RU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Денисович</a:t>
            </a:r>
            <a:endParaRPr kumimoji="0" lang="ru-RU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1411671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971600" y="1268760"/>
            <a:ext cx="74866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Биография </a:t>
            </a:r>
            <a:r>
              <a:rPr lang="ru-RU" sz="2400" b="1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Мункуева</a:t>
            </a:r>
            <a:r>
              <a:rPr lang="ru-RU" sz="24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 </a:t>
            </a:r>
            <a:r>
              <a:rPr lang="ru-RU" sz="2400" b="1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Баира</a:t>
            </a:r>
            <a:r>
              <a:rPr lang="ru-RU" sz="24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 Денисовича </a:t>
            </a:r>
          </a:p>
          <a:p>
            <a:pPr algn="ctr"/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ru-RU" sz="2400" dirty="0"/>
              <a:t>07.04.1984 г- 19.11.2024г</a:t>
            </a: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811759" y="2750902"/>
            <a:ext cx="4572000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449580" algn="just" fontAlgn="base">
              <a:spcAft>
                <a:spcPts val="0"/>
              </a:spcAft>
            </a:pPr>
            <a:endParaRPr lang="ru-RU" sz="14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197F862C-BA5C-459C-A242-A1E0F3ED249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-360" r="3835" b="4126"/>
          <a:stretch/>
        </p:blipFill>
        <p:spPr>
          <a:xfrm>
            <a:off x="2771800" y="2276872"/>
            <a:ext cx="3238077" cy="4320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8706674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A8449FFD-0332-4A5B-B67C-FD6BB8097BD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-417" t="24724" r="2356"/>
          <a:stretch/>
        </p:blipFill>
        <p:spPr>
          <a:xfrm>
            <a:off x="2411760" y="1268760"/>
            <a:ext cx="4502556" cy="4608512"/>
          </a:xfr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E7EB6F30-2DE6-4DF4-AE17-87A061D346FA}"/>
              </a:ext>
            </a:extLst>
          </p:cNvPr>
          <p:cNvSpPr txBox="1"/>
          <p:nvPr/>
        </p:nvSpPr>
        <p:spPr>
          <a:xfrm>
            <a:off x="2411760" y="6021288"/>
            <a:ext cx="47018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Мункуев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Юндун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Мункуевич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дедушка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Баира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xmlns="" val="3339074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EB17C92A-6021-4CB3-BA3E-182DD148981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3270" b="19329"/>
          <a:stretch/>
        </p:blipFill>
        <p:spPr>
          <a:xfrm>
            <a:off x="1907704" y="1268760"/>
            <a:ext cx="5129688" cy="3926019"/>
          </a:xfr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3E18FC66-EA86-44CF-BCB3-06620F77DDF9}"/>
              </a:ext>
            </a:extLst>
          </p:cNvPr>
          <p:cNvSpPr txBox="1"/>
          <p:nvPr/>
        </p:nvSpPr>
        <p:spPr>
          <a:xfrm>
            <a:off x="2445519" y="5250740"/>
            <a:ext cx="43224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Отец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Баира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Мункуев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Денис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Юндунович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EA3D62F1-5F6E-4501-9EA1-6F3E7EAC2CDE}"/>
              </a:ext>
            </a:extLst>
          </p:cNvPr>
          <p:cNvSpPr txBox="1"/>
          <p:nvPr/>
        </p:nvSpPr>
        <p:spPr>
          <a:xfrm>
            <a:off x="2229274" y="5949280"/>
            <a:ext cx="46854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Мать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Баира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Мункуева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Татьяна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Венидиктовна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5173966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755576" y="1196752"/>
            <a:ext cx="7920880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Из воспоминаний мамы </a:t>
            </a:r>
            <a:r>
              <a:rPr kumimoji="0" lang="ru-RU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Баира</a:t>
            </a:r>
            <a:r>
              <a:rPr kumimoji="0" lang="ru-RU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Баир</a:t>
            </a:r>
            <a:r>
              <a:rPr kumimoji="0" lang="ru-RU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после окончания школы № 47 в 2001 году поступил на лечебный факультет Читинской медицинской  академии, после четвёртого курса поступил по специальному набору на 5 курс военного института в г. Томске. Закончил его в 2007 году, получил звание лейтенанта медицинской службы и был направлен на службу в г. Волгоград</a:t>
            </a:r>
            <a:endParaRPr kumimoji="0" lang="ru-RU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Рисунок 4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1831" r="5895" b="19386"/>
          <a:stretch>
            <a:fillRect/>
          </a:stretch>
        </p:blipFill>
        <p:spPr>
          <a:xfrm rot="16200000">
            <a:off x="785297" y="3039239"/>
            <a:ext cx="3257168" cy="3748658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151" t="1132" b="8414"/>
          <a:stretch>
            <a:fillRect/>
          </a:stretch>
        </p:blipFill>
        <p:spPr>
          <a:xfrm>
            <a:off x="6372200" y="3140968"/>
            <a:ext cx="2259335" cy="339357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37977753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467544" y="1196752"/>
            <a:ext cx="7992888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2014 году поступил в Военно-медицинскую академию имени С.М.Кирова в Санкт-Петербурге, учился в ординатуре по инфекционным болезням, которую закончил в 2016 году</a:t>
            </a:r>
            <a:endParaRPr kumimoji="0" lang="ru-RU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0482" name="Picture 2" descr="C:\Users\Владимир\Downloads\IMG-20250206-WA0023.jpg"/>
          <p:cNvPicPr>
            <a:picLocks noChangeAspect="1" noChangeArrowheads="1"/>
          </p:cNvPicPr>
          <p:nvPr/>
        </p:nvPicPr>
        <p:blipFill>
          <a:blip r:embed="rId2" cstate="print"/>
          <a:srcRect l="12388" t="4130" r="9157" b="9121"/>
          <a:stretch>
            <a:fillRect/>
          </a:stretch>
        </p:blipFill>
        <p:spPr bwMode="auto">
          <a:xfrm>
            <a:off x="534409" y="3068960"/>
            <a:ext cx="4397631" cy="3240360"/>
          </a:xfrm>
          <a:prstGeom prst="rect">
            <a:avLst/>
          </a:prstGeom>
          <a:noFill/>
        </p:spPr>
      </p:pic>
      <p:pic>
        <p:nvPicPr>
          <p:cNvPr id="20483" name="Picture 3" descr="C:\Users\Владимир\Downloads\IMG-20250206-WA001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3068960"/>
            <a:ext cx="4175786" cy="313184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0100180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683568" y="1268760"/>
            <a:ext cx="8064896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конце 2019 года комиссован по болезни. После чего работал в Питере врачом скорой медицинской помощи. Когда началась эпидемия </a:t>
            </a:r>
            <a:r>
              <a:rPr kumimoji="0" lang="ru-RU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коронавируса</a:t>
            </a:r>
            <a:r>
              <a:rPr kumimoji="0" lang="ru-RU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в инфекционных госпиталях Москвы и Мурманска</a:t>
            </a:r>
            <a:endParaRPr kumimoji="0" lang="ru-RU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8434" name="Picture 2" descr="C:\Users\Владимир\Downloads\IMG-20250206-WA003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2332878"/>
            <a:ext cx="2425388" cy="4311801"/>
          </a:xfrm>
          <a:prstGeom prst="rect">
            <a:avLst/>
          </a:prstGeom>
          <a:noFill/>
        </p:spPr>
      </p:pic>
      <p:pic>
        <p:nvPicPr>
          <p:cNvPr id="18435" name="Picture 3" descr="C:\Users\Владимир\Downloads\IMG-20250206-WA002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64088" y="2348880"/>
            <a:ext cx="3240360" cy="432048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6783410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539552" y="1268760"/>
            <a:ext cx="7992888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 сентябре 2022 года уехал на своей машине на Украину, поступил в армию ДНР. Выполнял воинский долг по защите мирного населения Донецкой, Луганской, Херсонской и Запорожской областей в зоне СВО. Служил в 5 бригаде южной группировки войск в должности командира медицинского взвода, в звании  капитана</a:t>
            </a:r>
          </a:p>
        </p:txBody>
      </p:sp>
      <p:pic>
        <p:nvPicPr>
          <p:cNvPr id="17409" name="Picture 1" descr="C:\Users\Владимир\Downloads\IMG-20250206-WA001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2924944"/>
            <a:ext cx="2808312" cy="3744416"/>
          </a:xfrm>
          <a:prstGeom prst="rect">
            <a:avLst/>
          </a:prstGeom>
          <a:noFill/>
        </p:spPr>
      </p:pic>
      <p:pic>
        <p:nvPicPr>
          <p:cNvPr id="17410" name="Picture 2" descr="C:\Users\Владимир\Downloads\IMG-20250206-WA005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24128" y="2876938"/>
            <a:ext cx="2808312" cy="374441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44857604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480404" y="4743343"/>
            <a:ext cx="355458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</p:txBody>
      </p:sp>
      <p:pic>
        <p:nvPicPr>
          <p:cNvPr id="19457" name="Picture 1" descr="C:\Users\Владимир\Downloads\IMG-20250206-WA0038 (1)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1412776"/>
            <a:ext cx="6408712" cy="4806534"/>
          </a:xfrm>
          <a:prstGeom prst="rect">
            <a:avLst/>
          </a:prstGeom>
          <a:noFill/>
        </p:spPr>
      </p:pic>
      <p:pic>
        <p:nvPicPr>
          <p:cNvPr id="19458" name="Picture 2" descr="C:\Users\Владимир\Downloads\IMG-20250206-WA0056 (1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7704" y="1268760"/>
            <a:ext cx="5121746" cy="5465414"/>
          </a:xfrm>
          <a:prstGeom prst="rect">
            <a:avLst/>
          </a:prstGeom>
          <a:noFill/>
        </p:spPr>
      </p:pic>
      <p:pic>
        <p:nvPicPr>
          <p:cNvPr id="19459" name="Picture 3" descr="C:\Users\Владимир\Downloads\IMG-20250206-WA004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87824" y="1124744"/>
            <a:ext cx="2808312" cy="573325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9652112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Владимир\Desktop\file-shop.ru-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196752"/>
            <a:ext cx="3614745" cy="5112568"/>
          </a:xfrm>
          <a:prstGeom prst="rect">
            <a:avLst/>
          </a:prstGeom>
          <a:noFill/>
        </p:spPr>
      </p:pic>
      <p:pic>
        <p:nvPicPr>
          <p:cNvPr id="1027" name="Picture 3" descr="C:\Users\Владимир\Desktop\a86a78ab6d6d0621561fff36c9b7d498.jpg"/>
          <p:cNvPicPr>
            <a:picLocks noChangeAspect="1" noChangeArrowheads="1"/>
          </p:cNvPicPr>
          <p:nvPr/>
        </p:nvPicPr>
        <p:blipFill>
          <a:blip r:embed="rId3" cstate="print"/>
          <a:srcRect l="8348" t="7383" b="11089"/>
          <a:stretch>
            <a:fillRect/>
          </a:stretch>
        </p:blipFill>
        <p:spPr bwMode="auto">
          <a:xfrm>
            <a:off x="4211960" y="1772816"/>
            <a:ext cx="4753719" cy="316835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539552" y="1330896"/>
            <a:ext cx="8208912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Из воспоминаний учителя биологии Журавлёвой Валентины Ивановны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sz="2000" b="0" i="0" u="none" strike="noStrike" cap="none" normalizeH="0" baseline="0" dirty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err="1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Баир</a:t>
            </a:r>
            <a:r>
              <a:rPr kumimoji="0" lang="ru-RU" sz="2000" b="0" i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участвовал в   олимпиадах по биологии на всех уровнях, начиная с 8класса, занимая призовые места ежегодно на муниципальном уровне. Принимал участие в </a:t>
            </a:r>
            <a:r>
              <a:rPr kumimoji="0" lang="ru-RU" sz="2000" b="0" i="0" u="none" strike="noStrike" cap="none" normalizeH="0" baseline="0" dirty="0" err="1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Саровских</a:t>
            </a:r>
            <a:r>
              <a:rPr kumimoji="0" lang="ru-RU" sz="2000" b="0" i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чтениях и олимпиадах , достигал отличных результатов. Получал грамоты Федерального уровня за это участие. Особенно </a:t>
            </a:r>
            <a:r>
              <a:rPr kumimoji="0" lang="ru-RU" sz="2000" b="0" i="0" u="none" strike="noStrike" cap="none" normalizeH="0" baseline="0" dirty="0" err="1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Баир</a:t>
            </a:r>
            <a:r>
              <a:rPr kumimoji="0" lang="ru-RU" sz="2000" b="0" i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интересовался генетикой, биохимий. Многократно участвовал в проведении школьных уроков </a:t>
            </a:r>
            <a:r>
              <a:rPr kumimoji="0" lang="ru-RU" sz="2000" b="0" i="0" u="none" strike="noStrike" cap="none" normalizeH="0" baseline="0" dirty="0">
                <a:ln>
                  <a:noFill/>
                </a:ln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2000" b="0" i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конференций. Доклады его были глубоко продуманные, научные </a:t>
            </a:r>
            <a:endParaRPr kumimoji="0" lang="ru-RU" sz="2000" b="0" i="0" u="none" strike="noStrike" cap="none" normalizeH="0" baseline="0" dirty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5847052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3131840" y="1809998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>
                <a:solidFill>
                  <a:srgbClr val="070707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ru-RU" dirty="0"/>
          </a:p>
        </p:txBody>
      </p:sp>
      <p:sp>
        <p:nvSpPr>
          <p:cNvPr id="14337" name="Rectangle 1"/>
          <p:cNvSpPr>
            <a:spLocks noChangeArrowheads="1"/>
          </p:cNvSpPr>
          <p:nvPr/>
        </p:nvSpPr>
        <p:spPr bwMode="auto">
          <a:xfrm>
            <a:off x="827584" y="1705454"/>
            <a:ext cx="7776864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sng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Из воспоминаний одноклассника </a:t>
            </a:r>
            <a:r>
              <a:rPr kumimoji="0" lang="ru-RU" sz="2400" b="0" i="0" u="sng" strike="noStrike" cap="none" normalizeH="0" baseline="0" dirty="0" err="1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Кокташева</a:t>
            </a:r>
            <a:r>
              <a:rPr kumimoji="0" lang="ru-RU" sz="2400" b="0" i="0" u="sng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Антона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Из- за своего внешнего вида, всегда вызывал ассоциации с медведем Балу из мультфильма. По натуре был добрым  и активным в жизни класса</a:t>
            </a:r>
            <a:endParaRPr kumimoji="0" lang="ru-RU" sz="2400" b="0" i="0" u="none" strike="noStrike" cap="none" normalizeH="0" baseline="0" dirty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9894915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Rectangle 1"/>
          <p:cNvSpPr>
            <a:spLocks noChangeArrowheads="1"/>
          </p:cNvSpPr>
          <p:nvPr/>
        </p:nvSpPr>
        <p:spPr bwMode="auto">
          <a:xfrm>
            <a:off x="539552" y="1196752"/>
            <a:ext cx="8136904" cy="4401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sng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Из воспоминаний одноклассника </a:t>
            </a:r>
            <a:r>
              <a:rPr kumimoji="0" lang="ru-RU" sz="2000" b="0" i="0" u="sng" strike="noStrike" cap="none" normalizeH="0" baseline="0" dirty="0" err="1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Кислицына</a:t>
            </a:r>
            <a:r>
              <a:rPr kumimoji="0" lang="ru-RU" sz="2000" b="0" i="0" u="sng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Сергея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Думаю, каждый ещё мало осознаёт, что произошло. Задаёт себе вопрос, почему </a:t>
            </a:r>
            <a:r>
              <a:rPr kumimoji="0" lang="ru-RU" sz="2000" b="0" i="0" u="none" strike="noStrike" cap="none" normalizeH="0" baseline="0" dirty="0" err="1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Баир</a:t>
            </a:r>
            <a:r>
              <a:rPr kumimoji="0" lang="ru-RU" sz="2000" b="0" i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? Почему этот человек погиб? </a:t>
            </a:r>
            <a:r>
              <a:rPr kumimoji="0" lang="ru-RU" sz="2000" b="0" i="0" u="none" strike="noStrike" cap="none" normalizeH="0" baseline="0" dirty="0">
                <a:ln>
                  <a:noFill/>
                </a:ln>
                <a:effectLst/>
                <a:latin typeface="Calibri"/>
                <a:ea typeface="Calibri" pitchFamily="34" charset="0"/>
                <a:cs typeface="Times New Roman" pitchFamily="18" charset="0"/>
              </a:rPr>
              <a:t>…</a:t>
            </a:r>
            <a:r>
              <a:rPr kumimoji="0" lang="ru-RU" sz="2000" b="0" i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 когда пришло время защищать Родину, он и там оказался одним из первых. И кому не лучше об этом сказать как боевому товарищу "Макс". Так что воин, это добрый парень </a:t>
            </a:r>
            <a:r>
              <a:rPr kumimoji="0" lang="ru-RU" sz="2000" b="0" i="0" u="none" strike="noStrike" cap="none" normalizeH="0" baseline="0" dirty="0" err="1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Баир</a:t>
            </a:r>
            <a:r>
              <a:rPr kumimoji="0" lang="ru-RU" sz="2000" b="0" i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с широкой сибирской улыбкой для врагов пугающей, а для нас самой доброй и родной. И я горжусь тем, что учился с ним. Что в моей жизни был и есть такой друг. Думаю и в момент его смерти мы все пронеслись в его воспоминаниях как самые счастливые моменты в его жизни. Этого человека нельзя забыть. Иначе сами ли мы достойны, чтоб нас помнили? </a:t>
            </a:r>
            <a:r>
              <a:rPr kumimoji="0" lang="ru-RU" sz="2000" b="0" i="0" u="none" strike="noStrike" cap="none" normalizeH="0" baseline="0" dirty="0" err="1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Баир</a:t>
            </a:r>
            <a:r>
              <a:rPr kumimoji="0" lang="ru-RU" sz="2000" b="0" i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это часть каждого из нас. Всё </a:t>
            </a:r>
            <a:r>
              <a:rPr kumimoji="0" lang="ru-RU" sz="2000" b="0" i="0" u="none" strike="noStrike" cap="none" normalizeH="0" baseline="0" dirty="0" err="1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приходяее</a:t>
            </a:r>
            <a:r>
              <a:rPr kumimoji="0" lang="ru-RU" sz="2000" b="0" i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и уходящее, а этот неуклюжий русский </a:t>
            </a:r>
            <a:r>
              <a:rPr lang="ru-RU" sz="20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</a:t>
            </a:r>
            <a:r>
              <a:rPr kumimoji="0" lang="ru-RU" sz="2000" b="0" i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ишка умрёт только вместе с нами! И 47 школе без доски в память о </a:t>
            </a:r>
            <a:r>
              <a:rPr kumimoji="0" lang="ru-RU" sz="2000" b="0" i="0" u="none" strike="noStrike" cap="none" normalizeH="0" baseline="0" dirty="0" err="1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Баире</a:t>
            </a:r>
            <a:r>
              <a:rPr kumimoji="0" lang="ru-RU" sz="2000" b="0" i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-никак</a:t>
            </a:r>
            <a:endParaRPr kumimoji="0" lang="ru-RU" sz="2000" b="0" i="0" u="none" strike="noStrike" cap="none" normalizeH="0" baseline="0" dirty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1611930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Rectangle 1"/>
          <p:cNvSpPr>
            <a:spLocks noChangeArrowheads="1"/>
          </p:cNvSpPr>
          <p:nvPr/>
        </p:nvSpPr>
        <p:spPr bwMode="auto">
          <a:xfrm>
            <a:off x="611560" y="1340768"/>
            <a:ext cx="8208912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19</a:t>
            </a:r>
            <a:r>
              <a:rPr kumimoji="0" lang="ru-RU" sz="2000" b="0" i="0" u="none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ноября 2024 года при исполнении воинского долга во время штурма города Курахово -героически погиб капитан медицинской службы </a:t>
            </a:r>
            <a:r>
              <a:rPr kumimoji="0" lang="ru-RU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Баир</a:t>
            </a:r>
            <a:r>
              <a:rPr kumimoji="0" lang="ru-RU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Мункуев</a:t>
            </a:r>
            <a:r>
              <a:rPr kumimoji="0" lang="ru-RU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(позывной Боткин).На снарядах которые были направлены  по вражеским позициям,  боевые товарищи </a:t>
            </a:r>
            <a:r>
              <a:rPr kumimoji="0" lang="ru-RU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Баира</a:t>
            </a:r>
            <a:r>
              <a:rPr kumimoji="0" lang="ru-RU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оставили надпись за Боткина.</a:t>
            </a:r>
            <a:r>
              <a:rPr kumimoji="0" lang="ru-RU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память о герое -</a:t>
            </a:r>
            <a:r>
              <a:rPr kumimoji="0" lang="ru-RU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Баире</a:t>
            </a:r>
            <a:endParaRPr kumimoji="0" lang="ru-RU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Рисунок 4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005012" y="2675509"/>
            <a:ext cx="3317553" cy="4248471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32040" y="3140968"/>
            <a:ext cx="3744416" cy="331236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76303699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1268760"/>
            <a:ext cx="82296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600" dirty="0" err="1">
                <a:latin typeface="Times New Roman" pitchFamily="18" charset="0"/>
                <a:cs typeface="Times New Roman" pitchFamily="18" charset="0"/>
              </a:rPr>
              <a:t>Баир</a:t>
            </a: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 награждён медалью «Участнику манёвров войск (сил) «Восток -2018»,медалью Министерства обороны Российской Федерации « За отличие в военной службе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»</a:t>
            </a:r>
            <a:endParaRPr lang="ru-RU" sz="2600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5" name="Picture 2" descr="C:\Users\Владимир\Desktop\medal-za-manevry-vostok-2018-1.1600x1600.jpg"/>
          <p:cNvPicPr>
            <a:picLocks noChangeAspect="1" noChangeArrowheads="1"/>
          </p:cNvPicPr>
          <p:nvPr/>
        </p:nvPicPr>
        <p:blipFill>
          <a:blip r:embed="rId2" cstate="print"/>
          <a:srcRect l="25322" t="5831" r="26094" b="8661"/>
          <a:stretch>
            <a:fillRect/>
          </a:stretch>
        </p:blipFill>
        <p:spPr bwMode="auto">
          <a:xfrm>
            <a:off x="1475656" y="3068960"/>
            <a:ext cx="1872208" cy="3295086"/>
          </a:xfrm>
          <a:prstGeom prst="rect">
            <a:avLst/>
          </a:prstGeom>
          <a:noFill/>
        </p:spPr>
      </p:pic>
      <p:pic>
        <p:nvPicPr>
          <p:cNvPr id="2051" name="Picture 3" descr="C:\Users\Владимир\Desktop\MO_RF_for_service_3rd_class_type_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8104" y="2996952"/>
            <a:ext cx="1789458" cy="321506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488554D7-5BA8-4915-B580-AA1B67374F6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8379" t="14997" r="6635" b="-1"/>
          <a:stretch/>
        </p:blipFill>
        <p:spPr>
          <a:xfrm>
            <a:off x="1475656" y="1247794"/>
            <a:ext cx="5760640" cy="4334825"/>
          </a:xfr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AD44B801-E49C-43DD-B959-C69ED92E0B40}"/>
              </a:ext>
            </a:extLst>
          </p:cNvPr>
          <p:cNvSpPr txBox="1"/>
          <p:nvPr/>
        </p:nvSpPr>
        <p:spPr>
          <a:xfrm>
            <a:off x="683568" y="5596412"/>
            <a:ext cx="80648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Юнармейский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Шерловогорский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клуб «Патриот» назван 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именем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Мункуева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Баира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xmlns="" val="152392887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моё забайкалье -конференция\0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124744"/>
            <a:ext cx="7341971" cy="550647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16632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ОБРАЗОВАНИЯ И НАУКИ РОССИЙСКОЙ ФЕДЕРАЦИИ</a:t>
            </a:r>
            <a:b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ФЕДЕРАЛЬНОЕ ГОСУДАРСТВЕННОЕ БЮДЖЕТНОЕ </a:t>
            </a:r>
            <a:b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ОБРАЗОВАТЕЛЬНОЕ УЧРЕЖДЕНИЕ ВЫСШЕГО ОБРАЗОВАНИЯ</a:t>
            </a:r>
            <a:b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«ПОВОЛЖСКИЙ ГОСУДАРСТВЕННЫЙ ТЕХНОЛОГИЧЕСКИЙ УНИВЕРСИТЕТ»</a:t>
            </a:r>
            <a:b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ЙОШКАР-ОЛИНСКИЙ АГРАРНЫЙ КОЛЛЕДЖ </a:t>
            </a:r>
            <a:r>
              <a:rPr lang="ru-RU" sz="1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1916832"/>
            <a:ext cx="6400800" cy="1752600"/>
          </a:xfrm>
        </p:spPr>
        <p:txBody>
          <a:bodyPr>
            <a:normAutofit fontScale="92500" lnSpcReduction="10000"/>
          </a:bodyPr>
          <a:lstStyle/>
          <a:p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Индивидуальный проект на тему:</a:t>
            </a:r>
          </a:p>
          <a:p>
            <a:r>
              <a:rPr lang="ru-RU" sz="4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«</a:t>
            </a:r>
            <a:r>
              <a:rPr lang="ru-RU" sz="4400" b="1" dirty="0">
                <a:solidFill>
                  <a:schemeClr val="tx1"/>
                </a:solidFill>
              </a:rPr>
              <a:t>Горжусь своей прабабушкой</a:t>
            </a:r>
            <a:r>
              <a:rPr lang="ru-RU" sz="4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715008" y="4365104"/>
            <a:ext cx="328614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Выполнил: 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студент группы МТО-21: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Кузнецов Иван Алексеевич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Руководитель: 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Семенова Любовь Николаевна</a:t>
            </a:r>
          </a:p>
        </p:txBody>
      </p:sp>
      <p:pic>
        <p:nvPicPr>
          <p:cNvPr id="1026" name="Picture 2" descr="https://catherineasquithgallery.com/uploads/posts/2021-02/1613705282_13-p-rossiiskie-foni-dlya-prezentatsii-14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793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899592" y="1390453"/>
            <a:ext cx="777686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err="1">
                <a:latin typeface="Arial" panose="020B0604020202020204" pitchFamily="34" charset="0"/>
                <a:cs typeface="Arial" panose="020B0604020202020204" pitchFamily="34" charset="0"/>
              </a:rPr>
              <a:t>Баир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  – самоотверженный, сильный духом, смелый, любящий свою Родину. </a:t>
            </a:r>
          </a:p>
          <a:p>
            <a:pPr algn="ctr"/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Он навсегда останется в наших сердцах примером мужества и чести. </a:t>
            </a:r>
          </a:p>
          <a:p>
            <a:pPr algn="ctr"/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Вечная память ГЕРОЯМ!</a:t>
            </a:r>
          </a:p>
        </p:txBody>
      </p:sp>
      <p:pic>
        <p:nvPicPr>
          <p:cNvPr id="3074" name="Picture 2" descr="Picture background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75656" y="3318304"/>
            <a:ext cx="6480720" cy="3301208"/>
          </a:xfrm>
          <a:prstGeom prst="rect">
            <a:avLst/>
          </a:prstGeom>
          <a:noFill/>
        </p:spPr>
      </p:pic>
      <p:pic>
        <p:nvPicPr>
          <p:cNvPr id="9" name="встанем.wma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link="rId5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1115616" y="6309320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381148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746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691680" y="2420888"/>
            <a:ext cx="58326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xmlns="" val="14462994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Владимир\Desktop\975581_full.jpeg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484784"/>
            <a:ext cx="8467364" cy="476289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F85208A0-6EF2-4A83-A979-C68C68F3AA6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 исследования: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расширить знания о воинах-земляках , принимавших участие в спецоперации, познакомиться с биографией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Баира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Мункуева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913776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467544" y="1340768"/>
            <a:ext cx="8208912" cy="33547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lvl="0"/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/>
          </a:p>
          <a:p>
            <a:pPr lvl="0"/>
            <a:endParaRPr lang="ru-RU" sz="2400" dirty="0"/>
          </a:p>
          <a:p>
            <a:pPr lvl="0"/>
            <a:endParaRPr lang="ru-RU" sz="2400" dirty="0"/>
          </a:p>
          <a:p>
            <a:pPr lvl="0"/>
            <a:endParaRPr lang="ru-RU" sz="2400" dirty="0"/>
          </a:p>
          <a:p>
            <a:pPr algn="just"/>
            <a:endParaRPr lang="ru-RU" sz="2400" b="1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75556" y="1844824"/>
            <a:ext cx="799288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Гипотеза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pPr algn="just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если знать историю героев СВО, то она может стать примером для молодого поколения патриотов</a:t>
            </a:r>
            <a:endParaRPr lang="ru-RU" sz="1600" dirty="0"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224211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23A1EBB5-4CAD-4BDC-8C58-24508C0C1AF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1.Работа с архивом семьи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Мункуевых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Собрать и оформить материал для школьного музея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Подготовить материал для создания и открытия в школе парты Героя участникам СВО «Герои среди нас» 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Создание памятного альбома , посвящённого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Мункуеву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Баиру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833331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467544" y="1196752"/>
            <a:ext cx="8136904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72072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72072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Вопросы для анкетирования :</a:t>
            </a:r>
          </a:p>
          <a:p>
            <a:pPr marL="0" marR="0" lvl="0" indent="72072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>
              <a:ln>
                <a:noFill/>
              </a:ln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72072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1.Знаете ли вы как расшифровывается СВО?</a:t>
            </a:r>
          </a:p>
          <a:p>
            <a:pPr marL="0" marR="0" lvl="0" indent="72072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72072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2.Можете ли вы назвать героев-земляков участников </a:t>
            </a:r>
          </a:p>
          <a:p>
            <a:pPr marL="0" marR="0" lvl="0" indent="72072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СВО на Украине?</a:t>
            </a:r>
            <a:endParaRPr kumimoji="0" lang="ru-RU" sz="2400" b="0" i="0" u="none" strike="noStrike" cap="none" normalizeH="0" baseline="0" dirty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982425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1340768"/>
            <a:ext cx="8229600" cy="1224136"/>
          </a:xfrm>
        </p:spPr>
        <p:txBody>
          <a:bodyPr>
            <a:noAutofit/>
          </a:bodyPr>
          <a:lstStyle/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Всего опрошено  -26 человек , 8 и 9 класс.</a:t>
            </a: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1. Знаете  ли вы как  расшифровывается СВО?  </a:t>
            </a: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Диаграмма 3"/>
          <p:cNvGraphicFramePr/>
          <p:nvPr/>
        </p:nvGraphicFramePr>
        <p:xfrm>
          <a:off x="1835696" y="2564904"/>
          <a:ext cx="5184576" cy="34563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2.Можете ли вы назвать героев-земляков участников СВО на Украине? </a:t>
            </a:r>
          </a:p>
          <a:p>
            <a:pPr>
              <a:buNone/>
            </a:pPr>
            <a:endParaRPr lang="ru-RU" dirty="0"/>
          </a:p>
        </p:txBody>
      </p:sp>
      <p:graphicFrame>
        <p:nvGraphicFramePr>
          <p:cNvPr id="4" name="Диаграмма 3"/>
          <p:cNvGraphicFramePr/>
          <p:nvPr/>
        </p:nvGraphicFramePr>
        <p:xfrm>
          <a:off x="1403648" y="2564904"/>
          <a:ext cx="5400600" cy="31683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1302</TotalTime>
  <Words>829</Words>
  <Application>Microsoft Office PowerPoint</Application>
  <PresentationFormat>Экран (4:3)</PresentationFormat>
  <Paragraphs>76</Paragraphs>
  <Slides>28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Тема Office</vt:lpstr>
      <vt:lpstr> Муниципальное общеобразовательное учреждение : Шерловогорская  средняя общеобразовательная школа №47   </vt:lpstr>
      <vt:lpstr>Слайд 2</vt:lpstr>
      <vt:lpstr>Слайд 3</vt:lpstr>
      <vt:lpstr>Слайд 4</vt:lpstr>
      <vt:lpstr>Слайд 5</vt:lpstr>
      <vt:lpstr>Слайд 6</vt:lpstr>
      <vt:lpstr>Слайд 7</vt:lpstr>
      <vt:lpstr>Всего опрошено  -26 человек , 8 и 9 класс.  1. Знаете  ли вы как  расшифровывается СВО?   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МИНИСТЕРСТВО ОБРАЗОВАНИЯ И НАУКИ РОССИЙСКОЙ ФЕДЕРАЦИИ ФЕДЕРАЛЬНОЕ ГОСУДАРСТВЕННОЕ БЮДЖЕТНОЕ  ОБРАЗОВАТЕЛЬНОЕ УЧРЕЖДЕНИЕ ВЫСШЕГО ОБРАЗОВАНИЯ «ПОВОЛЖСКИЙ ГОСУДАРСТВЕННЫЙ ТЕХНОЛОГИЧЕСКИЙ УНИВЕРСИТЕТ» ЙОШКАР-ОЛИНСКИЙ АГРАРНЫЙ КОЛЛЕДЖ  </vt:lpstr>
      <vt:lpstr>Слайд 28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Проектная работа на тему: «Правила этикета за столом»</dc:title>
  <dc:creator>User</dc:creator>
  <cp:lastModifiedBy>Владимир</cp:lastModifiedBy>
  <cp:revision>99</cp:revision>
  <dcterms:created xsi:type="dcterms:W3CDTF">2022-05-18T17:32:36Z</dcterms:created>
  <dcterms:modified xsi:type="dcterms:W3CDTF">2025-02-20T10:20:29Z</dcterms:modified>
</cp:coreProperties>
</file>