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256" r:id="rId2"/>
    <p:sldId id="278" r:id="rId3"/>
    <p:sldId id="267" r:id="rId4"/>
    <p:sldId id="290" r:id="rId5"/>
    <p:sldId id="291" r:id="rId6"/>
    <p:sldId id="287" r:id="rId7"/>
    <p:sldId id="257" r:id="rId8"/>
    <p:sldId id="279" r:id="rId9"/>
    <p:sldId id="280" r:id="rId10"/>
    <p:sldId id="282" r:id="rId11"/>
    <p:sldId id="283" r:id="rId12"/>
    <p:sldId id="292" r:id="rId13"/>
    <p:sldId id="273" r:id="rId14"/>
    <p:sldId id="268" r:id="rId15"/>
    <p:sldId id="265" r:id="rId16"/>
    <p:sldId id="269" r:id="rId17"/>
    <p:sldId id="272" r:id="rId18"/>
    <p:sldId id="274" r:id="rId19"/>
    <p:sldId id="275" r:id="rId20"/>
    <p:sldId id="271" r:id="rId21"/>
    <p:sldId id="263" r:id="rId22"/>
    <p:sldId id="293" r:id="rId23"/>
    <p:sldId id="289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276" r:id="rId33"/>
    <p:sldId id="284" r:id="rId34"/>
    <p:sldId id="26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9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27047-9586-48A8-84C4-0C4F416ED040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E07DC-D1DD-4C8C-B1E4-A1D122A887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2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1CFDF-9725-45FE-90FA-F9668AA3E9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D2853B-2A78-491E-9FF2-F1C4414AB8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0D519E-BE65-480A-8871-EFDE4D1B8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058FA6-BF66-4870-91CC-60AA91330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203B71-DA22-4FA3-AD9A-D65C344FD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184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1E3A1-9521-4677-BB71-5E51B7350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5B74FC-E465-4833-9C74-D4F351EE46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6AFB68-4397-497E-9260-102C5A57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013A66-89F6-428C-8EE7-A3EFB68A4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256804-5C42-4053-9E9B-12A402674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78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0F47140-968B-4697-9B71-D18FD8092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99DF86-1483-4B7B-B5F1-CF4673C4CC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076E1E-D192-4EAF-B3CE-102BD178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90D39A-A4AB-47F0-B9F8-CC67B8631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31EBFE-FB3B-4F6C-BC48-058805C1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077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41E71D-5FF2-46D8-86C2-922AC4730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145AE9-E5A3-4882-81B3-A093808A1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28EAA2-E480-45B7-8BFA-5C0BCE1FF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5A2A7E-A88A-47D7-A833-5E44C44F1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2EE451-2B15-4F4C-9014-4746C198E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6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F6D420-0EC9-44A4-97AC-9B905F740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4AE916-91B5-4173-95EF-ADD2E4ADA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B4F25A-7CE0-42D2-B0E8-28FF897FB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9226B2-0C76-4F01-B0F6-D1FCFD963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04C311-2156-47DE-8944-B51C8991F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9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DADFE-0A84-4F63-A825-655CFF14F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BB31B8-368B-4541-B91A-E7B25390E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C23E96-55BA-4542-AD3F-F00D78238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AAE4DC-5C83-4E0A-8BFE-934942399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159D69-70E6-4853-B63D-DC72B617F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D69486-4E43-461D-8421-681B95ABB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60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C9291-D2F3-4D95-9737-A777B584B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771085-8474-43E8-9665-96BE8AB2D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C58C3C-8F0C-4374-B8E6-8A1FA92D81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AB3FD24-1CBC-4FEF-828A-6E0D3A15B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70514E-9BB9-4F19-9C5A-5A12FF2AAA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80E32C8-0451-4904-8B9B-910699B05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2ADD40-56EE-45D6-89AE-159B1A61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38B6678-E8E7-479B-9911-638921B83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197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A05601-99E8-4228-A750-4890616CF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FFEF7B8-5AF5-4F17-A33D-22722AF7E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A5E2377-04E4-4581-A953-130B472E1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0F96654-8EA5-418B-B113-6BE73AFB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6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C759009-258A-4868-B416-5891079EF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3F1336A-8F4E-4064-9315-94DF739FB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11F55E-C1F2-4176-ABD6-375979CF5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10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255173-C98B-4840-AD6D-A30C2CF3A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CD3270-DF3F-4A21-9A7B-F7E96092D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B12407-D673-4F49-8406-9DC742683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4AC8A1-A06B-43A6-89CF-1991FE3A2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3FA668-5CDC-4365-A01B-DEE3A0EA5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93B026-0885-401A-897B-420D74287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77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EA62E-F023-4B7E-84D1-E2EC1476F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3D5FC96-519C-4405-AF2E-75C6B870F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C351CBE-F69F-40AB-8F1E-C0CC224292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7E0951-2BF8-4B96-811D-C5E498F41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1746A7-AC0C-441B-8F0E-DD009534D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F1CF9B-A8FB-4297-805C-3471F8404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676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87FFDF-6BC2-4FFA-A049-845F8E139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EA824D-1DB6-4A54-A1DD-86368EF72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7375E2-767D-433A-A35A-A8F9BB6351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BBBA58-17C2-4F2B-A6C8-7D8F33E4D6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E8669B-6540-4FAA-BA82-2A98E13AED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629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7_%D0%B3%D0%BE%D0%B4" TargetMode="External"/><Relationship Id="rId2" Type="http://schemas.openxmlformats.org/officeDocument/2006/relationships/hyperlink" Target="https://ru.wikipedia.org/wiki/12_%D0%B4%D0%B5%D0%BA%D0%B0%D0%B1%D1%80%D1%8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67_%D0%B3%D0%BE%D0%B4" TargetMode="External"/><Relationship Id="rId2" Type="http://schemas.openxmlformats.org/officeDocument/2006/relationships/hyperlink" Target="https://ru.wikipedia.org/wiki/8_%D0%BC%D0%B0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229600" cy="118072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cap="none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«Нам не дано забыть»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971600" y="3691738"/>
            <a:ext cx="7232848" cy="1321438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 декабря</a:t>
            </a:r>
            <a:r>
              <a:rPr lang="ru-RU" sz="40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-                                             </a:t>
            </a:r>
            <a:r>
              <a:rPr lang="ru-RU" sz="4000" b="1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День Неизвестного Солдата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67819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 </a:t>
            </a:r>
            <a:r>
              <a:rPr lang="ru-RU" sz="3200" b="1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12 декабря"/>
              </a:rPr>
              <a:t>12 декабря</a:t>
            </a:r>
            <a:r>
              <a:rPr lang="ru-RU" sz="32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1997 год"/>
              </a:rPr>
              <a:t>1997 года</a:t>
            </a:r>
            <a:r>
              <a:rPr lang="ru-RU" sz="3200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 Указом Президента России ПОСТ №1 Почётного караула был перенесён от Мавзолея  Ленина к Могиле Неизвестного солдата.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Караул осуществляется военнослужащими Президентского полка. Смена караула происходит каждый час.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Указу Президента № 1297 от 17 ноября 2009 года памятнику присвоен статус Общенационального мемориала воинской славы.</a:t>
            </a:r>
            <a:endParaRPr lang="ru-RU" sz="32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04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ladnews.ru/uploads/news/2010/04/30/9b468337122391e4d712fc8437413ab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61515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0BDFBC-E920-476E-8A58-E1838EC7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Город Саратов</a:t>
            </a:r>
            <a:r>
              <a:rPr lang="ru-RU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E52C65B-117B-4A77-9525-F7559ED12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923" y="1484784"/>
            <a:ext cx="6130692" cy="458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539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Екатеринбург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48472" y="2370360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	Памятник Неизвестному солдату был открыт в День памяти и скорби (22 июня  и  2012 года) ― на главной аллее </a:t>
            </a:r>
            <a:r>
              <a:rPr lang="ru-RU" sz="2400" dirty="0" err="1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Широкореченского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 кладбища, расположенной недалеко от могил советских солдат, умерших от полученных ранений в госпиталях Екатеринбурга        в годы Великой Отечественной войны.</a:t>
            </a:r>
          </a:p>
        </p:txBody>
      </p:sp>
      <p:pic>
        <p:nvPicPr>
          <p:cNvPr id="2052" name="Picture 4" descr="&amp;Fcy;&amp;ocy;&amp;tcy;&amp;ocy;&amp;gcy;&amp;rcy;&amp;acy;&amp;fcy;&amp;icy;&amp;yacy;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580" y="980728"/>
            <a:ext cx="3699356" cy="55545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8224" y="44624"/>
            <a:ext cx="2520280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Крым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4448" y="5157192"/>
            <a:ext cx="81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Памятник установлен на могиле матроса, погибшего в 1943 году в бою с оккупантами Крыма.       Открыт 13 июля 1962 года. </a:t>
            </a:r>
          </a:p>
        </p:txBody>
      </p:sp>
      <p:pic>
        <p:nvPicPr>
          <p:cNvPr id="24578" name="Picture 2" descr="RU M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6336704" cy="47525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Берег </a:t>
            </a:r>
            <a:r>
              <a:rPr lang="ru-RU" sz="3600" dirty="0" err="1">
                <a:solidFill>
                  <a:srgbClr val="FF0000"/>
                </a:solidFill>
              </a:rPr>
              <a:t>Каркинитского</a:t>
            </a:r>
            <a:r>
              <a:rPr lang="ru-RU" sz="3600" dirty="0">
                <a:solidFill>
                  <a:srgbClr val="FF0000"/>
                </a:solidFill>
              </a:rPr>
              <a:t> залива                  в Черноморском районе Крыма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373216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Памятник «Неизвестный матрос Яша. Погиб в октябре 1941 г.»   был установлен семьёй </a:t>
            </a:r>
            <a:r>
              <a:rPr lang="ru-RU" sz="2400" dirty="0" err="1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Кошман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 в августе 1994 года                    на месте захоронения.</a:t>
            </a:r>
          </a:p>
        </p:txBody>
      </p:sp>
      <p:pic>
        <p:nvPicPr>
          <p:cNvPr id="8194" name="Picture 2" descr="&amp;Mcy;&amp;acy;&amp;tcy;&amp;iecy;&amp;rcy;&amp;icy;&amp;acy;&amp;lcy;&amp;ycy; &amp;zcy;&amp;acy; 14.05.2013 &quot; &amp;Ncy;&amp;ocy;&amp;vcy;&amp;ocy;&amp;rcy;&amp;ocy;&amp;scy;&amp;scy;.info - &amp;Icy;&amp;ncy;&amp;fcy;&amp;ocy;&amp;rcy;&amp;mcy;&amp;acy;&amp;tscy;&amp;icy;&amp;ocy;&amp;ncy;&amp;ncy;&amp;ycy;&amp;jcy; &amp;pcy;&amp;ocy;&amp;rcy;&amp;tcy;&amp;acy;&amp;lcy;"/>
          <p:cNvPicPr>
            <a:picLocks noChangeAspect="1" noChangeArrowheads="1"/>
          </p:cNvPicPr>
          <p:nvPr/>
        </p:nvPicPr>
        <p:blipFill>
          <a:blip r:embed="rId2" cstate="print"/>
          <a:srcRect l="8018" t="10691"/>
          <a:stretch>
            <a:fillRect/>
          </a:stretch>
        </p:blipFill>
        <p:spPr bwMode="auto">
          <a:xfrm>
            <a:off x="1763688" y="1268760"/>
            <a:ext cx="5544616" cy="403763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69776"/>
            <a:ext cx="5338936" cy="11430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Новороссийск</a:t>
            </a:r>
          </a:p>
        </p:txBody>
      </p:sp>
      <p:pic>
        <p:nvPicPr>
          <p:cNvPr id="23554" name="Picture 2" descr="&amp;Pcy;&amp;acy;&amp;mcy;&amp;yacy;&amp;tcy;&amp;ncy;&amp;icy;&amp;kcy; &amp;ncy;&amp;iecy;&amp;icy;&amp;zcy;&amp;vcy;&amp;iecy;&amp;scy;&amp;tcy;&amp;ncy;&amp;ocy;&amp;mcy;&amp;ucy; &amp;mcy;&amp;acy;&amp;tcy;&amp;rcy;&amp;ocy;&amp;scy;&amp;ucy; &amp;vcy; &amp;Ncy;&amp;ocy;&amp;vcy;&amp;ocy;&amp;rcy;&amp;ocy;&amp;scy;&amp;scy;&amp;icy;&amp;jcy;&amp;scy;&amp;kcy;&amp;iecy;"/>
          <p:cNvPicPr>
            <a:picLocks noChangeAspect="1" noChangeArrowheads="1"/>
          </p:cNvPicPr>
          <p:nvPr/>
        </p:nvPicPr>
        <p:blipFill>
          <a:blip r:embed="rId2" cstate="print"/>
          <a:srcRect l="21135" r="15988"/>
          <a:stretch>
            <a:fillRect/>
          </a:stretch>
        </p:blipFill>
        <p:spPr bwMode="auto">
          <a:xfrm>
            <a:off x="179512" y="260648"/>
            <a:ext cx="2999330" cy="62646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0472" y="1916832"/>
            <a:ext cx="54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	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Памятник Неизвестному матросу         в Новороссийске установлен на набережной адмирала Серебрякова        в 1961 году.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20472" y="3956863"/>
            <a:ext cx="54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	Бронзовая фигура Неизвестного матроса стала олицетворением всех погибших черноморских матросов.</a:t>
            </a:r>
          </a:p>
        </p:txBody>
      </p:sp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9776"/>
            <a:ext cx="5338936" cy="1143000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Городец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705" y="2636912"/>
            <a:ext cx="576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	Мемориал-памятник Неизвестному солдату в сквере на пересечении                 ул. Александра Невского и ул. Фрунзе.</a:t>
            </a:r>
          </a:p>
        </p:txBody>
      </p:sp>
      <p:pic>
        <p:nvPicPr>
          <p:cNvPr id="3074" name="Picture 2" descr="&amp;Pcy;&amp;acy;&amp;mcy;&amp;yacy;&amp;tcy;&amp;ncy;&amp;icy;&amp;kcy; &amp;ncy;&amp;iecy;&amp;icy;&amp;zcy;&amp;vcy;&amp;iecy;&amp;scy;&amp;tcy;&amp;ncy;&amp;ocy;&amp;mcy;&amp;ucy; &amp;scy;&amp;ocy;&amp;lcy;&amp;dcy;&amp;acy;&amp;tcy;&amp;ucy; &amp;vcy; &amp;gcy;&amp;ocy;&amp;rcy;&amp;ocy;&amp;dcy;&amp;iecy; &amp;Gcy;&amp;ocy;&amp;rcy;&amp;ocy;&amp;dcy;&amp;iecy;&amp;ts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88640"/>
            <a:ext cx="2376264" cy="646190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9776"/>
            <a:ext cx="4762872" cy="1143000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Туапсе</a:t>
            </a:r>
          </a:p>
        </p:txBody>
      </p:sp>
      <p:pic>
        <p:nvPicPr>
          <p:cNvPr id="1026" name="Picture 2" descr="&amp;Lcy;&amp;iecy;&amp;ncy;&amp;tcy;&amp;acy; &amp;ncy;&amp;ocy;&amp;vcy;&amp;ocy;&amp;scy;&amp;tcy;&amp;iecy;&amp;jcy; :: &amp;Ncy;&amp;ocy;&amp;vcy;&amp;ocy;&amp;scy;&amp;tcy;&amp;icy; - RuFox"/>
          <p:cNvPicPr>
            <a:picLocks noChangeAspect="1" noChangeArrowheads="1"/>
          </p:cNvPicPr>
          <p:nvPr/>
        </p:nvPicPr>
        <p:blipFill>
          <a:blip r:embed="rId2" cstate="print"/>
          <a:srcRect l="44415" r="19676"/>
          <a:stretch>
            <a:fillRect/>
          </a:stretch>
        </p:blipFill>
        <p:spPr bwMode="auto">
          <a:xfrm>
            <a:off x="5508104" y="124000"/>
            <a:ext cx="3168352" cy="661736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528" y="2533546"/>
            <a:ext cx="48245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	В канун 20-летия Победы в городе на Пионерской горке был открыт памятник Неизвестному солдату и зажжён Вечный огонь.  В окрестностях города и района собраны останки 50 солдат и перенесены в братскую могилу на горку. Памятник состоит из постамента, на котором фигура солдата и скорбящая мать.</a:t>
            </a: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1616" y="269776"/>
            <a:ext cx="4618856" cy="11430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Новокузнецк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4653136"/>
            <a:ext cx="507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Памятник Неизвестному солдату был  установлен в сквере 25 лет Октября  в 1947 году.</a:t>
            </a:r>
          </a:p>
        </p:txBody>
      </p:sp>
      <p:pic>
        <p:nvPicPr>
          <p:cNvPr id="28675" name="Picture 3" descr="&quot;&amp;Kcy; &amp;scy;&amp;ocy;&amp;zhcy;&amp;acy;&amp;lcy;&amp;iecy;&amp;ncy;&amp;softcy;&amp;yucy;, &amp;dcy;&amp;iecy;&amp;ncy;&amp;softcy; &amp;rcy;&amp;ocy;&amp;zhcy;&amp;dcy;&amp;iecy;&amp;ncy;&amp;softcy;&amp;yacy; &amp;tcy;&amp;ocy;&amp;lcy;&amp;softcy;&amp;kcy;&amp;ocy; &amp;rcy;&amp;acy;&amp;zcy; &amp;vcy; &amp;gcy;&amp;ocy;&amp;dcy;&amp;ucy;&quot;"/>
          <p:cNvPicPr>
            <a:picLocks noChangeAspect="1" noChangeArrowheads="1"/>
          </p:cNvPicPr>
          <p:nvPr/>
        </p:nvPicPr>
        <p:blipFill>
          <a:blip r:embed="rId2" cstate="print"/>
          <a:srcRect l="13559"/>
          <a:stretch>
            <a:fillRect/>
          </a:stretch>
        </p:blipFill>
        <p:spPr bwMode="auto">
          <a:xfrm>
            <a:off x="251365" y="218181"/>
            <a:ext cx="3672563" cy="637917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221457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НЕИЗВЕСТНЫЙ   СОЛДАТ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571744"/>
            <a:ext cx="8501122" cy="4071966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ТВОЁ </a:t>
            </a:r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НЕИЗВЕСТНО</a:t>
            </a:r>
            <a:r>
              <a:rPr lang="ru-RU" sz="6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ПОДВИГ ТВОЙ </a:t>
            </a:r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БЕССМЕРТЕН</a:t>
            </a:r>
          </a:p>
        </p:txBody>
      </p:sp>
    </p:spTree>
    <p:extLst>
      <p:ext uri="{BB962C8B-B14F-4D97-AF65-F5344CB8AC3E}">
        <p14:creationId xmlns:p14="http://schemas.microsoft.com/office/powerpoint/2010/main" val="2870298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135687"/>
            <a:ext cx="7524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Памятник Неизвестному 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солдату на кургане славы.</a:t>
            </a:r>
          </a:p>
        </p:txBody>
      </p:sp>
      <p:pic>
        <p:nvPicPr>
          <p:cNvPr id="25602" name="Picture 2" descr="&amp;Kcy;&amp;ucy;&amp;rcy;&amp;gcy;&amp;acy;&amp;ncy; &amp;scy;&amp;lcy;&amp;acy;&amp;vcy;&amp;ycy; &amp;vcy; &amp;gcy;&amp;ocy;&amp;rcy;&amp;ocy;&amp;dcy;&amp;iecy; &amp;Acy;&amp;lcy;&amp;iecy;&amp;kcy;&amp;scy;&amp;icy;&amp;ncy;"/>
          <p:cNvPicPr>
            <a:picLocks noChangeAspect="1" noChangeArrowheads="1"/>
          </p:cNvPicPr>
          <p:nvPr/>
        </p:nvPicPr>
        <p:blipFill>
          <a:blip r:embed="rId2" cstate="print"/>
          <a:srcRect r="4497"/>
          <a:stretch>
            <a:fillRect/>
          </a:stretch>
        </p:blipFill>
        <p:spPr bwMode="auto">
          <a:xfrm>
            <a:off x="1479169" y="1124744"/>
            <a:ext cx="6117167" cy="48142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2" y="44624"/>
            <a:ext cx="9108504" cy="11430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Алексин</a:t>
            </a:r>
          </a:p>
        </p:txBody>
      </p:sp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751" y="902996"/>
            <a:ext cx="3062278" cy="595500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ВОЛГОГРАД (СТАЛИНГРАД)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Мамаев курган </a:t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180701"/>
                </a:solidFill>
                <a:latin typeface="Open Sans" panose="020B0606030504020204" pitchFamily="34" charset="0"/>
              </a:rPr>
              <a:t>Мамаев курган один из самых известных мемориалов, посвященных Великой Отечественной войне, величественный и символичный. Его строили 8,5 лет: с 1959 по 1967. Главный архитектор — Евгений Вучетич.</a:t>
            </a:r>
            <a:br>
              <a:rPr lang="ru-RU" sz="2200" dirty="0">
                <a:solidFill>
                  <a:srgbClr val="180701"/>
                </a:solidFill>
                <a:latin typeface="Open Sans" panose="020B0606030504020204" pitchFamily="34" charset="0"/>
              </a:rPr>
            </a:br>
            <a:r>
              <a:rPr lang="ru-RU" sz="2200" dirty="0">
                <a:solidFill>
                  <a:srgbClr val="180701"/>
                </a:solidFill>
                <a:latin typeface="Open Sans" panose="020B0606030504020204" pitchFamily="34" charset="0"/>
              </a:rPr>
              <a:t>От </a:t>
            </a:r>
            <a:r>
              <a:rPr lang="ru-RU" sz="2200" b="0" i="0" dirty="0">
                <a:solidFill>
                  <a:srgbClr val="180701"/>
                </a:solidFill>
                <a:effectLst/>
                <a:latin typeface="Open Sans" panose="020B0606030504020204" pitchFamily="34" charset="0"/>
              </a:rPr>
              <a:t>подножия к вершине кургана ведут 200 ступеней. Это число выбрано неслучайно: именно столько дней длилась Сталинградская битва, положившая конец наступлению фашистских войск.</a:t>
            </a:r>
            <a:br>
              <a:rPr lang="ru-RU" sz="2200" b="0" i="0" dirty="0">
                <a:solidFill>
                  <a:srgbClr val="180701"/>
                </a:solidFill>
                <a:effectLst/>
                <a:latin typeface="Open Sans" panose="020B0606030504020204" pitchFamily="34" charset="0"/>
              </a:rPr>
            </a:br>
            <a:br>
              <a:rPr lang="ru-RU" sz="2200" b="0" i="0" dirty="0">
                <a:solidFill>
                  <a:srgbClr val="180701"/>
                </a:solidFill>
                <a:effectLst/>
                <a:latin typeface="Open Sans" panose="020B0606030504020204" pitchFamily="34" charset="0"/>
              </a:rPr>
            </a:br>
            <a:br>
              <a:rPr lang="ru-RU" sz="2200" b="0" i="0" dirty="0">
                <a:solidFill>
                  <a:srgbClr val="180701"/>
                </a:solidFill>
                <a:effectLst/>
                <a:latin typeface="Open Sans" panose="020B0606030504020204" pitchFamily="34" charset="0"/>
              </a:rPr>
            </a:br>
            <a:br>
              <a:rPr lang="ru-RU" sz="1200" b="0" i="0" dirty="0">
                <a:solidFill>
                  <a:srgbClr val="180701"/>
                </a:solidFill>
                <a:effectLst/>
                <a:latin typeface="Open Sans" panose="020B0606030504020204" pitchFamily="34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28604"/>
            <a:ext cx="5643602" cy="5715040"/>
          </a:xfrm>
        </p:spPr>
      </p:pic>
    </p:spTree>
    <p:extLst>
      <p:ext uri="{BB962C8B-B14F-4D97-AF65-F5344CB8AC3E}">
        <p14:creationId xmlns:p14="http://schemas.microsoft.com/office/powerpoint/2010/main" val="3219075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1FD51D-4C39-41FD-A781-C5A81C1FF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Город Ржев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Ржевский мемориал </a:t>
            </a:r>
          </a:p>
        </p:txBody>
      </p:sp>
      <p:pic>
        <p:nvPicPr>
          <p:cNvPr id="2050" name="Picture 2" descr="-">
            <a:extLst>
              <a:ext uri="{FF2B5EF4-FFF2-40B4-BE49-F238E27FC236}">
                <a16:creationId xmlns:a16="http://schemas.microsoft.com/office/drawing/2014/main" id="{65ABC076-5A77-4F52-ABCC-272578EAE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44" y="1628800"/>
            <a:ext cx="7380312" cy="516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20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lazdarm.ucoz.ru/_nw/0/275909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586" t="8456" r="2495" b="17129"/>
          <a:stretch>
            <a:fillRect/>
          </a:stretch>
        </p:blipFill>
        <p:spPr bwMode="auto">
          <a:xfrm>
            <a:off x="251520" y="1556792"/>
            <a:ext cx="4862475" cy="32403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88640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В 2014 году была утверждена эмблема Дня Неизвестного солдата</a:t>
            </a:r>
            <a:r>
              <a:rPr lang="ru-RU" sz="3600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869160"/>
            <a:ext cx="4932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Мне кажется порою, что солдаты,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С кровавых не пришедшие полей,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Не в землю эту полегли когда-то,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А превратились в белых журавлей.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1340768"/>
            <a:ext cx="3851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народе говорят, что души погибших за Отчизну солдат превращаются в журавлей. Эти красивые, гордые птицы стали символом бессмертия души бойцов, которые не вернулись с той далекой войны. Имена многих из них до сих пор остаются неизвестными. </a:t>
            </a:r>
            <a:br>
              <a:rPr lang="ru-RU" dirty="0"/>
            </a:br>
            <a:r>
              <a:rPr lang="ru-RU" dirty="0"/>
              <a:t>Память о тех, кто остался Неизвестным солдатом, на чьих могилах нет имен, хранит Вечный огонь. Он горит на Могиле Неизвестного солдата у Кремлевской стены и у сотен мемориалов по всей России. Подвиг защитников Отечества бессмертен, и символ нашей Вечной памяти – огненные журавли у самого сердца. 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2AD8C-7A13-4AD8-94A8-F511498A9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Гвоздика оригами">
            <a:extLst>
              <a:ext uri="{FF2B5EF4-FFF2-40B4-BE49-F238E27FC236}">
                <a16:creationId xmlns:a16="http://schemas.microsoft.com/office/drawing/2014/main" id="{58B42DC4-28BB-4F7A-8612-56286B0A9D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22" y="548680"/>
            <a:ext cx="7312356" cy="548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768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875F71-2C42-4953-9013-33D98E060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Гвоздика оригами">
            <a:extLst>
              <a:ext uri="{FF2B5EF4-FFF2-40B4-BE49-F238E27FC236}">
                <a16:creationId xmlns:a16="http://schemas.microsoft.com/office/drawing/2014/main" id="{146BB8EC-26B3-42AE-B23F-2F6025BAEF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2" y="548680"/>
            <a:ext cx="8436415" cy="534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723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33CA7F-D29B-4EF5-831B-42D2727CD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Гвоздика оригами">
            <a:extLst>
              <a:ext uri="{FF2B5EF4-FFF2-40B4-BE49-F238E27FC236}">
                <a16:creationId xmlns:a16="http://schemas.microsoft.com/office/drawing/2014/main" id="{14D74B10-7355-43D0-8571-F48FB1D1FC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0" y="-20960"/>
            <a:ext cx="607655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Гвоздика оригами">
            <a:extLst>
              <a:ext uri="{FF2B5EF4-FFF2-40B4-BE49-F238E27FC236}">
                <a16:creationId xmlns:a16="http://schemas.microsoft.com/office/drawing/2014/main" id="{74E27CCB-7660-462B-84CF-DD3875EA1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3551936"/>
            <a:ext cx="5844661" cy="329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4109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3E8F56-79E9-4B27-A4F1-29FEA461C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Гвоздика оригами">
            <a:extLst>
              <a:ext uri="{FF2B5EF4-FFF2-40B4-BE49-F238E27FC236}">
                <a16:creationId xmlns:a16="http://schemas.microsoft.com/office/drawing/2014/main" id="{1AAB249B-1F6F-49D5-A272-C6B30951AC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" y="0"/>
            <a:ext cx="5714395" cy="364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Гвоздика оригами">
            <a:extLst>
              <a:ext uri="{FF2B5EF4-FFF2-40B4-BE49-F238E27FC236}">
                <a16:creationId xmlns:a16="http://schemas.microsoft.com/office/drawing/2014/main" id="{303FDE6D-FFC8-4C1C-8DC6-040769885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73470"/>
            <a:ext cx="5914964" cy="368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916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00F6F-9C9E-431C-987E-235A33F6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Гвоздика оригами">
            <a:extLst>
              <a:ext uri="{FF2B5EF4-FFF2-40B4-BE49-F238E27FC236}">
                <a16:creationId xmlns:a16="http://schemas.microsoft.com/office/drawing/2014/main" id="{38878A37-99A0-4C58-8861-D10B0E2B578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28377" cy="370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Гвоздика оригами">
            <a:extLst>
              <a:ext uri="{FF2B5EF4-FFF2-40B4-BE49-F238E27FC236}">
                <a16:creationId xmlns:a16="http://schemas.microsoft.com/office/drawing/2014/main" id="{F7BF75F3-D6B6-4B90-A957-C43DD8314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16984"/>
            <a:ext cx="6517922" cy="374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141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33225-FB8E-418C-9DFF-67F355B30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Гвоздика оригами">
            <a:extLst>
              <a:ext uri="{FF2B5EF4-FFF2-40B4-BE49-F238E27FC236}">
                <a16:creationId xmlns:a16="http://schemas.microsoft.com/office/drawing/2014/main" id="{AB57A458-000B-48B7-BE06-79843434D0B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2"/>
            <a:ext cx="6724095" cy="357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Гвоздика оригами">
            <a:extLst>
              <a:ext uri="{FF2B5EF4-FFF2-40B4-BE49-F238E27FC236}">
                <a16:creationId xmlns:a16="http://schemas.microsoft.com/office/drawing/2014/main" id="{7CDC636E-9AF2-44BC-BEC4-DC09B8687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121542"/>
            <a:ext cx="6156176" cy="373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053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неизвестного солдата</a:t>
            </a:r>
          </a:p>
        </p:txBody>
      </p:sp>
      <p:pic>
        <p:nvPicPr>
          <p:cNvPr id="6147" name="Picture 3" descr="C:\Documents and Settings\user\Рабочий стол\ПАМЯТНИК НЕИЗВЕСТНОМУ ГЕРОЮ\547c687e483b27.48649266.jpg"/>
          <p:cNvPicPr>
            <a:picLocks noChangeAspect="1" noChangeArrowheads="1"/>
          </p:cNvPicPr>
          <p:nvPr/>
        </p:nvPicPr>
        <p:blipFill>
          <a:blip r:embed="rId2" cstate="print"/>
          <a:srcRect r="2286"/>
          <a:stretch>
            <a:fillRect/>
          </a:stretch>
        </p:blipFill>
        <p:spPr bwMode="auto">
          <a:xfrm>
            <a:off x="251520" y="3645024"/>
            <a:ext cx="4032448" cy="2809077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427984" y="3933056"/>
            <a:ext cx="4536504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День Неизвестного 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олдата - это дань благодарности           всем тем, кто погиб на фронтах и на чьи могилы не могут прийти их родственники и потомки.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glow rad="101600">
                  <a:schemeClr val="bg2">
                    <a:lumMod val="50000"/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556792"/>
            <a:ext cx="84249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 декабря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в России – новая для нашей страны памятная дата - </a:t>
            </a:r>
            <a:r>
              <a:rPr lang="ru-RU" sz="2400" b="1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День Неизвестного Солдата</a:t>
            </a:r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 Соответствующий закон подписал Президент Российской Федерации                        Владимир Путин.</a:t>
            </a:r>
            <a:endParaRPr lang="ru-RU" sz="2400" dirty="0">
              <a:effectLst>
                <a:glow rad="101600">
                  <a:schemeClr val="bg2">
                    <a:lumMod val="50000"/>
                    <a:alpha val="6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8D448-7458-436C-A047-A81EC15D3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Гвоздика оригами">
            <a:extLst>
              <a:ext uri="{FF2B5EF4-FFF2-40B4-BE49-F238E27FC236}">
                <a16:creationId xmlns:a16="http://schemas.microsoft.com/office/drawing/2014/main" id="{DCB40187-403C-485E-B3DA-3F4D1417D2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92610" cy="388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гвоздика из бумаги">
            <a:extLst>
              <a:ext uri="{FF2B5EF4-FFF2-40B4-BE49-F238E27FC236}">
                <a16:creationId xmlns:a16="http://schemas.microsoft.com/office/drawing/2014/main" id="{961DE670-65F6-4006-8BDF-A45722ACC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45" y="3030441"/>
            <a:ext cx="5656949" cy="388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273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AFF446-57CC-4015-9314-467C672E9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Гвоздика оригами">
            <a:extLst>
              <a:ext uri="{FF2B5EF4-FFF2-40B4-BE49-F238E27FC236}">
                <a16:creationId xmlns:a16="http://schemas.microsoft.com/office/drawing/2014/main" id="{2370AE37-1C70-4781-B5D8-6E566E0360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40"/>
            <a:ext cx="6017856" cy="398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Гвоздика оригами">
            <a:extLst>
              <a:ext uri="{FF2B5EF4-FFF2-40B4-BE49-F238E27FC236}">
                <a16:creationId xmlns:a16="http://schemas.microsoft.com/office/drawing/2014/main" id="{BA52A91D-EBA3-4F28-8927-C20567BD1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80928"/>
            <a:ext cx="5436096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5304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04664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«Только одна Великая Отечественная война поглотила в своем пламени 5 миллионов человек, даже не спросив напоследок, как их зовут.                Но пропасть без вести — не значит раствориться во тьме истории. Они живы в памяти людской, которая бережно хранится и передается от поколения к поколению.»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3645024"/>
            <a:ext cx="2582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Франц </a:t>
            </a:r>
            <a:r>
              <a:rPr lang="ru-RU" sz="2400" dirty="0" err="1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Клинцевич</a:t>
            </a:r>
            <a:endParaRPr lang="ru-RU" sz="2400" dirty="0">
              <a:effectLst>
                <a:glow rad="101600">
                  <a:schemeClr val="bg2">
                    <a:lumMod val="50000"/>
                    <a:alpha val="60000"/>
                  </a:schemeClr>
                </a:glow>
              </a:effectLst>
            </a:endParaRPr>
          </a:p>
        </p:txBody>
      </p:sp>
      <p:pic>
        <p:nvPicPr>
          <p:cNvPr id="29698" name="Picture 2" descr="&amp;Scy;&amp;tcy;&amp;acy;&amp;lcy;&amp;icy;&amp;ncy;&amp;gcy;&amp;rcy;&amp;acy;&amp;dcy;&amp;ucy; - &amp;Gcy;&amp;iecy;&amp;ncy;&amp;ncy;&amp;acy;&amp;dcy;&amp;icy;&amp;jcy; &amp;Tcy;&amp;icy;&amp;khcy;&amp;ocy;&amp;ncy;&amp;ocy;&amp;vcy;&amp;icy;&amp;chcy; &amp;Rcy;&amp;ocy;&amp;dcy;&amp;icy;&amp;ocy;&amp;ncy;&amp;o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626121"/>
            <a:ext cx="4968552" cy="304323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326266"/>
            <a:ext cx="69847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50800" dist="38100" dir="2700000" sx="104000" sy="104000" algn="tl" rotWithShape="0">
                    <a:schemeClr val="bg1">
                      <a:alpha val="50000"/>
                    </a:schemeClr>
                  </a:outerShdw>
                </a:effectLst>
                <a:latin typeface="Balloon XBd TL" pitchFamily="66" charset="0"/>
              </a:rPr>
              <a:t>«Имя твоё неизвестно, подвиг твой бессмертен»</a:t>
            </a:r>
          </a:p>
        </p:txBody>
      </p:sp>
      <p:pic>
        <p:nvPicPr>
          <p:cNvPr id="9" name="Picture 3" descr="C:\Documents and Settings\user\Рабочий стол\ПАМЯТНИК НЕИЗВЕСТНОМУ ГЕРОЮ\547c687e483b27.48649266.jpg"/>
          <p:cNvPicPr>
            <a:picLocks noChangeAspect="1" noChangeArrowheads="1"/>
          </p:cNvPicPr>
          <p:nvPr/>
        </p:nvPicPr>
        <p:blipFill>
          <a:blip r:embed="rId2" cstate="print"/>
          <a:srcRect r="5818"/>
          <a:stretch>
            <a:fillRect/>
          </a:stretch>
        </p:blipFill>
        <p:spPr bwMode="auto">
          <a:xfrm>
            <a:off x="3131840" y="2348880"/>
            <a:ext cx="5760640" cy="4248472"/>
          </a:xfrm>
          <a:prstGeom prst="rect">
            <a:avLst/>
          </a:prstGeom>
          <a:noFill/>
        </p:spPr>
      </p:pic>
      <p:pic>
        <p:nvPicPr>
          <p:cNvPr id="7170" name="Picture 2" descr="C:\Documents and Settings\user\Рабочий стол\ПАМЯТНИК НЕИЗВЕСТНОМУ ГЕРОЮ\2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77"/>
          <a:stretch>
            <a:fillRect/>
          </a:stretch>
        </p:blipFill>
        <p:spPr bwMode="auto">
          <a:xfrm>
            <a:off x="-1" y="3429000"/>
            <a:ext cx="4805343" cy="33843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85B821-B930-4E5C-A4B8-7A9372372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Могила неизвестного солдата в Париже | Путешествие - это жизнь">
            <a:extLst>
              <a:ext uri="{FF2B5EF4-FFF2-40B4-BE49-F238E27FC236}">
                <a16:creationId xmlns:a16="http://schemas.microsoft.com/office/drawing/2014/main" id="{74EE0017-9A27-4291-AF0A-FD79D8718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0" y="872716"/>
            <a:ext cx="90575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Мемориал советским солдатам в берлинском Трептов-парке | Информация о  Германии и советы туристам | DW | 09.05.2021">
            <a:extLst>
              <a:ext uri="{FF2B5EF4-FFF2-40B4-BE49-F238E27FC236}">
                <a16:creationId xmlns:a16="http://schemas.microsoft.com/office/drawing/2014/main" id="{20A2C09B-EDB0-4654-ADDE-198DA9BF5E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7"/>
          <a:stretch/>
        </p:blipFill>
        <p:spPr bwMode="auto">
          <a:xfrm>
            <a:off x="0" y="944724"/>
            <a:ext cx="908324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54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FD4A26-0DFD-495C-8288-F509B959C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Пискарёвское мемориальное кладбище официальный сайт">
            <a:extLst>
              <a:ext uri="{FF2B5EF4-FFF2-40B4-BE49-F238E27FC236}">
                <a16:creationId xmlns:a16="http://schemas.microsoft.com/office/drawing/2014/main" id="{CD229B52-2839-4210-8157-DABAD726A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2" y="3933056"/>
            <a:ext cx="9150122" cy="286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Мемориал &quot;Журавли&quot;">
            <a:extLst>
              <a:ext uri="{FF2B5EF4-FFF2-40B4-BE49-F238E27FC236}">
                <a16:creationId xmlns:a16="http://schemas.microsoft.com/office/drawing/2014/main" id="{69192A9B-2EAA-4011-A755-2B560704E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76" y="0"/>
            <a:ext cx="7841608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BA1F36-AF78-4E31-BCA4-D3BF9A5576DA}"/>
              </a:ext>
            </a:extLst>
          </p:cNvPr>
          <p:cNvSpPr txBox="1"/>
          <p:nvPr/>
        </p:nvSpPr>
        <p:spPr>
          <a:xfrm>
            <a:off x="176246" y="2732727"/>
            <a:ext cx="82972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600" b="0" i="0" dirty="0">
                <a:solidFill>
                  <a:schemeClr val="bg1"/>
                </a:solidFill>
                <a:effectLst/>
              </a:rPr>
              <a:t>Невское воинское кладбище </a:t>
            </a:r>
            <a:endParaRPr lang="ru-RU" sz="3600" dirty="0">
              <a:solidFill>
                <a:schemeClr val="bg1"/>
              </a:solidFill>
            </a:endParaRPr>
          </a:p>
          <a:p>
            <a:pPr algn="r"/>
            <a:r>
              <a:rPr lang="ru-RU" sz="3600" b="0" i="0" dirty="0">
                <a:solidFill>
                  <a:schemeClr val="bg1"/>
                </a:solidFill>
                <a:effectLst/>
              </a:rPr>
              <a:t>Мемориал "Журавли"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46FB4A-C7C7-4178-B218-D79C8CFAE0CB}"/>
              </a:ext>
            </a:extLst>
          </p:cNvPr>
          <p:cNvSpPr txBox="1"/>
          <p:nvPr/>
        </p:nvSpPr>
        <p:spPr>
          <a:xfrm>
            <a:off x="-124285" y="5420396"/>
            <a:ext cx="88983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0" i="0" dirty="0" err="1">
                <a:solidFill>
                  <a:schemeClr val="bg1"/>
                </a:solidFill>
                <a:effectLst/>
              </a:rPr>
              <a:t>Пискарёвское</a:t>
            </a:r>
            <a:r>
              <a:rPr lang="ru-RU" sz="4400" b="0" i="0" dirty="0">
                <a:solidFill>
                  <a:schemeClr val="bg1"/>
                </a:solidFill>
                <a:effectLst/>
              </a:rPr>
              <a:t> мемориальное кладбище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93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Отзывы на стихи, современная литерату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708920"/>
            <a:ext cx="4968552" cy="3743430"/>
          </a:xfrm>
          <a:prstGeom prst="rect">
            <a:avLst/>
          </a:prstGeom>
          <a:noFill/>
        </p:spPr>
      </p:pic>
      <p:pic>
        <p:nvPicPr>
          <p:cNvPr id="23558" name="Picture 6" descr="Фото - Павел Кривцов Оружие со всего ми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454551" cy="5189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23928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Семьям таких солдат сообщали: «Пропал без вести».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ПАМЯТНИК НЕИЗВЕСТНОМУ ГЕРОЮ\3 декабря\B349YSqIcAArc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6120680" cy="434011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00192" y="269776"/>
            <a:ext cx="2843808" cy="1143000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rgbClr val="FF0000"/>
                </a:solidFill>
              </a:rPr>
              <a:t>Город</a:t>
            </a:r>
            <a:r>
              <a:rPr lang="ru-RU" dirty="0">
                <a:solidFill>
                  <a:srgbClr val="FF0000"/>
                </a:solidFill>
              </a:rPr>
              <a:t>  Москва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496" y="4730368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effectLst>
                  <a:glow rad="101600">
                    <a:schemeClr val="bg2">
                      <a:lumMod val="50000"/>
                      <a:alpha val="60000"/>
                    </a:schemeClr>
                  </a:glow>
                </a:effectLst>
              </a:rPr>
              <a:t>	3 декабря 1966 года, в ознаменование 25-летней годовщины разгрома немецких войск под Москвой, прах неизвестного солдата был перенесён из братской могилы на 41-м километре Ленинградского шоссе (на въезде в город Зеленоград) и торжественно захоронен в Александровском саду.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3933056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glow rad="101600">
                    <a:schemeClr val="bg1">
                      <a:lumMod val="85000"/>
                      <a:lumOff val="15000"/>
                      <a:alpha val="60000"/>
                    </a:schemeClr>
                  </a:glow>
                </a:effectLst>
              </a:rPr>
              <a:t>Могила Неизвестного солдата</a:t>
            </a:r>
          </a:p>
        </p:txBody>
      </p:sp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42852"/>
            <a:ext cx="8715436" cy="657229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8 мая"/>
              </a:rPr>
              <a:t>8 мая</a:t>
            </a:r>
            <a:r>
              <a:rPr lang="ru-RU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1967 год"/>
              </a:rPr>
              <a:t>1967 года</a:t>
            </a:r>
            <a:r>
              <a:rPr lang="ru-RU" b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месте захоронения открыт мемориальный архитектурный ансамбль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«Могила Неизвестного солдата»,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созданный по проекту архитекторов Д. И. 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Бурдина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 А. Климова, Ю. Р. 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Рабаева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скульптора Н. В. Томского.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Зажжён Вечный огонь Л. И. Брежневым, принявшим факел от героя Советского Союза А.П. Маресьева. Вечный огонь на Могиле Неизвестного Солдата был зажжён от огня на Марсовом поле.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3C48E5-B92D-45F7-8BCD-DD3AD3C4B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22811"/>
            <a:ext cx="6624736" cy="441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060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traditio.wiki/files/3/3a/473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068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874</TotalTime>
  <Words>783</Words>
  <Application>Microsoft Office PowerPoint</Application>
  <PresentationFormat>Экран (4:3)</PresentationFormat>
  <Paragraphs>45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Balloon XBd TL</vt:lpstr>
      <vt:lpstr>Calibri</vt:lpstr>
      <vt:lpstr>Calibri Light</vt:lpstr>
      <vt:lpstr>Open Sans</vt:lpstr>
      <vt:lpstr>Times New Roman</vt:lpstr>
      <vt:lpstr>Тема Office</vt:lpstr>
      <vt:lpstr>«Нам не дано забыть»</vt:lpstr>
      <vt:lpstr>НЕИЗВЕСТНЫЙ   СОЛДАТ</vt:lpstr>
      <vt:lpstr>День неизвестного солдата</vt:lpstr>
      <vt:lpstr>Презентация PowerPoint</vt:lpstr>
      <vt:lpstr>Презентация PowerPoint</vt:lpstr>
      <vt:lpstr>Презентация PowerPoint</vt:lpstr>
      <vt:lpstr>Город  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 Саратов </vt:lpstr>
      <vt:lpstr>Город Екатеринбург</vt:lpstr>
      <vt:lpstr>Крым</vt:lpstr>
      <vt:lpstr>Берег Каркинитского залива                  в Черноморском районе Крыма</vt:lpstr>
      <vt:lpstr>Город Новороссийск</vt:lpstr>
      <vt:lpstr>Город Городец</vt:lpstr>
      <vt:lpstr>Город Туапсе</vt:lpstr>
      <vt:lpstr>Город Новокузнецк</vt:lpstr>
      <vt:lpstr>Город Алексин</vt:lpstr>
      <vt:lpstr>ВОЛГОГРАД (СТАЛИНГРАД) Мамаев курган  Мамаев курган один из самых известных мемориалов, посвященных Великой Отечественной войне, величественный и символичный. Его строили 8,5 лет: с 1959 по 1967. Главный архитектор — Евгений Вучетич. От подножия к вершине кургана ведут 200 ступеней. Это число выбрано неслучайно: именно столько дней длилась Сталинградская битва, положившая конец наступлению фашистских войск.    </vt:lpstr>
      <vt:lpstr>Город Ржев Ржевский мемориал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не дано забыть</dc:title>
  <dc:creator>anastasia</dc:creator>
  <cp:lastModifiedBy>Анастасия Колупаева</cp:lastModifiedBy>
  <cp:revision>87</cp:revision>
  <dcterms:modified xsi:type="dcterms:W3CDTF">2021-12-01T16:37:28Z</dcterms:modified>
</cp:coreProperties>
</file>