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2" r:id="rId7"/>
    <p:sldId id="264" r:id="rId8"/>
    <p:sldId id="265" r:id="rId9"/>
    <p:sldId id="263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7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7"/>
          <p:cNvSpPr>
            <a:spLocks noGrp="1" noChangeArrowheads="1" noChangeShapeType="1" noTextEdit="1"/>
          </p:cNvSpPr>
          <p:nvPr>
            <p:ph type="subTitle" idx="1"/>
          </p:nvPr>
        </p:nvSpPr>
        <p:spPr bwMode="auto">
          <a:xfrm>
            <a:off x="1403648" y="1340768"/>
            <a:ext cx="6929486" cy="1714512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1853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Причины и последствия</a:t>
            </a:r>
          </a:p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детской агрессии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WordArt 7"/>
          <p:cNvSpPr txBox="1">
            <a:spLocks noChangeArrowheads="1" noChangeShapeType="1" noTextEdit="1"/>
          </p:cNvSpPr>
          <p:nvPr/>
        </p:nvSpPr>
        <p:spPr bwMode="auto">
          <a:xfrm>
            <a:off x="2071670" y="4929198"/>
            <a:ext cx="6858048" cy="1371600"/>
          </a:xfrm>
          <a:prstGeom prst="rect">
            <a:avLst/>
          </a:prstGeom>
        </p:spPr>
        <p:txBody>
          <a:bodyPr vert="horz" wrap="none" numCol="1" fromWordArt="1">
            <a:prstTxWarp prst="textDeflate">
              <a:avLst>
                <a:gd name="adj" fmla="val 26227"/>
              </a:avLst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ru-RU" sz="3600" b="1" i="0" u="none" strike="noStrike" kern="10" cap="none" spc="0" normalizeH="0" baseline="0" noProof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C3300"/>
              </a:solidFill>
              <a:effectLst/>
              <a:uLnTx/>
              <a:uFillTx/>
              <a:latin typeface="Impact"/>
              <a:ea typeface="+mn-ea"/>
              <a:cs typeface="+mn-cs"/>
            </a:endParaRPr>
          </a:p>
        </p:txBody>
      </p:sp>
      <p:pic>
        <p:nvPicPr>
          <p:cNvPr id="12290" name="Picture 2" descr="http://dubiousintent.com/media/Podcast/di1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2928934"/>
            <a:ext cx="4072960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714348" y="2143116"/>
            <a:ext cx="7467600" cy="178595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Спасибо за внимание   и сотрудничество</a:t>
            </a:r>
            <a:endParaRPr kumimoji="0" lang="ru-RU" sz="4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29124" y="5143512"/>
            <a:ext cx="4071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Никколо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Макиавелли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785786" y="928670"/>
            <a:ext cx="7381876" cy="3571900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Промедление может обернуться чем угодно, ибо время приносит с собой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как зло, так и добро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://ggmcongress.org/images/hr_glass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3857628"/>
            <a:ext cx="1500198" cy="225029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714348" y="1142984"/>
            <a:ext cx="5786478" cy="20002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Агрессия - это реакция на срыв какой-то деятельности, планов, на ограничения, запреты или неожиданные трудности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" name="Рисунок 3" descr="Crabby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3786190"/>
            <a:ext cx="2000264" cy="2157133"/>
          </a:xfrm>
          <a:prstGeom prst="rect">
            <a:avLst/>
          </a:prstGeom>
        </p:spPr>
      </p:pic>
      <p:pic>
        <p:nvPicPr>
          <p:cNvPr id="5" name="Рисунок 4" descr="Sad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3702" y="1000108"/>
            <a:ext cx="1785950" cy="2097453"/>
          </a:xfrm>
          <a:prstGeom prst="rect">
            <a:avLst/>
          </a:prstGeom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2857488" y="4143380"/>
            <a:ext cx="5643602" cy="18573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Агрессия - это поведение, которое причиняет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вред предмету или предметам, человеку или группе людей.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7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1214414" y="1071546"/>
            <a:ext cx="6643734" cy="642942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Агрессия может проявляться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000100" y="2428868"/>
            <a:ext cx="2714644" cy="1071570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Физически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(драки)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429124" y="2357430"/>
            <a:ext cx="4214842" cy="1143008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Вербально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(угрозы, ругань, крики)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Штриховая стрелка вправо 4"/>
          <p:cNvSpPr/>
          <p:nvPr/>
        </p:nvSpPr>
        <p:spPr>
          <a:xfrm rot="8565721">
            <a:off x="2326745" y="1923056"/>
            <a:ext cx="1005407" cy="237337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Штриховая стрелка вправо 5"/>
          <p:cNvSpPr/>
          <p:nvPr/>
        </p:nvSpPr>
        <p:spPr>
          <a:xfrm rot="2274454">
            <a:off x="5668842" y="1841230"/>
            <a:ext cx="977482" cy="241387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1278444910_child-fighting.jpg"/>
          <p:cNvPicPr>
            <a:picLocks noChangeAspect="1"/>
          </p:cNvPicPr>
          <p:nvPr/>
        </p:nvPicPr>
        <p:blipFill>
          <a:blip r:embed="rId3"/>
          <a:srcRect r="15789" b="13158"/>
          <a:stretch>
            <a:fillRect/>
          </a:stretch>
        </p:blipFill>
        <p:spPr>
          <a:xfrm>
            <a:off x="714348" y="3643314"/>
            <a:ext cx="3429024" cy="2357454"/>
          </a:xfrm>
          <a:prstGeom prst="rect">
            <a:avLst/>
          </a:prstGeom>
        </p:spPr>
      </p:pic>
      <p:pic>
        <p:nvPicPr>
          <p:cNvPr id="8" name="Рисунок 7" descr="6.jpg"/>
          <p:cNvPicPr>
            <a:picLocks noChangeAspect="1"/>
          </p:cNvPicPr>
          <p:nvPr/>
        </p:nvPicPr>
        <p:blipFill>
          <a:blip r:embed="rId4"/>
          <a:srcRect b="7247"/>
          <a:stretch>
            <a:fillRect/>
          </a:stretch>
        </p:blipFill>
        <p:spPr>
          <a:xfrm>
            <a:off x="5500694" y="3500438"/>
            <a:ext cx="2197109" cy="2643206"/>
          </a:xfrm>
          <a:prstGeom prst="rect">
            <a:avLst/>
          </a:prstGeom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4" grpId="0" uiExpand="1" build="p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2428860" y="785794"/>
            <a:ext cx="4714908" cy="642942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Виды агрессии</a:t>
            </a:r>
            <a:endParaRPr kumimoji="0" lang="ru-R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57158" y="1785926"/>
            <a:ext cx="4714908" cy="642942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инструментальная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643570" y="1785926"/>
            <a:ext cx="2928958" cy="642942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враждебная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Штриховая стрелка вправо 4"/>
          <p:cNvSpPr/>
          <p:nvPr/>
        </p:nvSpPr>
        <p:spPr>
          <a:xfrm rot="8565721">
            <a:off x="2559787" y="1540183"/>
            <a:ext cx="666838" cy="18517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Штриховая стрелка вправо 5"/>
          <p:cNvSpPr/>
          <p:nvPr/>
        </p:nvSpPr>
        <p:spPr>
          <a:xfrm rot="2379366">
            <a:off x="5913992" y="1614518"/>
            <a:ext cx="649324" cy="18608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Штриховая стрелка вправо 6"/>
          <p:cNvSpPr/>
          <p:nvPr/>
        </p:nvSpPr>
        <p:spPr>
          <a:xfrm rot="5400000">
            <a:off x="2183043" y="3040308"/>
            <a:ext cx="1232023" cy="11686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Штриховая стрелка вправо 7"/>
          <p:cNvSpPr/>
          <p:nvPr/>
        </p:nvSpPr>
        <p:spPr>
          <a:xfrm rot="5400000">
            <a:off x="6014686" y="3129323"/>
            <a:ext cx="1232023" cy="11686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71472" y="3786190"/>
            <a:ext cx="3714776" cy="1214446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Для достижения цели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4786314" y="3857628"/>
            <a:ext cx="3786214" cy="1000132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tabLst/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Чтобы причинить человеку боль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538" y="357166"/>
            <a:ext cx="1165807" cy="1494353"/>
          </a:xfrm>
          <a:prstGeom prst="rect">
            <a:avLst/>
          </a:prstGeom>
        </p:spPr>
      </p:pic>
      <p:pic>
        <p:nvPicPr>
          <p:cNvPr id="12" name="Рисунок 11" descr="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0430" y="4357694"/>
            <a:ext cx="1571636" cy="2286015"/>
          </a:xfrm>
          <a:prstGeom prst="rect">
            <a:avLst/>
          </a:prstGeom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build="allAtOnce"/>
      <p:bldP spid="3" grpId="0" build="allAtOnce"/>
      <p:bldP spid="4" grpId="0" build="allAtOnce"/>
      <p:bldP spid="5" grpId="0" animBg="1"/>
      <p:bldP spid="6" grpId="0" animBg="1"/>
      <p:bldP spid="7" grpId="0" animBg="1"/>
      <p:bldP spid="8" grpId="0" animBg="1"/>
      <p:bldP spid="9" grpId="0" build="allAtOnce"/>
      <p:bldP spid="10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285720" y="1285860"/>
            <a:ext cx="2286016" cy="928694"/>
          </a:xfrm>
          <a:prstGeom prst="cloudCallout">
            <a:avLst>
              <a:gd name="adj1" fmla="val 124158"/>
              <a:gd name="adj2" fmla="val 722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omic Sans MS" pitchFamily="66" charset="0"/>
              </a:rPr>
              <a:t>словом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1928794" y="285728"/>
            <a:ext cx="2857520" cy="928694"/>
          </a:xfrm>
          <a:prstGeom prst="cloudCallout">
            <a:avLst>
              <a:gd name="adj1" fmla="val 33191"/>
              <a:gd name="adj2" fmla="val 17857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omic Sans MS" pitchFamily="66" charset="0"/>
              </a:rPr>
              <a:t>взглядом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5" name="Выноска-облако 4"/>
          <p:cNvSpPr/>
          <p:nvPr/>
        </p:nvSpPr>
        <p:spPr>
          <a:xfrm>
            <a:off x="5072066" y="214290"/>
            <a:ext cx="2214578" cy="928694"/>
          </a:xfrm>
          <a:prstGeom prst="cloudCallout">
            <a:avLst>
              <a:gd name="adj1" fmla="val -84952"/>
              <a:gd name="adj2" fmla="val 1860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omic Sans MS" pitchFamily="66" charset="0"/>
              </a:rPr>
              <a:t>жестом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5572132" y="1357298"/>
            <a:ext cx="3143272" cy="928694"/>
          </a:xfrm>
          <a:prstGeom prst="cloudCallout">
            <a:avLst>
              <a:gd name="adj1" fmla="val -90491"/>
              <a:gd name="adj2" fmla="val 605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omic Sans MS" pitchFamily="66" charset="0"/>
              </a:rPr>
              <a:t>действием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7" name="Блок-схема: несколько документов 6"/>
          <p:cNvSpPr/>
          <p:nvPr/>
        </p:nvSpPr>
        <p:spPr>
          <a:xfrm>
            <a:off x="2571736" y="2571744"/>
            <a:ext cx="3357586" cy="928694"/>
          </a:xfrm>
          <a:prstGeom prst="flowChartMultidocument">
            <a:avLst/>
          </a:prstGeom>
          <a:solidFill>
            <a:srgbClr val="FFFF0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</a:rPr>
              <a:t>Поощрение</a:t>
            </a:r>
            <a:endParaRPr lang="ru-RU" sz="32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dirty="0"/>
          </a:p>
        </p:txBody>
      </p:sp>
      <p:sp>
        <p:nvSpPr>
          <p:cNvPr id="8" name="Блок-схема: несколько документов 7"/>
          <p:cNvSpPr/>
          <p:nvPr/>
        </p:nvSpPr>
        <p:spPr>
          <a:xfrm>
            <a:off x="3357554" y="3571876"/>
            <a:ext cx="3357586" cy="928694"/>
          </a:xfrm>
          <a:prstGeom prst="flowChartMultidocument">
            <a:avLst/>
          </a:prstGeom>
          <a:solidFill>
            <a:srgbClr val="FFFF0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</a:rPr>
              <a:t>Наказание</a:t>
            </a:r>
            <a:endParaRPr lang="ru-RU" sz="32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dirty="0"/>
          </a:p>
        </p:txBody>
      </p:sp>
      <p:sp>
        <p:nvSpPr>
          <p:cNvPr id="9" name="Овальная выноска 8"/>
          <p:cNvSpPr/>
          <p:nvPr/>
        </p:nvSpPr>
        <p:spPr>
          <a:xfrm>
            <a:off x="214282" y="4214818"/>
            <a:ext cx="2643206" cy="1143008"/>
          </a:xfrm>
          <a:prstGeom prst="wedgeEllipseCallout">
            <a:avLst>
              <a:gd name="adj1" fmla="val 113846"/>
              <a:gd name="adj2" fmla="val -21629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Следует за поступком</a:t>
            </a:r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0" name="Овальная выноска 9"/>
          <p:cNvSpPr/>
          <p:nvPr/>
        </p:nvSpPr>
        <p:spPr>
          <a:xfrm>
            <a:off x="428596" y="5715016"/>
            <a:ext cx="2643206" cy="928694"/>
          </a:xfrm>
          <a:prstGeom prst="wedgeEllipseCallout">
            <a:avLst>
              <a:gd name="adj1" fmla="val 104359"/>
              <a:gd name="adj2" fmla="val -17507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Объяснено ребёнку</a:t>
            </a:r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1" name="Овальная выноска 10"/>
          <p:cNvSpPr/>
          <p:nvPr/>
        </p:nvSpPr>
        <p:spPr>
          <a:xfrm>
            <a:off x="3214678" y="5643578"/>
            <a:ext cx="2928958" cy="1000132"/>
          </a:xfrm>
          <a:prstGeom prst="wedgeEllipseCallout">
            <a:avLst>
              <a:gd name="adj1" fmla="val -5411"/>
              <a:gd name="adj2" fmla="val -161533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Суровое, но не жестокое</a:t>
            </a:r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2" name="Овальная выноска 11"/>
          <p:cNvSpPr/>
          <p:nvPr/>
        </p:nvSpPr>
        <p:spPr>
          <a:xfrm>
            <a:off x="5500694" y="4214818"/>
            <a:ext cx="3357586" cy="1857388"/>
          </a:xfrm>
          <a:prstGeom prst="wedgeEllipseCallout">
            <a:avLst>
              <a:gd name="adj1" fmla="val -78091"/>
              <a:gd name="adj2" fmla="val -32899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Comic Sans MS" pitchFamily="66" charset="0"/>
              </a:rPr>
              <a:t>Оценивает действия, ребёнка, а не его качества</a:t>
            </a:r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-857288" y="928670"/>
            <a:ext cx="892975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371600" marR="0" lvl="3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288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 Сколько раз тебе повторять!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1371600" marR="0" lvl="3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18288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Посоветуй мне, пожалуйста.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1371600" marR="0" lvl="3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18288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Не знаю, что бы я без тебя делала?!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1371600" marR="0" lvl="3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18288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И в кого ты такой уродился?!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1371600" marR="0" lvl="3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18288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Какие у тебя замечательные друзья!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1371600" marR="0" lvl="3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18288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Ну, на кого ты похож (а)!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1371600" marR="0" lvl="3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18288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Я в твоё время!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1371600" marR="0" lvl="3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18288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Ты моя опора и помощница (к)!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1371600" marR="0" lvl="3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18288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Ну, что за друзья у тебя?!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1371600" marR="0" lvl="3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18288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О чём ты только думаешь?!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1371600" marR="0" lvl="3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18288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Какая ты у меня умница!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1371600" marR="0" lvl="3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18288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А как ты считаешь, сынок (доченька)?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1371600" marR="0" lvl="3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18288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У всех дети как дети, а ты?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1371600" marR="0" lvl="3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18288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Какой ты у меня сообразительный(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571480"/>
            <a:ext cx="3214710" cy="592933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– 2                                                   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– 1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– 1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– 1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 – 1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 – 2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 – 2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 – 1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 – 2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 – 2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 – 1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 – 1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13 – 2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14 – 1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868" y="642918"/>
            <a:ext cx="228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000" cap="small" dirty="0" smtClean="0">
                <a:solidFill>
                  <a:srgbClr val="575F6D"/>
                </a:solidFill>
                <a:ea typeface="+mj-ea"/>
                <a:cs typeface="+mj-cs"/>
              </a:rPr>
              <a:t/>
            </a:r>
            <a:br>
              <a:rPr lang="ru-RU" sz="3000" cap="small" dirty="0" smtClean="0">
                <a:solidFill>
                  <a:srgbClr val="575F6D"/>
                </a:solidFill>
                <a:ea typeface="+mj-ea"/>
                <a:cs typeface="+mj-cs"/>
              </a:rPr>
            </a:br>
            <a:endParaRPr lang="ru-RU" dirty="0"/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14290"/>
            <a:ext cx="6572296" cy="1285876"/>
          </a:xfrm>
          <a:solidFill>
            <a:srgbClr val="0000FF"/>
          </a:solidFill>
          <a:ln>
            <a:solidFill>
              <a:schemeClr val="bg2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«ЗОЛОТЫЕ» </a:t>
            </a:r>
            <a:b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воспитания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1857364"/>
            <a:ext cx="8286776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q"/>
              <a:tabLst>
                <a:tab pos="9048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Учитесь слушать и слышать своего ребёнка.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q"/>
              <a:tabLst>
                <a:tab pos="9048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Постарайтесь сделать так, чтобы только вы снимали его эмоциональное напряжение.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q"/>
              <a:tabLst>
                <a:tab pos="9048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Не запрещайте детям выражать отрицательные эмоции.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q"/>
              <a:tabLst>
                <a:tab pos="9048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Умейте принять и любить его таким, каков он есть.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q"/>
              <a:tabLst>
                <a:tab pos="9048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Повиновение, послушание и исполнительность будут там, где они предъявляются разумно.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Tx/>
              <a:buFont typeface="Wingdings" pitchFamily="2" charset="2"/>
              <a:buChar char="q"/>
              <a:tabLst>
                <a:tab pos="9048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К агрессивным проявлениям в поведении ребёнка приводит агрессивность семьи.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2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169</TotalTime>
  <Words>302</Words>
  <Application>Microsoft Office PowerPoint</Application>
  <PresentationFormat>Экран (4:3)</PresentationFormat>
  <Paragraphs>50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 – 2                                                    2 – 1 3 – 1 4 – 1 5 – 1 6 – 2 7 – 2 8 – 1 9 – 2 10 – 2 11 – 1 12 – 1 13 – 2 14 – 1 </vt:lpstr>
      <vt:lpstr>«ЗОЛОТЫЕ»  правила воспитания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евро</dc:creator>
  <cp:lastModifiedBy>евро</cp:lastModifiedBy>
  <cp:revision>22</cp:revision>
  <dcterms:modified xsi:type="dcterms:W3CDTF">2021-10-19T14:15:10Z</dcterms:modified>
</cp:coreProperties>
</file>