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0"/>
  </p:notesMasterIdLst>
  <p:sldIdLst>
    <p:sldId id="256" r:id="rId2"/>
    <p:sldId id="315" r:id="rId3"/>
    <p:sldId id="351" r:id="rId4"/>
    <p:sldId id="328" r:id="rId5"/>
    <p:sldId id="285" r:id="rId6"/>
    <p:sldId id="288" r:id="rId7"/>
    <p:sldId id="291" r:id="rId8"/>
    <p:sldId id="292" r:id="rId9"/>
    <p:sldId id="293" r:id="rId10"/>
    <p:sldId id="294" r:id="rId11"/>
    <p:sldId id="295" r:id="rId12"/>
    <p:sldId id="297" r:id="rId13"/>
    <p:sldId id="298" r:id="rId14"/>
    <p:sldId id="353" r:id="rId15"/>
    <p:sldId id="323" r:id="rId16"/>
    <p:sldId id="320" r:id="rId17"/>
    <p:sldId id="307" r:id="rId18"/>
    <p:sldId id="352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735" autoAdjust="0"/>
    <p:restoredTop sz="94671" autoAdjust="0"/>
  </p:normalViewPr>
  <p:slideViewPr>
    <p:cSldViewPr>
      <p:cViewPr>
        <p:scale>
          <a:sx n="76" d="100"/>
          <a:sy n="76" d="100"/>
        </p:scale>
        <p:origin x="-1200" y="13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48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10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17DF20-A91E-4090-BEFF-CD4FCC060BF9}" type="datetimeFigureOut">
              <a:rPr lang="ru-RU" smtClean="0"/>
              <a:pPr/>
              <a:t>02.11.2021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3BDCC2-DAEF-45C4-A659-29ECE980505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932880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3BDCC2-DAEF-45C4-A659-29ECE9805051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53B25-9D64-4883-AD4E-F989469F9507}" type="datetimeFigureOut">
              <a:rPr lang="ru-RU" smtClean="0"/>
              <a:pPr/>
              <a:t>02.11.2021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E671628-4091-465E-AA42-7F0D676586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53B25-9D64-4883-AD4E-F989469F9507}" type="datetimeFigureOut">
              <a:rPr lang="ru-RU" smtClean="0"/>
              <a:pPr/>
              <a:t>02.11.2021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71628-4091-465E-AA42-7F0D676586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53B25-9D64-4883-AD4E-F989469F9507}" type="datetimeFigureOut">
              <a:rPr lang="ru-RU" smtClean="0"/>
              <a:pPr/>
              <a:t>02.11.2021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71628-4091-465E-AA42-7F0D676586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53B25-9D64-4883-AD4E-F989469F9507}" type="datetimeFigureOut">
              <a:rPr lang="ru-RU" smtClean="0"/>
              <a:pPr/>
              <a:t>02.11.2021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E671628-4091-465E-AA42-7F0D676586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53B25-9D64-4883-AD4E-F989469F9507}" type="datetimeFigureOut">
              <a:rPr lang="ru-RU" smtClean="0"/>
              <a:pPr/>
              <a:t>02.11.2021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71628-4091-465E-AA42-7F0D676586A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53B25-9D64-4883-AD4E-F989469F9507}" type="datetimeFigureOut">
              <a:rPr lang="ru-RU" smtClean="0"/>
              <a:pPr/>
              <a:t>02.11.2021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71628-4091-465E-AA42-7F0D676586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53B25-9D64-4883-AD4E-F989469F9507}" type="datetimeFigureOut">
              <a:rPr lang="ru-RU" smtClean="0"/>
              <a:pPr/>
              <a:t>02.11.2021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CE671628-4091-465E-AA42-7F0D676586A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53B25-9D64-4883-AD4E-F989469F9507}" type="datetimeFigureOut">
              <a:rPr lang="ru-RU" smtClean="0"/>
              <a:pPr/>
              <a:t>02.11.2021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71628-4091-465E-AA42-7F0D676586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53B25-9D64-4883-AD4E-F989469F9507}" type="datetimeFigureOut">
              <a:rPr lang="ru-RU" smtClean="0"/>
              <a:pPr/>
              <a:t>02.11.2021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71628-4091-465E-AA42-7F0D676586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53B25-9D64-4883-AD4E-F989469F9507}" type="datetimeFigureOut">
              <a:rPr lang="ru-RU" smtClean="0"/>
              <a:pPr/>
              <a:t>02.11.2021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71628-4091-465E-AA42-7F0D676586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53B25-9D64-4883-AD4E-F989469F9507}" type="datetimeFigureOut">
              <a:rPr lang="ru-RU" smtClean="0"/>
              <a:pPr/>
              <a:t>02.11.2021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71628-4091-465E-AA42-7F0D676586A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93953B25-9D64-4883-AD4E-F989469F9507}" type="datetimeFigureOut">
              <a:rPr lang="ru-RU" smtClean="0"/>
              <a:pPr/>
              <a:t>02.11.2021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E671628-4091-465E-AA42-7F0D676586A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22.wdp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image" Target="../media/image12.jpeg"/><Relationship Id="rId4" Type="http://schemas.openxmlformats.org/officeDocument/2006/relationships/image" Target="../media/image38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image" Target="../media/image41.jpeg"/><Relationship Id="rId7" Type="http://schemas.openxmlformats.org/officeDocument/2006/relationships/image" Target="../media/image45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49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microsoft.com/office/2007/relationships/hdphoto" Target="../media/hdphoto22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5229200"/>
            <a:ext cx="8856984" cy="144016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Лепка </a:t>
            </a:r>
            <a:br>
              <a:rPr lang="ru-RU" dirty="0" smtClean="0"/>
            </a:br>
            <a:r>
              <a:rPr lang="ru-RU" sz="3100" dirty="0" smtClean="0"/>
              <a:t>«декоративной композиции Жар-птица»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5357818" y="4786322"/>
            <a:ext cx="3495918" cy="785818"/>
          </a:xfrm>
        </p:spPr>
        <p:txBody>
          <a:bodyPr>
            <a:normAutofit fontScale="85000" lnSpcReduction="10000"/>
          </a:bodyPr>
          <a:lstStyle/>
          <a:p>
            <a:endParaRPr lang="ru-RU" dirty="0" smtClean="0"/>
          </a:p>
          <a:p>
            <a:r>
              <a:rPr lang="ru-RU" dirty="0" smtClean="0"/>
              <a:t>Преподаватель: Косова Е.Н</a:t>
            </a:r>
          </a:p>
          <a:p>
            <a:endParaRPr lang="ru-RU" dirty="0" smtClean="0"/>
          </a:p>
        </p:txBody>
      </p:sp>
      <p:pic>
        <p:nvPicPr>
          <p:cNvPr id="1026" name="Picture 2" descr="E:\img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0259" t="2250" r="4094" b="13523"/>
          <a:stretch/>
        </p:blipFill>
        <p:spPr bwMode="auto">
          <a:xfrm>
            <a:off x="2357422" y="1000108"/>
            <a:ext cx="4098525" cy="309172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0" y="214290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Муниципальное казенное учреждение дополнительного образования </a:t>
            </a:r>
            <a:r>
              <a:rPr lang="ru-RU" b="1" dirty="0" smtClean="0">
                <a:solidFill>
                  <a:srgbClr val="C00000"/>
                </a:solidFill>
              </a:rPr>
              <a:t>КАНТЕМИРОВСКАЯ ДЕТСКАЯ ШКОЛА ИСКУССТВ </a:t>
            </a:r>
            <a:endParaRPr lang="ru-RU" dirty="0"/>
          </a:p>
        </p:txBody>
      </p:sp>
      <p:pic>
        <p:nvPicPr>
          <p:cNvPr id="10" name="Picture 3" descr="C:\Users\user\Desktop\Я\2ЛОГОТИП  ДШИ - копия.png"/>
          <p:cNvPicPr>
            <a:picLocks noChangeAspect="1" noChangeArrowheads="1"/>
          </p:cNvPicPr>
          <p:nvPr/>
        </p:nvPicPr>
        <p:blipFill>
          <a:blip r:embed="rId3"/>
          <a:srcRect l="11627" r="12791"/>
          <a:stretch>
            <a:fillRect/>
          </a:stretch>
        </p:blipFill>
        <p:spPr bwMode="auto">
          <a:xfrm>
            <a:off x="214282" y="571480"/>
            <a:ext cx="761397" cy="616922"/>
          </a:xfrm>
          <a:prstGeom prst="rect">
            <a:avLst/>
          </a:prstGeom>
          <a:noFill/>
        </p:spPr>
      </p:pic>
      <p:pic>
        <p:nvPicPr>
          <p:cNvPr id="11" name="Picture 2" descr="https://sun9-29.userapi.com/impg/DInl33usSa7Ef2RAMlm24Oml7I4H6eJ7oQMcxA/mn6Ec3kh8Rg.jpg?size=1280x960&amp;quality=96&amp;sign=98b11edac04273a20b946428dccc58a9&amp;type=album"/>
          <p:cNvPicPr>
            <a:picLocks noChangeAspect="1" noChangeArrowheads="1"/>
          </p:cNvPicPr>
          <p:nvPr/>
        </p:nvPicPr>
        <p:blipFill>
          <a:blip r:embed="rId4" cstate="print"/>
          <a:srcRect t="5951" r="22498"/>
          <a:stretch>
            <a:fillRect/>
          </a:stretch>
        </p:blipFill>
        <p:spPr bwMode="auto">
          <a:xfrm rot="19977762">
            <a:off x="234862" y="2869523"/>
            <a:ext cx="2481843" cy="22587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=""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5542" y="2143117"/>
            <a:ext cx="3169103" cy="300039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 descr="https://sun9-84.userapi.com/impg/SWVys0plZJzmUMKJeDQQN8KhH8FdINDMb7158Q/kpU_JP0lsHY.jpg?size=1280x960&amp;quality=96&amp;sign=bc0187e066368e9d99fc3fa6f7168626&amp;type=album"/>
          <p:cNvPicPr>
            <a:picLocks noChangeAspect="1" noChangeArrowheads="1"/>
          </p:cNvPicPr>
          <p:nvPr/>
        </p:nvPicPr>
        <p:blipFill>
          <a:blip r:embed="rId7" cstate="print">
            <a:lum contrast="30000"/>
          </a:blip>
          <a:srcRect/>
          <a:stretch>
            <a:fillRect/>
          </a:stretch>
        </p:blipFill>
        <p:spPr bwMode="auto">
          <a:xfrm rot="17006776">
            <a:off x="3469523" y="2548831"/>
            <a:ext cx="2139060" cy="221198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 advTm="2449"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23528" y="188640"/>
            <a:ext cx="30963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5.  Хохолок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67544" y="4725144"/>
            <a:ext cx="50405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Слепить три капельки</a:t>
            </a:r>
          </a:p>
          <a:p>
            <a:r>
              <a:rPr lang="ru-RU" dirty="0" smtClean="0"/>
              <a:t>Закрепить заготовки хохолка к голове , прижимая пальцами.</a:t>
            </a:r>
            <a:endParaRPr lang="ru-RU" dirty="0"/>
          </a:p>
        </p:txBody>
      </p:sp>
      <p:pic>
        <p:nvPicPr>
          <p:cNvPr id="12290" name="Picture 2" descr="https://sun9-65.userapi.com/impg/pnrAVSFyD1TObR4n1ATHVoyF_S9UPE_ZylpHDQ/dOXaJbufGZs.jpg?size=810x1080&amp;quality=96&amp;sign=1efda49152707d7294bd222ee2a3bf6f&amp;type=album"/>
          <p:cNvPicPr>
            <a:picLocks noChangeAspect="1" noChangeArrowheads="1"/>
          </p:cNvPicPr>
          <p:nvPr/>
        </p:nvPicPr>
        <p:blipFill>
          <a:blip r:embed="rId3">
            <a:lum contrast="30000"/>
          </a:blip>
          <a:srcRect l="5021" t="13180" r="11583" b="40057"/>
          <a:stretch>
            <a:fillRect/>
          </a:stretch>
        </p:blipFill>
        <p:spPr bwMode="auto">
          <a:xfrm>
            <a:off x="500034" y="1214422"/>
            <a:ext cx="4040381" cy="3144591"/>
          </a:xfrm>
          <a:prstGeom prst="rect">
            <a:avLst/>
          </a:prstGeom>
          <a:noFill/>
        </p:spPr>
      </p:pic>
      <p:pic>
        <p:nvPicPr>
          <p:cNvPr id="12292" name="Picture 4" descr="https://sun9-33.userapi.com/impg/mdZiJH226SGuEQWjHA1Pu55TIBfOvFiZ1xTHgw/VP8Jgkc1eDI.jpg?size=810x1080&amp;quality=96&amp;sign=9e708ed120b4c0967fa44cec3401bdc8&amp;type=album"/>
          <p:cNvPicPr>
            <a:picLocks noChangeAspect="1" noChangeArrowheads="1"/>
          </p:cNvPicPr>
          <p:nvPr/>
        </p:nvPicPr>
        <p:blipFill>
          <a:blip r:embed="rId4">
            <a:lum contrast="30000"/>
          </a:blip>
          <a:srcRect l="6977" t="13953" r="6977" b="11047"/>
          <a:stretch>
            <a:fillRect/>
          </a:stretch>
        </p:blipFill>
        <p:spPr bwMode="auto">
          <a:xfrm>
            <a:off x="4857752" y="1214422"/>
            <a:ext cx="4071966" cy="4732285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9552" y="404664"/>
            <a:ext cx="3888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6. Хвост.</a:t>
            </a:r>
            <a:endParaRPr lang="ru-RU" sz="2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2555776" y="764704"/>
            <a:ext cx="259228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Сплющить слегка туловище в том месте, где будет прикрепляться хвост.</a:t>
            </a:r>
          </a:p>
          <a:p>
            <a:endParaRPr lang="ru-RU" dirty="0" smtClean="0"/>
          </a:p>
          <a:p>
            <a:r>
              <a:rPr lang="ru-RU" dirty="0" smtClean="0"/>
              <a:t>Скатать морковки для перьев.</a:t>
            </a:r>
          </a:p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285852" y="3143248"/>
            <a:ext cx="72465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Прикреплять заготовки к туловищу, слегка расплющивая.</a:t>
            </a:r>
            <a:endParaRPr lang="ru-RU" dirty="0"/>
          </a:p>
        </p:txBody>
      </p:sp>
      <p:pic>
        <p:nvPicPr>
          <p:cNvPr id="11266" name="Picture 2" descr="https://sun9-46.userapi.com/impg/swKGSB1XBOXb2zNtSHiJMEL5MFzOjsN2QcuVMg/YE0z_75gQKI.jpg?size=810x1080&amp;quality=96&amp;sign=c59916294ce0373062156f0dba56fcbf&amp;type=album"/>
          <p:cNvPicPr>
            <a:picLocks noChangeAspect="1" noChangeArrowheads="1"/>
          </p:cNvPicPr>
          <p:nvPr/>
        </p:nvPicPr>
        <p:blipFill>
          <a:blip r:embed="rId2" cstate="print">
            <a:lum contrast="30000"/>
          </a:blip>
          <a:srcRect l="12121" t="27273" r="12119" b="6816"/>
          <a:stretch>
            <a:fillRect/>
          </a:stretch>
        </p:blipFill>
        <p:spPr bwMode="auto">
          <a:xfrm>
            <a:off x="357158" y="928670"/>
            <a:ext cx="1857388" cy="2154570"/>
          </a:xfrm>
          <a:prstGeom prst="rect">
            <a:avLst/>
          </a:prstGeom>
          <a:noFill/>
        </p:spPr>
      </p:pic>
      <p:pic>
        <p:nvPicPr>
          <p:cNvPr id="11268" name="Picture 4" descr="https://sun9-63.userapi.com/impg/00lHAbhvBnmOqv8zz6iv-XFjpJ_nYV9btrs0Vg/TVqBuu2sqPk.jpg?size=1280x960&amp;quality=96&amp;sign=ffbf8c97de615759a7cf07bc493636af&amp;type=album"/>
          <p:cNvPicPr>
            <a:picLocks noChangeAspect="1" noChangeArrowheads="1"/>
          </p:cNvPicPr>
          <p:nvPr/>
        </p:nvPicPr>
        <p:blipFill>
          <a:blip r:embed="rId3" cstate="print">
            <a:lum contrast="30000"/>
          </a:blip>
          <a:srcRect l="5372" r="3302"/>
          <a:stretch>
            <a:fillRect/>
          </a:stretch>
        </p:blipFill>
        <p:spPr bwMode="auto">
          <a:xfrm rot="5400000">
            <a:off x="6180920" y="462760"/>
            <a:ext cx="2779764" cy="2282828"/>
          </a:xfrm>
          <a:prstGeom prst="rect">
            <a:avLst/>
          </a:prstGeom>
          <a:noFill/>
        </p:spPr>
      </p:pic>
      <p:pic>
        <p:nvPicPr>
          <p:cNvPr id="11270" name="Picture 6" descr="https://sun9-77.userapi.com/impg/tsjyVUOdMPM2Q_yZgjHztUzY9fFtMq48nYpJ7w/PJ_t0Mk79No.jpg?size=810x1080&amp;quality=96&amp;sign=da52dc6617a781869ddf08daa12685a6&amp;type=album"/>
          <p:cNvPicPr>
            <a:picLocks noChangeAspect="1" noChangeArrowheads="1"/>
          </p:cNvPicPr>
          <p:nvPr/>
        </p:nvPicPr>
        <p:blipFill>
          <a:blip r:embed="rId4" cstate="print">
            <a:lum contrast="30000"/>
          </a:blip>
          <a:srcRect t="13944" r="11552" b="5378"/>
          <a:stretch>
            <a:fillRect/>
          </a:stretch>
        </p:blipFill>
        <p:spPr bwMode="auto">
          <a:xfrm>
            <a:off x="1428728" y="3571876"/>
            <a:ext cx="2571768" cy="3127826"/>
          </a:xfrm>
          <a:prstGeom prst="rect">
            <a:avLst/>
          </a:prstGeom>
          <a:noFill/>
        </p:spPr>
      </p:pic>
      <p:pic>
        <p:nvPicPr>
          <p:cNvPr id="11272" name="Picture 8" descr="https://sun9-66.userapi.com/impg/d53p2OqJe40f1XGtRgOQm1AqwS6tGprtoZ_gpg/gZlyT07TRgA.jpg?size=1280x960&amp;quality=96&amp;sign=f26cca8a1ef785c9c17356ad1f5a5910&amp;type=album"/>
          <p:cNvPicPr>
            <a:picLocks noChangeAspect="1" noChangeArrowheads="1"/>
          </p:cNvPicPr>
          <p:nvPr/>
        </p:nvPicPr>
        <p:blipFill>
          <a:blip r:embed="rId5" cstate="print">
            <a:lum contrast="30000"/>
          </a:blip>
          <a:srcRect l="7812" t="4167" r="7813"/>
          <a:stretch>
            <a:fillRect/>
          </a:stretch>
        </p:blipFill>
        <p:spPr bwMode="auto">
          <a:xfrm rot="16200000">
            <a:off x="4699346" y="3801720"/>
            <a:ext cx="3102894" cy="26432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548680"/>
            <a:ext cx="27363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7. Крыло</a:t>
            </a:r>
            <a:endParaRPr lang="ru-RU" sz="2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357158" y="1285860"/>
            <a:ext cx="846331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Слепить шарик.</a:t>
            </a:r>
          </a:p>
          <a:p>
            <a:r>
              <a:rPr lang="ru-RU" dirty="0" smtClean="0"/>
              <a:t>Раскатать из шарика капельку.</a:t>
            </a:r>
          </a:p>
          <a:p>
            <a:r>
              <a:rPr lang="ru-RU" dirty="0" smtClean="0"/>
              <a:t>Слегка расплющить.</a:t>
            </a:r>
          </a:p>
          <a:p>
            <a:r>
              <a:rPr lang="ru-RU" dirty="0" smtClean="0"/>
              <a:t>Прикрепить крыло.</a:t>
            </a:r>
            <a:endParaRPr lang="ru-RU" dirty="0"/>
          </a:p>
        </p:txBody>
      </p:sp>
      <p:pic>
        <p:nvPicPr>
          <p:cNvPr id="10242" name="Picture 2" descr="https://sun9-61.userapi.com/impg/S63sJmLirw_KZufBP1-SKe3foewVI3B62sKdjw/F7FdsljiL4g.jpg?size=1280x960&amp;quality=96&amp;sign=1242e7bd9df031fdb6341ac8696dc833&amp;type=album"/>
          <p:cNvPicPr>
            <a:picLocks noChangeAspect="1" noChangeArrowheads="1"/>
          </p:cNvPicPr>
          <p:nvPr/>
        </p:nvPicPr>
        <p:blipFill>
          <a:blip r:embed="rId4" cstate="print">
            <a:lum contrast="30000"/>
          </a:blip>
          <a:srcRect l="31536" t="30034" r="38430" b="27919"/>
          <a:stretch>
            <a:fillRect/>
          </a:stretch>
        </p:blipFill>
        <p:spPr bwMode="auto">
          <a:xfrm>
            <a:off x="571472" y="2714620"/>
            <a:ext cx="1428760" cy="1500198"/>
          </a:xfrm>
          <a:prstGeom prst="rect">
            <a:avLst/>
          </a:prstGeom>
          <a:noFill/>
        </p:spPr>
      </p:pic>
      <p:pic>
        <p:nvPicPr>
          <p:cNvPr id="10244" name="Picture 4" descr="https://sun9-12.userapi.com/impg/-pn94OYu0S_0KrOaLR-BDGkolbgIaRbVNV2PwA/mm8uFD6ipIA.jpg?size=810x1080&amp;quality=96&amp;sign=90e9268bf61779562d881e89c83d6931&amp;type=album"/>
          <p:cNvPicPr>
            <a:picLocks noChangeAspect="1" noChangeArrowheads="1"/>
          </p:cNvPicPr>
          <p:nvPr/>
        </p:nvPicPr>
        <p:blipFill>
          <a:blip r:embed="rId5">
            <a:lum contrast="30000"/>
          </a:blip>
          <a:srcRect l="26916" t="28598" r="28223" b="46168"/>
          <a:stretch>
            <a:fillRect/>
          </a:stretch>
        </p:blipFill>
        <p:spPr bwMode="auto">
          <a:xfrm>
            <a:off x="571472" y="4429132"/>
            <a:ext cx="1928825" cy="1446619"/>
          </a:xfrm>
          <a:prstGeom prst="rect">
            <a:avLst/>
          </a:prstGeom>
          <a:noFill/>
        </p:spPr>
      </p:pic>
      <p:pic>
        <p:nvPicPr>
          <p:cNvPr id="10246" name="Picture 6" descr="https://sun9-29.userapi.com/impg/36vLz3LOwPnImylWS4NnJRxN2JaBzIbOAziYnw/vxzE_Xe_C98.jpg?size=810x1080&amp;quality=96&amp;sign=3a6c08c57af53168c5307aaa77237cc9&amp;type=album"/>
          <p:cNvPicPr>
            <a:picLocks noChangeAspect="1" noChangeArrowheads="1"/>
          </p:cNvPicPr>
          <p:nvPr/>
        </p:nvPicPr>
        <p:blipFill>
          <a:blip r:embed="rId6">
            <a:lum contrast="30000"/>
          </a:blip>
          <a:srcRect t="8491" b="2358"/>
          <a:stretch>
            <a:fillRect/>
          </a:stretch>
        </p:blipFill>
        <p:spPr bwMode="auto">
          <a:xfrm>
            <a:off x="4143372" y="857232"/>
            <a:ext cx="4357718" cy="5179929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E:\ОТПЕЧАТКИ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3440" y="1212573"/>
            <a:ext cx="5040560" cy="564542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E:\ОТПЕЧАТКИ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12573"/>
            <a:ext cx="5040560" cy="564542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714348" y="214290"/>
            <a:ext cx="75724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2 ЭТАП</a:t>
            </a:r>
          </a:p>
          <a:p>
            <a:pPr algn="ctr"/>
            <a:r>
              <a:rPr lang="ru-RU" sz="2400" b="1" dirty="0" smtClean="0"/>
              <a:t> Декорирование птицы.</a:t>
            </a:r>
          </a:p>
        </p:txBody>
      </p:sp>
      <p:pic>
        <p:nvPicPr>
          <p:cNvPr id="8194" name="Picture 2" descr="https://sun9-68.userapi.com/impg/Jlnv6OUwG8e1JIYaCOi8IMpY7HSu2J1vHqX4sQ/pNFZ0qWBc-8.jpg?size=810x1080&amp;quality=96&amp;sign=7e1ab40f2a6801bf216082751c5edff2&amp;type=album"/>
          <p:cNvPicPr>
            <a:picLocks noChangeAspect="1" noChangeArrowheads="1"/>
          </p:cNvPicPr>
          <p:nvPr/>
        </p:nvPicPr>
        <p:blipFill>
          <a:blip r:embed="rId3">
            <a:lum contrast="30000"/>
          </a:blip>
          <a:srcRect t="8335" r="7317" b="3860"/>
          <a:stretch>
            <a:fillRect/>
          </a:stretch>
        </p:blipFill>
        <p:spPr bwMode="auto">
          <a:xfrm>
            <a:off x="2357422" y="1214422"/>
            <a:ext cx="4357718" cy="55044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85728"/>
            <a:ext cx="8686800" cy="57150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err="1" smtClean="0"/>
              <a:t>ФиЗМИНУТКА</a:t>
            </a:r>
            <a:endParaRPr lang="ru-RU" dirty="0"/>
          </a:p>
        </p:txBody>
      </p:sp>
      <p:pic>
        <p:nvPicPr>
          <p:cNvPr id="7" name="Picture 2" descr="E:\0 ЦВЕТ УРОК\УПРАЖНЕНИЯ для ГЛАЗ 1л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596" y="1142984"/>
            <a:ext cx="8198826" cy="5576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 descr="E:\ОТПЕЧАТКИ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12573"/>
            <a:ext cx="5040560" cy="564542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E:\ОТПЕЧАТКИ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3440" y="1212573"/>
            <a:ext cx="5040560" cy="564542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8777318" cy="157161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Работа над фактурой </a:t>
            </a:r>
            <a:br>
              <a:rPr lang="ru-RU" dirty="0" smtClean="0"/>
            </a:br>
            <a:r>
              <a:rPr lang="ru-RU" sz="2700" dirty="0" smtClean="0"/>
              <a:t> ФАКТУРА</a:t>
            </a:r>
            <a:r>
              <a:rPr lang="ru-RU" sz="2700" dirty="0" smtClean="0">
                <a:effectLst/>
              </a:rPr>
              <a:t> – выразительное средство скульптуры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0243" name="Picture 3" descr="E:\a53791d070f132816ef65a2621b67d07.jpg"/>
          <p:cNvPicPr>
            <a:picLocks noChangeAspect="1" noChangeArrowheads="1"/>
          </p:cNvPicPr>
          <p:nvPr/>
        </p:nvPicPr>
        <p:blipFill rotWithShape="1">
          <a:blip r:embed="rId3">
            <a:lum contrast="3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081" t="2115" r="3810"/>
          <a:stretch/>
        </p:blipFill>
        <p:spPr bwMode="auto">
          <a:xfrm>
            <a:off x="357158" y="1214422"/>
            <a:ext cx="3685946" cy="539541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https://sun9-54.userapi.com/impg/kK1m0YJU-6RApn8uRFCHM9U0eta9mWbT9Xo4CA/ys81LoEbG7c.jpg?size=1280x960&amp;quality=96&amp;sign=19d0213f50cb982e48f1a859e6e59ba4&amp;type=album"/>
          <p:cNvPicPr>
            <a:picLocks noChangeAspect="1" noChangeArrowheads="1"/>
          </p:cNvPicPr>
          <p:nvPr/>
        </p:nvPicPr>
        <p:blipFill>
          <a:blip r:embed="rId4">
            <a:lum contrast="30000"/>
          </a:blip>
          <a:srcRect l="45048" t="12891" r="30895" b="51259"/>
          <a:stretch>
            <a:fillRect/>
          </a:stretch>
        </p:blipFill>
        <p:spPr bwMode="auto">
          <a:xfrm rot="5400000">
            <a:off x="225561" y="5203671"/>
            <a:ext cx="1406202" cy="157163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571472" y="1554163"/>
            <a:ext cx="8420128" cy="374640"/>
          </a:xfrm>
        </p:spPr>
        <p:txBody>
          <a:bodyPr>
            <a:normAutofit fontScale="70000" lnSpcReduction="20000"/>
          </a:bodyPr>
          <a:lstStyle/>
          <a:p>
            <a:endParaRPr lang="ru-RU" dirty="0"/>
          </a:p>
        </p:txBody>
      </p:sp>
      <p:pic>
        <p:nvPicPr>
          <p:cNvPr id="11" name="Picture 8" descr="https://sun9-12.userapi.com/impg/C-VQDsGELbjHQUT9h8mYx8D2SPCOEdOFO9sxPw/zt0IfgrvNLI.jpg?size=810x1080&amp;quality=96&amp;sign=2374f812f31e87c05352ebac81e6e560&amp;type=album"/>
          <p:cNvPicPr>
            <a:picLocks noChangeAspect="1" noChangeArrowheads="1"/>
          </p:cNvPicPr>
          <p:nvPr/>
        </p:nvPicPr>
        <p:blipFill>
          <a:blip r:embed="rId5">
            <a:lum contrast="30000"/>
          </a:blip>
          <a:srcRect l="2186" t="14754" b="3277"/>
          <a:stretch>
            <a:fillRect/>
          </a:stretch>
        </p:blipFill>
        <p:spPr bwMode="auto">
          <a:xfrm>
            <a:off x="4286248" y="1214422"/>
            <a:ext cx="4667324" cy="521497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242" name="Picture 2" descr="E:\iJSZQF9AC.jpg"/>
          <p:cNvPicPr>
            <a:picLocks noChangeAspect="1" noChangeArrowheads="1"/>
          </p:cNvPicPr>
          <p:nvPr/>
        </p:nvPicPr>
        <p:blipFill>
          <a:blip r:embed="rId6">
            <a:lum contrast="3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1934" y="4214818"/>
            <a:ext cx="1571636" cy="243712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887522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E:\6_18.jpg"/>
          <p:cNvPicPr>
            <a:picLocks noChangeAspect="1" noChangeArrowheads="1"/>
          </p:cNvPicPr>
          <p:nvPr/>
        </p:nvPicPr>
        <p:blipFill rotWithShape="1">
          <a:blip r:embed="rId2">
            <a:lum contrast="3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4349" b="6665"/>
          <a:stretch/>
        </p:blipFill>
        <p:spPr bwMode="auto">
          <a:xfrm rot="20518127">
            <a:off x="3906530" y="1035848"/>
            <a:ext cx="4536504" cy="524894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0"/>
            <a:ext cx="7416824" cy="12954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200" dirty="0"/>
              <a:t>ФАКТУРА - </a:t>
            </a:r>
            <a:r>
              <a:rPr lang="ru-RU" sz="2000" dirty="0"/>
              <a:t>свойство, характеризующее внешнее строение поверхности формы (шероховатая, гладкая и др.).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Picture 2" descr="E:\iXJ6ZUOHJ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lum contrast="3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8831" r="2487"/>
          <a:stretch/>
        </p:blipFill>
        <p:spPr bwMode="auto">
          <a:xfrm>
            <a:off x="180197" y="1246473"/>
            <a:ext cx="4315300" cy="537940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E:\ptichka-iz-plastilina05.jpg"/>
          <p:cNvPicPr>
            <a:picLocks noChangeAspect="1" noChangeArrowheads="1"/>
          </p:cNvPicPr>
          <p:nvPr/>
        </p:nvPicPr>
        <p:blipFill rotWithShape="1">
          <a:blip r:embed="rId4">
            <a:lum contrast="3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6976" t="23779" b="29391"/>
          <a:stretch/>
        </p:blipFill>
        <p:spPr bwMode="auto">
          <a:xfrm rot="5400000">
            <a:off x="4254283" y="5318353"/>
            <a:ext cx="1785926" cy="129336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E:\zhar-ptica-iz-plastilina04.jpg"/>
          <p:cNvPicPr>
            <a:picLocks noChangeAspect="1" noChangeArrowheads="1"/>
          </p:cNvPicPr>
          <p:nvPr/>
        </p:nvPicPr>
        <p:blipFill rotWithShape="1">
          <a:blip r:embed="rId5">
            <a:lum contrast="3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5255" t="5626" b="13798"/>
          <a:stretch/>
        </p:blipFill>
        <p:spPr bwMode="auto">
          <a:xfrm>
            <a:off x="7286644" y="214290"/>
            <a:ext cx="1346116" cy="216024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E:\zhar-ptica-iz-plastilina05.jpg"/>
          <p:cNvPicPr>
            <a:picLocks noChangeAspect="1" noChangeArrowheads="1"/>
          </p:cNvPicPr>
          <p:nvPr/>
        </p:nvPicPr>
        <p:blipFill rotWithShape="1">
          <a:blip r:embed="rId6">
            <a:lum contrast="3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339" t="26043" b="25005"/>
          <a:stretch/>
        </p:blipFill>
        <p:spPr bwMode="auto">
          <a:xfrm rot="5400000">
            <a:off x="6581721" y="2919477"/>
            <a:ext cx="3604318" cy="119434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https://sun9-9.userapi.com/impg/zbXPaXOeNUnKmtjCRLdpGdoMlNQHlc_Uj2RS3w/xakXIkQB1ds.jpg?size=810x1080&amp;quality=96&amp;sign=152ee7c6efc543471d96990f103d65cf&amp;type=album"/>
          <p:cNvPicPr>
            <a:picLocks noChangeAspect="1" noChangeArrowheads="1"/>
          </p:cNvPicPr>
          <p:nvPr/>
        </p:nvPicPr>
        <p:blipFill>
          <a:blip r:embed="rId7" cstate="print">
            <a:lum contrast="30000"/>
          </a:blip>
          <a:srcRect l="47059" t="7143" b="51335"/>
          <a:stretch>
            <a:fillRect/>
          </a:stretch>
        </p:blipFill>
        <p:spPr bwMode="auto">
          <a:xfrm>
            <a:off x="7572396" y="5214950"/>
            <a:ext cx="1366239" cy="142876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Picture 4" descr="E:\12_4.jpg"/>
          <p:cNvPicPr>
            <a:picLocks noChangeAspect="1" noChangeArrowheads="1"/>
          </p:cNvPicPr>
          <p:nvPr/>
        </p:nvPicPr>
        <p:blipFill rotWithShape="1">
          <a:blip r:embed="rId8">
            <a:lum contrast="3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434" r="44727" b="6918"/>
          <a:stretch/>
        </p:blipFill>
        <p:spPr bwMode="auto">
          <a:xfrm rot="10800000">
            <a:off x="142844" y="4214818"/>
            <a:ext cx="1500198" cy="245360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458752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 descr="E:\ОТПЕЧАТКИ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12573"/>
            <a:ext cx="5040560" cy="564542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E:\ОТПЕЧАТКИ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3440" y="1212573"/>
            <a:ext cx="5040560" cy="564542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57200"/>
            <a:ext cx="8572560" cy="61434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3 ЭТАП.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Оформление работы.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57298"/>
            <a:ext cx="4039656" cy="382460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4344" y="1428736"/>
            <a:ext cx="4039656" cy="382460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 descr="https://sun9-84.userapi.com/impg/SWVys0plZJzmUMKJeDQQN8KhH8FdINDMb7158Q/kpU_JP0lsHY.jpg?size=1280x960&amp;quality=96&amp;sign=bc0187e066368e9d99fc3fa6f7168626&amp;type=album"/>
          <p:cNvPicPr>
            <a:picLocks noChangeAspect="1" noChangeArrowheads="1"/>
          </p:cNvPicPr>
          <p:nvPr/>
        </p:nvPicPr>
        <p:blipFill>
          <a:blip r:embed="rId5" cstate="print">
            <a:lum contrast="30000"/>
          </a:blip>
          <a:srcRect/>
          <a:stretch>
            <a:fillRect/>
          </a:stretch>
        </p:blipFill>
        <p:spPr bwMode="auto">
          <a:xfrm rot="17006776">
            <a:off x="5817567" y="1952476"/>
            <a:ext cx="2659692" cy="275036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2" descr="C:\Users\samsung\Desktop\DSCN4626.JPG"/>
          <p:cNvPicPr>
            <a:picLocks noChangeAspect="1" noChangeArrowheads="1"/>
          </p:cNvPicPr>
          <p:nvPr/>
        </p:nvPicPr>
        <p:blipFill>
          <a:blip r:embed="rId6" cstate="print">
            <a:lum contrast="3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34" y="1857364"/>
            <a:ext cx="2979469" cy="300145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0298" y="3033395"/>
            <a:ext cx="4039656" cy="382460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C:\Users\user\Desktop\Я\img11.jpg"/>
          <p:cNvPicPr>
            <a:picLocks noChangeAspect="1" noChangeArrowheads="1"/>
          </p:cNvPicPr>
          <p:nvPr/>
        </p:nvPicPr>
        <p:blipFill>
          <a:blip r:embed="rId7">
            <a:lum bright="20000" contrast="30000"/>
          </a:blip>
          <a:srcRect l="20833" t="12058" r="22916" b="8243"/>
          <a:stretch>
            <a:fillRect/>
          </a:stretch>
        </p:blipFill>
        <p:spPr bwMode="auto">
          <a:xfrm>
            <a:off x="3143240" y="3571876"/>
            <a:ext cx="2643206" cy="283899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2965404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457200"/>
            <a:ext cx="8705880" cy="18571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1027" name="Picture 3" descr="C:\Users\user\Desktop\hello_html_m16fef1c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752" y="214290"/>
            <a:ext cx="8748842" cy="6561632"/>
          </a:xfrm>
          <a:prstGeom prst="rect">
            <a:avLst/>
          </a:prstGeom>
          <a:noFill/>
        </p:spPr>
      </p:pic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285720" y="5786454"/>
            <a:ext cx="8705880" cy="293671"/>
          </a:xfrm>
        </p:spPr>
        <p:txBody>
          <a:bodyPr>
            <a:normAutofit fontScale="47500" lnSpcReduction="20000"/>
          </a:bodyPr>
          <a:lstStyle/>
          <a:p>
            <a:endParaRPr lang="ru-RU" dirty="0"/>
          </a:p>
        </p:txBody>
      </p:sp>
      <p:pic>
        <p:nvPicPr>
          <p:cNvPr id="5" name="Рисунок 4" descr="E:\ПЁРЫШКО СКАЗОЧНОЙ ПТИЦЫ.jpg"/>
          <p:cNvPicPr/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4081" t="9674" r="13843" b="11483"/>
          <a:stretch/>
        </p:blipFill>
        <p:spPr bwMode="auto">
          <a:xfrm rot="16200000" flipV="1">
            <a:off x="3218934" y="2138860"/>
            <a:ext cx="3091592" cy="595762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="" xmlns:a14="http://schemas.microsoft.com/office/drawing/2010/main"/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ЗАГАДКА - копия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356" y="214290"/>
            <a:ext cx="5184576" cy="255307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E:\iKRVHCB13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2252"/>
          <a:stretch/>
        </p:blipFill>
        <p:spPr bwMode="auto">
          <a:xfrm>
            <a:off x="1285852" y="2000240"/>
            <a:ext cx="6429420" cy="474690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423010268"/>
      </p:ext>
    </p:extLst>
  </p:cSld>
  <p:clrMapOvr>
    <a:masterClrMapping/>
  </p:clrMapOvr>
  <p:transition advTm="14649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E:\ОТКРЫТЫЙ  УРОК\2СПОСОБЫ  ЛЕПКИ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82" y="714356"/>
            <a:ext cx="8786842" cy="554262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Tm="585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b="1" dirty="0"/>
              <a:t>Правила техники безопасности </a:t>
            </a: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>при </a:t>
            </a:r>
            <a:r>
              <a:rPr lang="ru-RU" sz="2800" b="1" dirty="0"/>
              <a:t>работе с </a:t>
            </a:r>
            <a:r>
              <a:rPr lang="ru-RU" sz="2800" b="1" dirty="0" smtClean="0"/>
              <a:t>пластическими материалами:</a:t>
            </a: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554163"/>
            <a:ext cx="8380040" cy="3170982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ru-RU" dirty="0" smtClean="0"/>
              <a:t>Работать </a:t>
            </a:r>
            <a:r>
              <a:rPr lang="ru-RU" dirty="0"/>
              <a:t>можно только на специальной дощечке.</a:t>
            </a:r>
          </a:p>
          <a:p>
            <a:pPr lvl="0"/>
            <a:r>
              <a:rPr lang="ru-RU" dirty="0"/>
              <a:t>Отрезать </a:t>
            </a:r>
            <a:r>
              <a:rPr lang="ru-RU" dirty="0" smtClean="0"/>
              <a:t> </a:t>
            </a:r>
            <a:r>
              <a:rPr lang="ru-RU" dirty="0"/>
              <a:t>можно только стекой.</a:t>
            </a:r>
          </a:p>
          <a:p>
            <a:pPr lvl="0"/>
            <a:r>
              <a:rPr lang="ru-RU" dirty="0"/>
              <a:t>Неиспользованные куски хранить в коробочке.</a:t>
            </a:r>
          </a:p>
          <a:p>
            <a:pPr lvl="0"/>
            <a:r>
              <a:rPr lang="ru-RU" dirty="0"/>
              <a:t>Использовать </a:t>
            </a:r>
            <a:r>
              <a:rPr lang="ru-RU" dirty="0" smtClean="0"/>
              <a:t>пластический материал  </a:t>
            </a:r>
            <a:r>
              <a:rPr lang="ru-RU" dirty="0"/>
              <a:t>только по назначению.</a:t>
            </a:r>
          </a:p>
          <a:p>
            <a:endParaRPr lang="ru-RU" dirty="0"/>
          </a:p>
        </p:txBody>
      </p:sp>
      <p:pic>
        <p:nvPicPr>
          <p:cNvPr id="7170" name="Picture 2" descr="https://sun9-29.userapi.com/impg/DInl33usSa7Ef2RAMlm24Oml7I4H6eJ7oQMcxA/mn6Ec3kh8Rg.jpg?size=1280x960&amp;quality=96&amp;sign=98b11edac04273a20b946428dccc58a9&amp;type=album"/>
          <p:cNvPicPr>
            <a:picLocks noChangeAspect="1" noChangeArrowheads="1"/>
          </p:cNvPicPr>
          <p:nvPr/>
        </p:nvPicPr>
        <p:blipFill>
          <a:blip r:embed="rId2" cstate="print"/>
          <a:srcRect t="5951" r="22498"/>
          <a:stretch>
            <a:fillRect/>
          </a:stretch>
        </p:blipFill>
        <p:spPr bwMode="auto">
          <a:xfrm rot="19977762">
            <a:off x="4731403" y="4101353"/>
            <a:ext cx="2955298" cy="268969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75728862"/>
      </p:ext>
    </p:extLst>
  </p:cSld>
  <p:clrMapOvr>
    <a:masterClrMapping/>
  </p:clrMapOvr>
  <p:transition advTm="19204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85720" y="0"/>
            <a:ext cx="8702832" cy="129844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Практическая работа.</a:t>
            </a:r>
            <a:br>
              <a:rPr lang="ru-RU" dirty="0" smtClean="0"/>
            </a:br>
            <a:r>
              <a:rPr lang="ru-RU" dirty="0" smtClean="0">
                <a:solidFill>
                  <a:srgbClr val="C00000"/>
                </a:solidFill>
              </a:rPr>
              <a:t>1 ЭТАП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Последовательность изготовления </a:t>
            </a:r>
            <a:r>
              <a:rPr lang="ru-RU" dirty="0" smtClean="0">
                <a:solidFill>
                  <a:srgbClr val="C00000"/>
                </a:solidFill>
              </a:rPr>
              <a:t>декоративной композиции </a:t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dirty="0" smtClean="0">
                <a:solidFill>
                  <a:srgbClr val="C00000"/>
                </a:solidFill>
              </a:rPr>
              <a:t>«Жар-птица» 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7" name="Picture 8" descr="https://sun9-12.userapi.com/impg/C-VQDsGELbjHQUT9h8mYx8D2SPCOEdOFO9sxPw/zt0IfgrvNLI.jpg?size=810x1080&amp;quality=96&amp;sign=2374f812f31e87c05352ebac81e6e560&amp;type=album"/>
          <p:cNvPicPr>
            <a:picLocks noChangeAspect="1" noChangeArrowheads="1"/>
          </p:cNvPicPr>
          <p:nvPr/>
        </p:nvPicPr>
        <p:blipFill>
          <a:blip r:embed="rId2">
            <a:lum contrast="30000"/>
          </a:blip>
          <a:srcRect l="2186" t="14754" b="3277"/>
          <a:stretch>
            <a:fillRect/>
          </a:stretch>
        </p:blipFill>
        <p:spPr bwMode="auto">
          <a:xfrm>
            <a:off x="2928926" y="2723003"/>
            <a:ext cx="3554903" cy="397205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388354885"/>
      </p:ext>
    </p:extLst>
  </p:cSld>
  <p:clrMapOvr>
    <a:masterClrMapping/>
  </p:clrMapOvr>
  <p:transition advTm="7676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67544" y="1136073"/>
            <a:ext cx="19802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1. Слепить шар.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36654" y="3756368"/>
            <a:ext cx="28803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2. Раскатать шар в виде длинной морковки.</a:t>
            </a:r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323528" y="260648"/>
            <a:ext cx="27363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1. Туловище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143372" y="621773"/>
            <a:ext cx="4479655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3. Положить заготовку на основу и согнуть дугой.</a:t>
            </a:r>
          </a:p>
          <a:p>
            <a:r>
              <a:rPr lang="ru-RU" dirty="0"/>
              <a:t>Широкая часть внизу, а узкая поднята вверх.</a:t>
            </a:r>
          </a:p>
          <a:p>
            <a:r>
              <a:rPr lang="ru-RU" dirty="0"/>
              <a:t>Слегка расплющить заготовку пальцами.</a:t>
            </a:r>
          </a:p>
          <a:p>
            <a:r>
              <a:rPr lang="ru-RU" dirty="0"/>
              <a:t>Получилось туловище и шея птицы.</a:t>
            </a:r>
          </a:p>
        </p:txBody>
      </p:sp>
      <p:pic>
        <p:nvPicPr>
          <p:cNvPr id="16386" name="Picture 2" descr="https://sun9-67.userapi.com/impg/kFU3hM__w0Cv4KFLY4MQAGbeqS2YSXsg6dA5sA/RKcV3PWIlew.jpg?size=810x1080&amp;quality=96&amp;sign=4f08d6af690c2031d4bed2778925e176&amp;type=album"/>
          <p:cNvPicPr>
            <a:picLocks noChangeAspect="1" noChangeArrowheads="1"/>
          </p:cNvPicPr>
          <p:nvPr/>
        </p:nvPicPr>
        <p:blipFill>
          <a:blip r:embed="rId2" cstate="print">
            <a:lum contrast="30000"/>
          </a:blip>
          <a:srcRect t="13689" r="11902" b="14881"/>
          <a:stretch>
            <a:fillRect/>
          </a:stretch>
        </p:blipFill>
        <p:spPr bwMode="auto">
          <a:xfrm rot="5400000">
            <a:off x="581990" y="1489656"/>
            <a:ext cx="2021706" cy="2185618"/>
          </a:xfrm>
          <a:prstGeom prst="rect">
            <a:avLst/>
          </a:prstGeom>
          <a:noFill/>
        </p:spPr>
      </p:pic>
      <p:pic>
        <p:nvPicPr>
          <p:cNvPr id="16388" name="Picture 4" descr="https://sun9-33.userapi.com/impg/RZWiO3OKRiYLvCQNr_MfWpKr9aswTAMZU1CQmA/hL_OHYV0Xa0.jpg?size=1280x960&amp;quality=96&amp;sign=1bd894d5df36deb3dee16a748354c4ba&amp;type=album"/>
          <p:cNvPicPr>
            <a:picLocks noChangeAspect="1" noChangeArrowheads="1"/>
          </p:cNvPicPr>
          <p:nvPr/>
        </p:nvPicPr>
        <p:blipFill>
          <a:blip r:embed="rId3" cstate="print">
            <a:lum contrast="30000"/>
          </a:blip>
          <a:srcRect l="28127" r="22737" b="-1003"/>
          <a:stretch>
            <a:fillRect/>
          </a:stretch>
        </p:blipFill>
        <p:spPr bwMode="auto">
          <a:xfrm rot="16200000">
            <a:off x="1035821" y="4179099"/>
            <a:ext cx="1714510" cy="2643207"/>
          </a:xfrm>
          <a:prstGeom prst="rect">
            <a:avLst/>
          </a:prstGeom>
          <a:noFill/>
        </p:spPr>
      </p:pic>
      <p:pic>
        <p:nvPicPr>
          <p:cNvPr id="16390" name="Picture 6" descr="https://sun9-70.userapi.com/impg/1dlOKaxd-NR1avcAsnPJPLJSY7l6otS-8vdxcg/_BvAA0UI36U.jpg?size=1280x960&amp;quality=96&amp;sign=73dfcbffc561d08fdabed308aba724b1&amp;type=album"/>
          <p:cNvPicPr>
            <a:picLocks noChangeAspect="1" noChangeArrowheads="1"/>
          </p:cNvPicPr>
          <p:nvPr/>
        </p:nvPicPr>
        <p:blipFill>
          <a:blip r:embed="rId4">
            <a:lum contrast="30000"/>
          </a:blip>
          <a:srcRect l="14285" t="6666" r="18572" b="17143"/>
          <a:stretch>
            <a:fillRect/>
          </a:stretch>
        </p:blipFill>
        <p:spPr bwMode="auto">
          <a:xfrm rot="10800000">
            <a:off x="4071934" y="3003412"/>
            <a:ext cx="4286280" cy="3647898"/>
          </a:xfrm>
          <a:prstGeom prst="rect">
            <a:avLst/>
          </a:prstGeom>
          <a:noFill/>
        </p:spPr>
      </p:pic>
    </p:spTree>
  </p:cSld>
  <p:clrMapOvr>
    <a:masterClrMapping/>
  </p:clrMapOvr>
  <p:transition advTm="27627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786314" y="928670"/>
            <a:ext cx="41061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2. Скатываем шарик для головы и прикрепляем к шее.</a:t>
            </a:r>
          </a:p>
          <a:p>
            <a:r>
              <a:rPr lang="ru-RU" dirty="0" smtClean="0"/>
              <a:t>Немного расплющиваем.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14282" y="306004"/>
            <a:ext cx="75260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2. Голова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0" y="928670"/>
            <a:ext cx="406794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1</a:t>
            </a:r>
            <a:r>
              <a:rPr lang="ru-RU" dirty="0" smtClean="0"/>
              <a:t>. </a:t>
            </a:r>
            <a:r>
              <a:rPr lang="ru-RU" dirty="0"/>
              <a:t>В узкой части, где должна быть голова, слегка сплющиваем </a:t>
            </a:r>
            <a:r>
              <a:rPr lang="ru-RU" dirty="0" smtClean="0"/>
              <a:t> пластилин </a:t>
            </a:r>
            <a:r>
              <a:rPr lang="ru-RU" dirty="0"/>
              <a:t>пальцем</a:t>
            </a:r>
            <a:r>
              <a:rPr lang="ru-RU" dirty="0" smtClean="0"/>
              <a:t>.</a:t>
            </a:r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15362" name="Picture 2" descr="https://sun9-6.userapi.com/impg/vvqiHP_tYN1BjzlXJByFvNtuA0FGhIfWXaJENg/jfoxPGFJvaE.jpg?size=1280x960&amp;quality=96&amp;sign=b4476cc1030e9fdc1056ca8db7afb38e&amp;type=album"/>
          <p:cNvPicPr>
            <a:picLocks noChangeAspect="1" noChangeArrowheads="1"/>
          </p:cNvPicPr>
          <p:nvPr/>
        </p:nvPicPr>
        <p:blipFill>
          <a:blip r:embed="rId2">
            <a:lum contrast="30000"/>
          </a:blip>
          <a:srcRect l="14007" t="4762" r="25279" b="21429"/>
          <a:stretch>
            <a:fillRect/>
          </a:stretch>
        </p:blipFill>
        <p:spPr bwMode="auto">
          <a:xfrm rot="16200000">
            <a:off x="194694" y="2448456"/>
            <a:ext cx="3682515" cy="3357587"/>
          </a:xfrm>
          <a:prstGeom prst="rect">
            <a:avLst/>
          </a:prstGeom>
          <a:noFill/>
        </p:spPr>
      </p:pic>
      <p:pic>
        <p:nvPicPr>
          <p:cNvPr id="15364" name="Picture 4" descr="https://sun9-12.userapi.com/impg/71tsHZKRK3CzgXqKvDoxP6NUcllw1YX-IuklrQ/k2FiGtijmFM.jpg?size=1280x960&amp;quality=96&amp;sign=6bf9b787c535db7f2c0e9bdbd3610c94&amp;type=album"/>
          <p:cNvPicPr>
            <a:picLocks noChangeAspect="1" noChangeArrowheads="1"/>
          </p:cNvPicPr>
          <p:nvPr/>
        </p:nvPicPr>
        <p:blipFill>
          <a:blip r:embed="rId3">
            <a:lum contrast="30000"/>
          </a:blip>
          <a:srcRect l="17991" t="7680" r="25372" b="25353"/>
          <a:stretch>
            <a:fillRect/>
          </a:stretch>
        </p:blipFill>
        <p:spPr bwMode="auto">
          <a:xfrm rot="16200000">
            <a:off x="4714877" y="2428869"/>
            <a:ext cx="3786215" cy="3357586"/>
          </a:xfrm>
          <a:prstGeom prst="rect">
            <a:avLst/>
          </a:prstGeom>
          <a:noFill/>
        </p:spPr>
      </p:pic>
      <p:pic>
        <p:nvPicPr>
          <p:cNvPr id="15366" name="Picture 6" descr="https://sun9-55.userapi.com/impg/ks9OV4cshVXQaRC3yJcB7Ar0zzOdOkX5ZWx53A/qkMOjZrE3us.jpg?size=1280x960&amp;quality=96&amp;sign=3a945d8832089127990f0fe09554ff5b&amp;type=album"/>
          <p:cNvPicPr>
            <a:picLocks noChangeAspect="1" noChangeArrowheads="1"/>
          </p:cNvPicPr>
          <p:nvPr/>
        </p:nvPicPr>
        <p:blipFill>
          <a:blip r:embed="rId4">
            <a:lum contrast="30000"/>
          </a:blip>
          <a:srcRect l="51023" t="27107" r="24659" b="42091"/>
          <a:stretch>
            <a:fillRect/>
          </a:stretch>
        </p:blipFill>
        <p:spPr bwMode="auto">
          <a:xfrm rot="16200000">
            <a:off x="7465240" y="1821644"/>
            <a:ext cx="1428759" cy="13573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23528" y="188640"/>
            <a:ext cx="30963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3. Глаз</a:t>
            </a:r>
            <a:endParaRPr lang="ru-RU" sz="2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827584" y="2996952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Наметить место глаза.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3131840" y="2996952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5436096" y="2924944"/>
            <a:ext cx="35638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Слепить маленький шарик и прикрепить его .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1000100" y="6211669"/>
            <a:ext cx="44359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Деревянной палочкой надавить зрачок.</a:t>
            </a:r>
            <a:endParaRPr lang="ru-RU" dirty="0"/>
          </a:p>
        </p:txBody>
      </p:sp>
      <p:sp>
        <p:nvSpPr>
          <p:cNvPr id="12" name="Стрелка вправо 11"/>
          <p:cNvSpPr/>
          <p:nvPr/>
        </p:nvSpPr>
        <p:spPr>
          <a:xfrm>
            <a:off x="3786182" y="1785926"/>
            <a:ext cx="893830" cy="34693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4" name="Стрелка вправо 13"/>
          <p:cNvSpPr/>
          <p:nvPr/>
        </p:nvSpPr>
        <p:spPr>
          <a:xfrm>
            <a:off x="3923928" y="4725144"/>
            <a:ext cx="936104" cy="432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338" name="Picture 2" descr="https://sun9-42.userapi.com/impg/njBeQKaCQDGhF6qqZpkPm-cWzU31ajprPAGjLQ/5DzS3MGjsqA.jpg?size=1280x960&amp;quality=96&amp;sign=8d263edca4a4bf29595c436f30dfc71f&amp;type=album"/>
          <p:cNvPicPr>
            <a:picLocks noChangeAspect="1" noChangeArrowheads="1"/>
          </p:cNvPicPr>
          <p:nvPr/>
        </p:nvPicPr>
        <p:blipFill>
          <a:blip r:embed="rId2" cstate="print">
            <a:lum contrast="30000"/>
          </a:blip>
          <a:srcRect l="9539" r="15964"/>
          <a:stretch>
            <a:fillRect/>
          </a:stretch>
        </p:blipFill>
        <p:spPr bwMode="auto">
          <a:xfrm rot="16200000">
            <a:off x="1007339" y="849994"/>
            <a:ext cx="2143138" cy="2157614"/>
          </a:xfrm>
          <a:prstGeom prst="rect">
            <a:avLst/>
          </a:prstGeom>
          <a:noFill/>
        </p:spPr>
      </p:pic>
      <p:pic>
        <p:nvPicPr>
          <p:cNvPr id="14340" name="Picture 4" descr="https://sun9-67.userapi.com/impg/rk8GanBLaIRkshXetcixU9bY8JPAS4Nb-zZyuQ/w6KNY_PLkxA.jpg?size=1280x960&amp;quality=96&amp;sign=6252ae0ef8ad73544e7309b82debe933&amp;type=album"/>
          <p:cNvPicPr>
            <a:picLocks noChangeAspect="1" noChangeArrowheads="1"/>
          </p:cNvPicPr>
          <p:nvPr/>
        </p:nvPicPr>
        <p:blipFill>
          <a:blip r:embed="rId3" cstate="print">
            <a:lum contrast="30000"/>
          </a:blip>
          <a:srcRect l="10235" r="13002"/>
          <a:stretch>
            <a:fillRect/>
          </a:stretch>
        </p:blipFill>
        <p:spPr bwMode="auto">
          <a:xfrm rot="5400000">
            <a:off x="5618958" y="810406"/>
            <a:ext cx="2143138" cy="2093914"/>
          </a:xfrm>
          <a:prstGeom prst="rect">
            <a:avLst/>
          </a:prstGeom>
          <a:noFill/>
        </p:spPr>
      </p:pic>
      <p:pic>
        <p:nvPicPr>
          <p:cNvPr id="14342" name="Picture 6" descr="https://sun9-26.userapi.com/impg/xhXa6u5iyPbYhHIlizARpXlFkvZnCLKUBGgZhw/ZThG8JGXx_E.jpg?size=1280x960&amp;quality=96&amp;sign=14d6c288552aa4a9667c5b607c16629c&amp;type=album"/>
          <p:cNvPicPr>
            <a:picLocks noChangeAspect="1" noChangeArrowheads="1"/>
          </p:cNvPicPr>
          <p:nvPr/>
        </p:nvPicPr>
        <p:blipFill>
          <a:blip r:embed="rId4" cstate="print">
            <a:lum contrast="30000"/>
          </a:blip>
          <a:srcRect l="15625"/>
          <a:stretch>
            <a:fillRect/>
          </a:stretch>
        </p:blipFill>
        <p:spPr bwMode="auto">
          <a:xfrm rot="5400000">
            <a:off x="942059" y="3915669"/>
            <a:ext cx="2330659" cy="2071702"/>
          </a:xfrm>
          <a:prstGeom prst="rect">
            <a:avLst/>
          </a:prstGeom>
          <a:noFill/>
        </p:spPr>
      </p:pic>
      <p:pic>
        <p:nvPicPr>
          <p:cNvPr id="14344" name="Picture 8" descr="https://sun9-85.userapi.com/impg/HbKrTW_rSEflDJrJh5A8DlV4I1cPtON2A9pQHQ/R2HonT7r0do.jpg?size=810x1080&amp;quality=96&amp;sign=e25e0236e53b55cbc561e36a8345078f&amp;type=album"/>
          <p:cNvPicPr>
            <a:picLocks noChangeAspect="1" noChangeArrowheads="1"/>
          </p:cNvPicPr>
          <p:nvPr/>
        </p:nvPicPr>
        <p:blipFill>
          <a:blip r:embed="rId5" cstate="print">
            <a:lum contrast="30000"/>
          </a:blip>
          <a:srcRect l="14916" t="18750" b="8929"/>
          <a:stretch>
            <a:fillRect/>
          </a:stretch>
        </p:blipFill>
        <p:spPr bwMode="auto">
          <a:xfrm>
            <a:off x="5500694" y="3705227"/>
            <a:ext cx="2214578" cy="25098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3568" y="332656"/>
            <a:ext cx="41764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4. Клюв.</a:t>
            </a:r>
            <a:endParaRPr lang="ru-RU" sz="2400" b="1" dirty="0"/>
          </a:p>
        </p:txBody>
      </p:sp>
      <p:pic>
        <p:nvPicPr>
          <p:cNvPr id="13314" name="Picture 2" descr="https://sun9-46.userapi.com/impg/aPPPzTge03w-vrb44-20msFKwicXrANh7C9Q-Q/Ijpk0f2KK6s.jpg?size=810x1080&amp;quality=96&amp;sign=3830a1ae8b3b130ccd5e99361b8474f1&amp;type=album"/>
          <p:cNvPicPr>
            <a:picLocks noChangeAspect="1" noChangeArrowheads="1"/>
          </p:cNvPicPr>
          <p:nvPr/>
        </p:nvPicPr>
        <p:blipFill>
          <a:blip r:embed="rId2">
            <a:lum contrast="30000"/>
          </a:blip>
          <a:srcRect l="18182" t="20345" r="14545" b="40025"/>
          <a:stretch>
            <a:fillRect/>
          </a:stretch>
        </p:blipFill>
        <p:spPr bwMode="auto">
          <a:xfrm>
            <a:off x="285720" y="1357298"/>
            <a:ext cx="3929090" cy="3086148"/>
          </a:xfrm>
          <a:prstGeom prst="rect">
            <a:avLst/>
          </a:prstGeom>
          <a:noFill/>
        </p:spPr>
      </p:pic>
      <p:pic>
        <p:nvPicPr>
          <p:cNvPr id="13316" name="Picture 4" descr="https://sun9-15.userapi.com/impg/uyx0nXVYJ07iZg4-q19oh-hpPaDFJoLRG4GFjA/EoDrBbcHwHc.jpg?size=810x1080&amp;quality=96&amp;sign=703bcf33d81812b7f6cc09c50ad4ccb2&amp;type=album"/>
          <p:cNvPicPr>
            <a:picLocks noChangeAspect="1" noChangeArrowheads="1"/>
          </p:cNvPicPr>
          <p:nvPr/>
        </p:nvPicPr>
        <p:blipFill>
          <a:blip r:embed="rId3">
            <a:lum contrast="30000"/>
          </a:blip>
          <a:srcRect t="13846" b="3075"/>
          <a:stretch>
            <a:fillRect/>
          </a:stretch>
        </p:blipFill>
        <p:spPr bwMode="auto">
          <a:xfrm>
            <a:off x="4643438" y="1357298"/>
            <a:ext cx="4237655" cy="46940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9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3199</TotalTime>
  <Words>240</Words>
  <Application>Microsoft Office PowerPoint</Application>
  <PresentationFormat>Экран (4:3)</PresentationFormat>
  <Paragraphs>50</Paragraphs>
  <Slides>18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Трек</vt:lpstr>
      <vt:lpstr>Лепка  «декоративной композиции Жар-птица»  </vt:lpstr>
      <vt:lpstr>Слайд 2</vt:lpstr>
      <vt:lpstr>Слайд 3</vt:lpstr>
      <vt:lpstr>Правила техники безопасности  при работе с пластическими материалами: </vt:lpstr>
      <vt:lpstr>  Практическая работа. 1 ЭТАП Последовательность изготовления декоративной композиции  «Жар-птица» 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ФиЗМИНУТКА</vt:lpstr>
      <vt:lpstr>Работа над фактурой   ФАКТУРА – выразительное средство скульптуры   </vt:lpstr>
      <vt:lpstr>ФАКТУРА - свойство, характеризующее внешнее строение поверхности формы (шероховатая, гладкая и др.).  </vt:lpstr>
      <vt:lpstr>3 ЭТАП.  Оформление работы.</vt:lpstr>
      <vt:lpstr>Слайд 18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Мама&amp;Папа</dc:creator>
  <cp:lastModifiedBy>user</cp:lastModifiedBy>
  <cp:revision>268</cp:revision>
  <dcterms:created xsi:type="dcterms:W3CDTF">2011-01-17T15:40:50Z</dcterms:created>
  <dcterms:modified xsi:type="dcterms:W3CDTF">2021-11-02T12:41:10Z</dcterms:modified>
</cp:coreProperties>
</file>