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7">
  <p:sldMasterIdLst>
    <p:sldMasterId id="2147483672" r:id="rId1"/>
  </p:sldMasterIdLst>
  <p:notesMasterIdLst>
    <p:notesMasterId r:id="rId37"/>
  </p:notesMasterIdLst>
  <p:sldIdLst>
    <p:sldId id="269" r:id="rId2"/>
    <p:sldId id="298" r:id="rId3"/>
    <p:sldId id="299" r:id="rId4"/>
    <p:sldId id="259" r:id="rId5"/>
    <p:sldId id="274" r:id="rId6"/>
    <p:sldId id="273" r:id="rId7"/>
    <p:sldId id="276" r:id="rId8"/>
    <p:sldId id="275" r:id="rId9"/>
    <p:sldId id="300" r:id="rId10"/>
    <p:sldId id="296" r:id="rId11"/>
    <p:sldId id="279" r:id="rId12"/>
    <p:sldId id="293" r:id="rId13"/>
    <p:sldId id="289" r:id="rId14"/>
    <p:sldId id="282" r:id="rId15"/>
    <p:sldId id="290" r:id="rId16"/>
    <p:sldId id="280" r:id="rId17"/>
    <p:sldId id="257" r:id="rId18"/>
    <p:sldId id="283" r:id="rId19"/>
    <p:sldId id="291" r:id="rId20"/>
    <p:sldId id="281" r:id="rId21"/>
    <p:sldId id="292" r:id="rId22"/>
    <p:sldId id="270" r:id="rId23"/>
    <p:sldId id="258" r:id="rId24"/>
    <p:sldId id="263" r:id="rId25"/>
    <p:sldId id="264" r:id="rId26"/>
    <p:sldId id="268" r:id="rId27"/>
    <p:sldId id="285" r:id="rId28"/>
    <p:sldId id="286" r:id="rId29"/>
    <p:sldId id="284" r:id="rId30"/>
    <p:sldId id="288" r:id="rId31"/>
    <p:sldId id="301" r:id="rId32"/>
    <p:sldId id="302" r:id="rId33"/>
    <p:sldId id="294" r:id="rId34"/>
    <p:sldId id="295" r:id="rId35"/>
    <p:sldId id="278" r:id="rId3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00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9" d="100"/>
          <a:sy n="79" d="100"/>
        </p:scale>
        <p:origin x="1498" y="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ADA6800-9283-498A-92B4-9E542B32102A}" type="datetimeFigureOut">
              <a:rPr lang="ru-RU" smtClean="0"/>
              <a:t>11.01.2023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B93A85E-0BE1-4A3E-9C69-F2817426FB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97912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93A85E-0BE1-4A3E-9C69-F2817426FB1D}" type="slidenum">
              <a:rPr lang="ru-RU" smtClean="0"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89029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oundRect">
            <a:avLst/>
          </a:prstGeom>
          <a:ln>
            <a:noFill/>
          </a:ln>
          <a:effectLst>
            <a:glow rad="228600">
              <a:schemeClr val="accent5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  <a:softEdge rad="31750"/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none"/>
        </p:style>
        <p:txBody>
          <a:bodyPr/>
          <a:lstStyle>
            <a:lvl1pPr marL="0" indent="0" algn="ctr">
              <a:buNone/>
              <a:defRPr i="1">
                <a:solidFill>
                  <a:schemeClr val="tx2">
                    <a:lumMod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</p:spTree>
  </p:cSld>
  <p:clrMapOvr>
    <a:masterClrMapping/>
  </p:clrMapOvr>
  <p:transition>
    <p:push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5069160"/>
          </a:xfrm>
          <a:solidFill>
            <a:schemeClr val="lt1">
              <a:alpha val="60000"/>
            </a:scheme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none"/>
        </p:style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  <p:transition>
    <p:push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solidFill>
            <a:schemeClr val="lt1">
              <a:alpha val="60000"/>
            </a:scheme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none"/>
        </p:style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  <p:transition>
    <p:push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251520" y="260648"/>
            <a:ext cx="8640960" cy="6336704"/>
          </a:xfrm>
          <a:prstGeom prst="roundRect">
            <a:avLst/>
          </a:prstGeom>
          <a:solidFill>
            <a:schemeClr val="lt1">
              <a:alpha val="62000"/>
            </a:schemeClr>
          </a:solidFill>
          <a:ln>
            <a:noFill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push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  <p:transition>
    <p:push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52292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79512" y="188640"/>
            <a:ext cx="8784976" cy="4824536"/>
          </a:xfrm>
          <a:prstGeom prst="roundRect">
            <a:avLst/>
          </a:prstGeom>
          <a:solidFill>
            <a:schemeClr val="lt1">
              <a:alpha val="60000"/>
            </a:schemeClr>
          </a:solidFill>
          <a:ln>
            <a:noFill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push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  <p:transition>
    <p:push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  <p:transition>
    <p:push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539552" y="1556792"/>
            <a:ext cx="8136904" cy="5112568"/>
          </a:xfrm>
          <a:prstGeom prst="roundRect">
            <a:avLst/>
          </a:prstGeom>
          <a:gradFill>
            <a:gsLst>
              <a:gs pos="55000">
                <a:schemeClr val="accent1">
                  <a:tint val="50000"/>
                  <a:satMod val="300000"/>
                  <a:alpha val="39000"/>
                </a:schemeClr>
              </a:gs>
              <a:gs pos="0">
                <a:schemeClr val="accent1">
                  <a:tint val="37000"/>
                  <a:satMod val="300000"/>
                </a:schemeClr>
              </a:gs>
              <a:gs pos="37000">
                <a:schemeClr val="accent1">
                  <a:tint val="15000"/>
                  <a:satMod val="350000"/>
                  <a:alpha val="44000"/>
                </a:schemeClr>
              </a:gs>
            </a:gsLst>
          </a:gra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push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вал 4"/>
          <p:cNvSpPr/>
          <p:nvPr/>
        </p:nvSpPr>
        <p:spPr>
          <a:xfrm>
            <a:off x="179512" y="260648"/>
            <a:ext cx="8712968" cy="6408712"/>
          </a:xfrm>
          <a:prstGeom prst="ellipse">
            <a:avLst/>
          </a:prstGeom>
          <a:solidFill>
            <a:srgbClr val="FF9999">
              <a:alpha val="6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push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>
            <a:normAutofit/>
          </a:bodyPr>
          <a:lstStyle>
            <a:lvl1pPr algn="l">
              <a:defRPr sz="28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6252294"/>
          </a:xfrm>
          <a:solidFill>
            <a:schemeClr val="lt1">
              <a:alpha val="58000"/>
            </a:scheme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none"/>
        </p:style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5090244"/>
          </a:xfrm>
          <a:solidFill>
            <a:schemeClr val="lt1">
              <a:alpha val="61000"/>
            </a:scheme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  <p:transition>
    <p:push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>
            <a:normAutofit/>
          </a:bodyPr>
          <a:lstStyle>
            <a:lvl1pPr algn="l">
              <a:defRPr sz="28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  <p:transition>
    <p:push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D:\гифы\цветы\122.jp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ln>
            <a:noFill/>
          </a:ln>
          <a:effectLst>
            <a:glow rad="228600">
              <a:schemeClr val="accent4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  <a:softEdge rad="31750"/>
          </a:effectLst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none"/>
        </p:style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</p:sldLayoutIdLst>
  <p:transition>
    <p:push/>
  </p:transition>
  <p:txStyles>
    <p:titleStyle>
      <a:lvl1pPr algn="ctr" defTabSz="914400" rtl="0" eaLnBrk="1" latinLnBrk="0" hangingPunct="1">
        <a:spcBef>
          <a:spcPct val="0"/>
        </a:spcBef>
        <a:buNone/>
        <a:defRPr sz="6000" b="1" i="1" kern="1200">
          <a:solidFill>
            <a:srgbClr val="660066"/>
          </a:solidFill>
          <a:latin typeface="Cambria" pitchFamily="18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b="1" kern="1200">
          <a:solidFill>
            <a:schemeClr val="tx1"/>
          </a:solidFill>
          <a:latin typeface="Cambria" pitchFamily="18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b="1" kern="1200">
          <a:solidFill>
            <a:schemeClr val="tx1"/>
          </a:solidFill>
          <a:latin typeface="Cambria" pitchFamily="18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b="1" kern="1200">
          <a:solidFill>
            <a:schemeClr val="tx1"/>
          </a:solidFill>
          <a:latin typeface="Cambria" pitchFamily="18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b="1" kern="1200">
          <a:solidFill>
            <a:schemeClr val="tx1"/>
          </a:solidFill>
          <a:latin typeface="Cambria" pitchFamily="18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b="1" kern="1200">
          <a:solidFill>
            <a:schemeClr val="tx1"/>
          </a:solidFill>
          <a:latin typeface="Cambria" pitchFamily="18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2132856"/>
            <a:ext cx="7772400" cy="1470025"/>
          </a:xfrm>
        </p:spPr>
        <p:txBody>
          <a:bodyPr/>
          <a:lstStyle/>
          <a:p>
            <a:r>
              <a:rPr lang="ru-RU" dirty="0" smtClean="0"/>
              <a:t>Русский язык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11 класс 19.12.22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12127201"/>
      </p:ext>
    </p:extLst>
  </p:cSld>
  <p:clrMapOvr>
    <a:masterClrMapping/>
  </p:clrMapOvr>
  <p:transition>
    <p:push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1268760"/>
            <a:ext cx="806489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solidFill>
                  <a:schemeClr val="accent6">
                    <a:lumMod val="75000"/>
                  </a:schemeClr>
                </a:solidFill>
              </a:rPr>
              <a:t>Социологический </a:t>
            </a:r>
            <a:r>
              <a:rPr lang="ru-RU" sz="3200" dirty="0">
                <a:solidFill>
                  <a:schemeClr val="accent6">
                    <a:lumMod val="75000"/>
                  </a:schemeClr>
                </a:solidFill>
              </a:rPr>
              <a:t>опрос </a:t>
            </a:r>
          </a:p>
          <a:p>
            <a:r>
              <a:rPr lang="ru-RU" sz="3200" dirty="0" smtClean="0"/>
              <a:t>- </a:t>
            </a:r>
            <a:r>
              <a:rPr lang="ru-RU" sz="3200" dirty="0"/>
              <a:t>Исправите ли вы собеседника, если он допустит речевую ошибку? </a:t>
            </a:r>
          </a:p>
        </p:txBody>
      </p:sp>
    </p:spTree>
    <p:extLst>
      <p:ext uri="{BB962C8B-B14F-4D97-AF65-F5344CB8AC3E}">
        <p14:creationId xmlns:p14="http://schemas.microsoft.com/office/powerpoint/2010/main" val="998641834"/>
      </p:ext>
    </p:extLst>
  </p:cSld>
  <p:clrMapOvr>
    <a:masterClrMapping/>
  </p:clrMapOvr>
  <p:transition>
    <p:push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38353012"/>
              </p:ext>
            </p:extLst>
          </p:nvPr>
        </p:nvGraphicFramePr>
        <p:xfrm>
          <a:off x="0" y="116632"/>
          <a:ext cx="9036496" cy="7568184"/>
        </p:xfrm>
        <a:graphic>
          <a:graphicData uri="http://schemas.openxmlformats.org/drawingml/2006/table">
            <a:tbl>
              <a:tblPr firstRow="1" firstCol="1" bandRow="1"/>
              <a:tblGrid>
                <a:gridCol w="3432220">
                  <a:extLst>
                    <a:ext uri="{9D8B030D-6E8A-4147-A177-3AD203B41FA5}">
                      <a16:colId xmlns:a16="http://schemas.microsoft.com/office/drawing/2014/main" val="4261028483"/>
                    </a:ext>
                  </a:extLst>
                </a:gridCol>
                <a:gridCol w="3048501">
                  <a:extLst>
                    <a:ext uri="{9D8B030D-6E8A-4147-A177-3AD203B41FA5}">
                      <a16:colId xmlns:a16="http://schemas.microsoft.com/office/drawing/2014/main" val="1393126583"/>
                    </a:ext>
                  </a:extLst>
                </a:gridCol>
                <a:gridCol w="2555775">
                  <a:extLst>
                    <a:ext uri="{9D8B030D-6E8A-4147-A177-3AD203B41FA5}">
                      <a16:colId xmlns:a16="http://schemas.microsoft.com/office/drawing/2014/main" val="2215726081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ts val="1470"/>
                        </a:lnSpc>
                      </a:pPr>
                      <a:endParaRPr lang="ru-RU" sz="2800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ts val="1470"/>
                        </a:lnSpc>
                      </a:pPr>
                      <a:r>
                        <a:rPr lang="ru-RU" sz="28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Да</a:t>
                      </a:r>
                      <a:r>
                        <a:rPr lang="ru-RU" sz="28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ru-RU" sz="28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исправлю</a:t>
                      </a:r>
                    </a:p>
                    <a:p>
                      <a:pPr>
                        <a:lnSpc>
                          <a:spcPts val="1470"/>
                        </a:lnSpc>
                      </a:pPr>
                      <a:endParaRPr lang="ru-RU" sz="2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470"/>
                        </a:lnSpc>
                      </a:pPr>
                      <a:endParaRPr lang="ru-RU" sz="2800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ts val="1470"/>
                        </a:lnSpc>
                      </a:pPr>
                      <a:r>
                        <a:rPr lang="ru-RU" sz="28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Нет</a:t>
                      </a:r>
                      <a:endParaRPr lang="ru-RU" sz="2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470"/>
                        </a:lnSpc>
                      </a:pPr>
                      <a:endParaRPr lang="ru-RU" sz="2800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ts val="1470"/>
                        </a:lnSpc>
                      </a:pPr>
                      <a:r>
                        <a:rPr lang="ru-RU" sz="28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Не </a:t>
                      </a:r>
                      <a:r>
                        <a:rPr lang="ru-RU" sz="28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знаю</a:t>
                      </a:r>
                      <a:endParaRPr lang="ru-RU" sz="2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4867679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ts val="1470"/>
                        </a:lnSpc>
                      </a:pPr>
                      <a:endParaRPr lang="ru-RU" sz="2800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ts val="1470"/>
                        </a:lnSpc>
                      </a:pPr>
                      <a:r>
                        <a:rPr lang="ru-RU" sz="28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Не </a:t>
                      </a:r>
                      <a:r>
                        <a:rPr lang="ru-RU" sz="28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нравится, </a:t>
                      </a:r>
                      <a:r>
                        <a:rPr lang="ru-RU" sz="28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когда</a:t>
                      </a:r>
                    </a:p>
                    <a:p>
                      <a:pPr>
                        <a:lnSpc>
                          <a:spcPts val="1470"/>
                        </a:lnSpc>
                      </a:pPr>
                      <a:r>
                        <a:rPr lang="ru-RU" sz="28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</a:p>
                    <a:p>
                      <a:pPr>
                        <a:lnSpc>
                          <a:spcPts val="1470"/>
                        </a:lnSpc>
                      </a:pPr>
                      <a:r>
                        <a:rPr lang="ru-RU" sz="28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говорят неправильно</a:t>
                      </a:r>
                    </a:p>
                    <a:p>
                      <a:pPr>
                        <a:lnSpc>
                          <a:spcPts val="1470"/>
                        </a:lnSpc>
                      </a:pPr>
                      <a:endParaRPr lang="ru-RU" sz="2800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ts val="1470"/>
                        </a:lnSpc>
                      </a:pPr>
                      <a:r>
                        <a:rPr lang="ru-RU" sz="28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-%</a:t>
                      </a:r>
                      <a:r>
                        <a:rPr lang="ru-RU" sz="2800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7</a:t>
                      </a:r>
                      <a:endParaRPr lang="ru-RU" sz="2800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ts val="1470"/>
                        </a:lnSpc>
                      </a:pPr>
                      <a:endParaRPr lang="ru-RU" sz="2800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ts val="1470"/>
                        </a:lnSpc>
                      </a:pPr>
                      <a:endParaRPr lang="ru-RU" sz="2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470"/>
                        </a:lnSpc>
                      </a:pPr>
                      <a:endParaRPr lang="ru-RU" sz="2800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ts val="1470"/>
                        </a:lnSpc>
                      </a:pPr>
                      <a:r>
                        <a:rPr lang="ru-RU" sz="28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Чтобы </a:t>
                      </a:r>
                      <a:r>
                        <a:rPr lang="ru-RU" sz="28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не смущать </a:t>
                      </a:r>
                      <a:endParaRPr lang="ru-RU" sz="2800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ts val="1470"/>
                        </a:lnSpc>
                      </a:pPr>
                      <a:endParaRPr lang="ru-RU" sz="2800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ts val="1470"/>
                        </a:lnSpc>
                      </a:pPr>
                      <a:r>
                        <a:rPr lang="ru-RU" sz="28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Человека</a:t>
                      </a:r>
                    </a:p>
                    <a:p>
                      <a:pPr>
                        <a:lnSpc>
                          <a:spcPts val="1470"/>
                        </a:lnSpc>
                      </a:pPr>
                      <a:endParaRPr lang="ru-RU" sz="2800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ts val="1470"/>
                        </a:lnSpc>
                      </a:pPr>
                      <a:r>
                        <a:rPr lang="ru-RU" sz="28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-%9</a:t>
                      </a:r>
                    </a:p>
                    <a:p>
                      <a:pPr>
                        <a:lnSpc>
                          <a:spcPts val="1470"/>
                        </a:lnSpc>
                      </a:pPr>
                      <a:endParaRPr lang="ru-RU" sz="2800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ts val="1470"/>
                        </a:lnSpc>
                      </a:pPr>
                      <a:endParaRPr lang="ru-RU" sz="2800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ts val="1470"/>
                        </a:lnSpc>
                      </a:pPr>
                      <a:endParaRPr lang="ru-RU" sz="2800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ts val="1470"/>
                        </a:lnSpc>
                      </a:pPr>
                      <a:endParaRPr lang="ru-RU" sz="2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470"/>
                        </a:lnSpc>
                      </a:pPr>
                      <a:r>
                        <a:rPr lang="ru-RU" sz="28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</a:p>
                    <a:p>
                      <a:pPr>
                        <a:lnSpc>
                          <a:spcPts val="1470"/>
                        </a:lnSpc>
                      </a:pPr>
                      <a:r>
                        <a:rPr lang="ru-RU" sz="28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 зависимости </a:t>
                      </a:r>
                    </a:p>
                    <a:p>
                      <a:pPr>
                        <a:lnSpc>
                          <a:spcPts val="1470"/>
                        </a:lnSpc>
                      </a:pPr>
                      <a:endParaRPr lang="ru-RU" sz="2800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ts val="1470"/>
                        </a:lnSpc>
                      </a:pPr>
                      <a:r>
                        <a:rPr lang="ru-RU" sz="28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от собеседника </a:t>
                      </a:r>
                    </a:p>
                    <a:p>
                      <a:pPr>
                        <a:lnSpc>
                          <a:spcPts val="1470"/>
                        </a:lnSpc>
                      </a:pPr>
                      <a:endParaRPr lang="ru-RU" sz="2800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ts val="1470"/>
                        </a:lnSpc>
                      </a:pPr>
                      <a:r>
                        <a:rPr lang="ru-RU" sz="28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 % 10</a:t>
                      </a:r>
                      <a:endParaRPr lang="ru-RU" sz="2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3358084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ts val="1470"/>
                        </a:lnSpc>
                      </a:pPr>
                      <a:endParaRPr lang="ru-RU" sz="2800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ts val="1470"/>
                        </a:lnSpc>
                      </a:pPr>
                      <a:r>
                        <a:rPr lang="ru-RU" sz="28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Не </a:t>
                      </a:r>
                      <a:r>
                        <a:rPr lang="ru-RU" sz="28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надо </a:t>
                      </a:r>
                      <a:r>
                        <a:rPr lang="ru-RU" sz="28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портить</a:t>
                      </a:r>
                    </a:p>
                    <a:p>
                      <a:pPr>
                        <a:lnSpc>
                          <a:spcPts val="1470"/>
                        </a:lnSpc>
                      </a:pPr>
                      <a:endParaRPr lang="ru-RU" sz="2800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ts val="1470"/>
                        </a:lnSpc>
                      </a:pPr>
                      <a:r>
                        <a:rPr lang="ru-RU" sz="28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28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русский </a:t>
                      </a:r>
                      <a:r>
                        <a:rPr lang="ru-RU" sz="28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язык</a:t>
                      </a:r>
                    </a:p>
                    <a:p>
                      <a:pPr>
                        <a:lnSpc>
                          <a:spcPts val="1470"/>
                        </a:lnSpc>
                      </a:pPr>
                      <a:endParaRPr lang="ru-RU" sz="2800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ts val="1470"/>
                        </a:lnSpc>
                      </a:pPr>
                      <a:r>
                        <a:rPr lang="ru-RU" sz="28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-% 6</a:t>
                      </a:r>
                    </a:p>
                    <a:p>
                      <a:pPr>
                        <a:lnSpc>
                          <a:spcPts val="1470"/>
                        </a:lnSpc>
                      </a:pPr>
                      <a:endParaRPr lang="ru-RU" sz="2800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ts val="1470"/>
                        </a:lnSpc>
                      </a:pPr>
                      <a:endParaRPr lang="ru-RU" sz="2800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ts val="1470"/>
                        </a:lnSpc>
                      </a:pPr>
                      <a:endParaRPr lang="ru-RU" sz="2800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ts val="1470"/>
                        </a:lnSpc>
                      </a:pPr>
                      <a:endParaRPr lang="ru-RU" sz="2800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ts val="1470"/>
                        </a:lnSpc>
                      </a:pPr>
                      <a:endParaRPr lang="ru-RU" sz="2800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ts val="1470"/>
                        </a:lnSpc>
                      </a:pPr>
                      <a:endParaRPr lang="ru-RU" sz="2800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ts val="1470"/>
                        </a:lnSpc>
                      </a:pPr>
                      <a:endParaRPr lang="ru-RU" sz="2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470"/>
                        </a:lnSpc>
                      </a:pPr>
                      <a:endParaRPr lang="ru-RU" sz="2800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ts val="1470"/>
                        </a:lnSpc>
                      </a:pPr>
                      <a:r>
                        <a:rPr lang="ru-RU" sz="28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Не обидеть</a:t>
                      </a:r>
                    </a:p>
                    <a:p>
                      <a:pPr>
                        <a:lnSpc>
                          <a:spcPts val="1470"/>
                        </a:lnSpc>
                      </a:pPr>
                      <a:endParaRPr lang="ru-RU" sz="2800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ts val="1470"/>
                        </a:lnSpc>
                      </a:pPr>
                      <a:endParaRPr lang="ru-RU" sz="2800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ts val="1470"/>
                        </a:lnSpc>
                      </a:pPr>
                      <a:r>
                        <a:rPr lang="ru-RU" sz="28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-% 30</a:t>
                      </a:r>
                      <a:endParaRPr lang="ru-RU" sz="2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470"/>
                        </a:lnSpc>
                      </a:pPr>
                      <a:endParaRPr lang="ru-RU" sz="2800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ts val="1470"/>
                        </a:lnSpc>
                      </a:pPr>
                      <a:r>
                        <a:rPr lang="ru-RU" sz="28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 </a:t>
                      </a:r>
                      <a:r>
                        <a:rPr lang="ru-RU" sz="28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зависимости </a:t>
                      </a:r>
                      <a:endParaRPr lang="ru-RU" sz="2800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ts val="1470"/>
                        </a:lnSpc>
                      </a:pPr>
                      <a:endParaRPr lang="ru-RU" sz="2800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ts val="1470"/>
                        </a:lnSpc>
                      </a:pPr>
                      <a:r>
                        <a:rPr lang="ru-RU" sz="28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от настроения</a:t>
                      </a:r>
                    </a:p>
                    <a:p>
                      <a:pPr>
                        <a:lnSpc>
                          <a:spcPts val="1470"/>
                        </a:lnSpc>
                      </a:pPr>
                      <a:endParaRPr lang="ru-RU" sz="2800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ts val="1470"/>
                        </a:lnSpc>
                      </a:pPr>
                      <a:r>
                        <a:rPr lang="ru-RU" sz="28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-%</a:t>
                      </a:r>
                      <a:r>
                        <a:rPr lang="ru-RU" sz="2800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7</a:t>
                      </a:r>
                      <a:endParaRPr lang="ru-RU" sz="2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136488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ts val="1470"/>
                        </a:lnSpc>
                      </a:pPr>
                      <a:endParaRPr lang="ru-RU" sz="2800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ts val="1470"/>
                        </a:lnSpc>
                      </a:pPr>
                      <a:r>
                        <a:rPr lang="ru-RU" sz="28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Чтобы </a:t>
                      </a:r>
                      <a:r>
                        <a:rPr lang="ru-RU" sz="28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человек </a:t>
                      </a:r>
                      <a:endParaRPr lang="ru-RU" sz="2800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ts val="1470"/>
                        </a:lnSpc>
                      </a:pPr>
                      <a:endParaRPr lang="ru-RU" sz="2800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ts val="1470"/>
                        </a:lnSpc>
                      </a:pPr>
                      <a:r>
                        <a:rPr lang="ru-RU" sz="28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больше </a:t>
                      </a:r>
                      <a:r>
                        <a:rPr lang="ru-RU" sz="28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не допускал </a:t>
                      </a:r>
                      <a:endParaRPr lang="ru-RU" sz="2800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ts val="1470"/>
                        </a:lnSpc>
                      </a:pPr>
                      <a:endParaRPr lang="ru-RU" sz="2800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ts val="1470"/>
                        </a:lnSpc>
                      </a:pPr>
                      <a:r>
                        <a:rPr lang="ru-RU" sz="28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ошибок</a:t>
                      </a:r>
                    </a:p>
                    <a:p>
                      <a:pPr>
                        <a:lnSpc>
                          <a:spcPts val="1470"/>
                        </a:lnSpc>
                      </a:pPr>
                      <a:endParaRPr lang="ru-RU" sz="2800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ts val="1470"/>
                        </a:lnSpc>
                      </a:pPr>
                      <a:r>
                        <a:rPr lang="ru-RU" sz="28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-%</a:t>
                      </a:r>
                      <a:r>
                        <a:rPr lang="ru-RU" sz="2800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32</a:t>
                      </a:r>
                      <a:endParaRPr lang="ru-RU" sz="2800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ts val="1470"/>
                        </a:lnSpc>
                      </a:pPr>
                      <a:endParaRPr lang="ru-RU" sz="2800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ts val="1470"/>
                        </a:lnSpc>
                      </a:pPr>
                      <a:endParaRPr lang="ru-RU" sz="2800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ts val="1470"/>
                        </a:lnSpc>
                      </a:pPr>
                      <a:endParaRPr lang="ru-RU" sz="2800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ts val="1470"/>
                        </a:lnSpc>
                      </a:pPr>
                      <a:endParaRPr lang="ru-RU" sz="2800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ts val="1470"/>
                        </a:lnSpc>
                      </a:pPr>
                      <a:endParaRPr lang="ru-RU" sz="2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470"/>
                        </a:lnSpc>
                      </a:pPr>
                      <a:endParaRPr lang="ru-RU" sz="2800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ts val="1470"/>
                        </a:lnSpc>
                      </a:pPr>
                      <a:r>
                        <a:rPr lang="ru-RU" sz="28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Не </a:t>
                      </a:r>
                      <a:r>
                        <a:rPr lang="ru-RU" sz="28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оказаться </a:t>
                      </a:r>
                      <a:endParaRPr lang="ru-RU" sz="2800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ts val="1470"/>
                        </a:lnSpc>
                      </a:pPr>
                      <a:endParaRPr lang="ru-RU" sz="2800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ts val="1470"/>
                        </a:lnSpc>
                      </a:pPr>
                      <a:r>
                        <a:rPr lang="ru-RU" sz="28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Бестактным</a:t>
                      </a:r>
                    </a:p>
                    <a:p>
                      <a:pPr>
                        <a:lnSpc>
                          <a:spcPts val="1470"/>
                        </a:lnSpc>
                      </a:pPr>
                      <a:endParaRPr lang="ru-RU" sz="2800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ts val="1470"/>
                        </a:lnSpc>
                      </a:pPr>
                      <a:r>
                        <a:rPr lang="ru-RU" sz="28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-% 57</a:t>
                      </a:r>
                      <a:endParaRPr lang="ru-RU" sz="2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470"/>
                        </a:lnSpc>
                      </a:pPr>
                      <a:r>
                        <a:rPr lang="ru-RU" sz="28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5876477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86019782"/>
      </p:ext>
    </p:extLst>
  </p:cSld>
  <p:clrMapOvr>
    <a:masterClrMapping/>
  </p:clrMapOvr>
  <p:transition>
    <p:push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>
            <a:spLocks noChangeArrowheads="1"/>
          </p:cNvSpPr>
          <p:nvPr/>
        </p:nvSpPr>
        <p:spPr bwMode="auto">
          <a:xfrm>
            <a:off x="107504" y="-117759"/>
            <a:ext cx="9144000" cy="6866175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>
              <a:lnSpc>
                <a:spcPts val="1470"/>
              </a:lnSpc>
              <a:spcAft>
                <a:spcPts val="0"/>
              </a:spcAft>
            </a:pPr>
            <a: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1.Орфографическая </a:t>
            </a:r>
            <a:r>
              <a:rPr lang="ru-RU" sz="2000" b="1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разминкаНайти</a:t>
            </a:r>
            <a:r>
              <a:rPr lang="ru-RU" sz="20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лишнее слово в каждом ряду, вставляя пропущенные буквы и объясняя их.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3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 </a:t>
            </a:r>
            <a:r>
              <a:rPr lang="ru-RU" sz="32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Бе</a:t>
            </a:r>
            <a:r>
              <a:rPr lang="ru-RU" sz="3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..</a:t>
            </a:r>
            <a:r>
              <a:rPr lang="ru-RU" sz="32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печный</a:t>
            </a:r>
            <a:r>
              <a:rPr lang="ru-RU" sz="3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и..</a:t>
            </a:r>
            <a:r>
              <a:rPr lang="ru-RU" sz="32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пуг</a:t>
            </a:r>
            <a:r>
              <a:rPr lang="ru-RU" sz="3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2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во..хождение</a:t>
            </a:r>
            <a:r>
              <a:rPr lang="ru-RU" sz="3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2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</a:t>
            </a:r>
            <a:r>
              <a:rPr lang="ru-RU" sz="3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..</a:t>
            </a:r>
            <a:r>
              <a:rPr lang="ru-RU" sz="32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жег </a:t>
            </a:r>
            <a:endParaRPr lang="ru-RU" sz="3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3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 Бор..</a:t>
            </a:r>
            <a:r>
              <a:rPr lang="ru-RU" sz="32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шься</a:t>
            </a:r>
            <a:r>
              <a:rPr lang="ru-RU" sz="3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встреч..</a:t>
            </a:r>
            <a:r>
              <a:rPr lang="ru-RU" sz="32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нный</a:t>
            </a:r>
            <a:r>
              <a:rPr lang="ru-RU" sz="3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знаком..</a:t>
            </a:r>
            <a:r>
              <a:rPr lang="ru-RU" sz="32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шься</a:t>
            </a:r>
            <a:r>
              <a:rPr lang="ru-RU" sz="3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2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настраива</a:t>
            </a:r>
            <a:r>
              <a:rPr lang="ru-RU" sz="3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..</a:t>
            </a:r>
            <a:r>
              <a:rPr lang="ru-RU" sz="32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мый</a:t>
            </a:r>
            <a:r>
              <a:rPr lang="ru-RU" sz="3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3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3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3. </a:t>
            </a:r>
            <a:r>
              <a:rPr lang="ru-RU" sz="32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Писа</a:t>
            </a:r>
            <a:r>
              <a:rPr lang="ru-RU" sz="3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...</a:t>
            </a:r>
            <a:r>
              <a:rPr lang="ru-RU" sz="32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ая</a:t>
            </a:r>
            <a:r>
              <a:rPr lang="ru-RU" sz="3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маслом, </a:t>
            </a:r>
            <a:r>
              <a:rPr lang="ru-RU" sz="32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изображё</a:t>
            </a:r>
            <a:r>
              <a:rPr lang="ru-RU" sz="3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  <a:r>
              <a:rPr lang="ru-RU" sz="32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ая</a:t>
            </a:r>
            <a:r>
              <a:rPr lang="ru-RU" sz="3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девушка, серебря..</a:t>
            </a:r>
            <a:r>
              <a:rPr lang="ru-RU" sz="32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ая</a:t>
            </a:r>
            <a:r>
              <a:rPr lang="ru-RU" sz="3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медаль, </a:t>
            </a:r>
            <a:r>
              <a:rPr lang="ru-RU" sz="32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посеребрё</a:t>
            </a:r>
            <a:r>
              <a:rPr lang="ru-RU" sz="3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..</a:t>
            </a:r>
            <a:r>
              <a:rPr lang="ru-RU" sz="32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ая</a:t>
            </a:r>
            <a:r>
              <a:rPr lang="ru-RU" sz="3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цепочка </a:t>
            </a:r>
            <a:endParaRPr lang="ru-RU" sz="3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3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4. (Не)приведена в порядок, (не)признавая авторитетов, (не)прикрытое шторами, на (не)высоком холме </a:t>
            </a:r>
            <a:endParaRPr lang="ru-RU" sz="3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3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5.  </a:t>
            </a:r>
            <a:r>
              <a:rPr lang="ru-RU" sz="32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Вз</a:t>
            </a:r>
            <a:r>
              <a:rPr lang="ru-RU" sz="3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..</a:t>
            </a:r>
            <a:r>
              <a:rPr lang="ru-RU" sz="32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скать</a:t>
            </a:r>
            <a:r>
              <a:rPr lang="ru-RU" sz="3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без..</a:t>
            </a:r>
            <a:r>
              <a:rPr lang="ru-RU" sz="32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нициативный</a:t>
            </a:r>
            <a:r>
              <a:rPr lang="ru-RU" sz="3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сверх..</a:t>
            </a:r>
            <a:r>
              <a:rPr lang="ru-RU" sz="32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зысканный</a:t>
            </a:r>
            <a:r>
              <a:rPr lang="ru-RU" sz="3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под..</a:t>
            </a:r>
            <a:r>
              <a:rPr lang="ru-RU" sz="32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грать</a:t>
            </a:r>
            <a:endParaRPr lang="ru-RU" sz="3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3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6.  </a:t>
            </a:r>
            <a:r>
              <a:rPr lang="ru-RU" sz="32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Удоста</a:t>
            </a:r>
            <a:r>
              <a:rPr lang="ru-RU" sz="3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..</a:t>
            </a:r>
            <a:r>
              <a:rPr lang="ru-RU" sz="32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вать</a:t>
            </a:r>
            <a:r>
              <a:rPr lang="ru-RU" sz="3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2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масл</a:t>
            </a:r>
            <a:r>
              <a:rPr lang="ru-RU" sz="3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..</a:t>
            </a:r>
            <a:r>
              <a:rPr lang="ru-RU" sz="32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це</a:t>
            </a:r>
            <a:r>
              <a:rPr lang="ru-RU" sz="3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 </a:t>
            </a:r>
            <a:r>
              <a:rPr lang="ru-RU" sz="32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отво</a:t>
            </a:r>
            <a:r>
              <a:rPr lang="ru-RU" sz="3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..</a:t>
            </a:r>
            <a:r>
              <a:rPr lang="ru-RU" sz="32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вав</a:t>
            </a:r>
            <a:r>
              <a:rPr lang="ru-RU" sz="3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2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плать</a:t>
            </a:r>
            <a:r>
              <a:rPr lang="ru-RU" sz="3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..</a:t>
            </a:r>
            <a:r>
              <a:rPr lang="ru-RU" sz="32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це</a:t>
            </a:r>
            <a:endParaRPr lang="ru-RU" sz="3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3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75488750"/>
      </p:ext>
    </p:extLst>
  </p:cSld>
  <p:clrMapOvr>
    <a:masterClrMapping/>
  </p:clrMapOvr>
  <p:transition>
    <p:push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>
            <a:spLocks noChangeArrowheads="1"/>
          </p:cNvSpPr>
          <p:nvPr/>
        </p:nvSpPr>
        <p:spPr bwMode="auto">
          <a:xfrm>
            <a:off x="107504" y="18196"/>
            <a:ext cx="9144000" cy="6931385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>
              <a:lnSpc>
                <a:spcPts val="1470"/>
              </a:lnSpc>
              <a:spcAft>
                <a:spcPts val="0"/>
              </a:spcAft>
            </a:pPr>
            <a: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1.Орфографическая </a:t>
            </a:r>
            <a:r>
              <a:rPr lang="ru-RU" sz="2000" b="1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разминкаНайти</a:t>
            </a:r>
            <a:r>
              <a:rPr lang="ru-RU" sz="20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лишнее слово в каждом ряду, вставляя пропущенные буквы и объясняя их.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 </a:t>
            </a:r>
            <a:r>
              <a:rPr lang="ru-RU" sz="28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Бе</a:t>
            </a: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..</a:t>
            </a:r>
            <a:r>
              <a:rPr lang="ru-RU" sz="28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печный</a:t>
            </a: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и..</a:t>
            </a:r>
            <a:r>
              <a:rPr lang="ru-RU" sz="28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пуг</a:t>
            </a: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во..хождение</a:t>
            </a: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</a:t>
            </a: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..жег . </a:t>
            </a:r>
            <a:endParaRPr lang="ru-RU" sz="2800" dirty="0" smtClean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800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Разжег </a:t>
            </a:r>
            <a:r>
              <a:rPr lang="ru-RU" sz="2800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(перед звонким согласным) </a:t>
            </a:r>
            <a:endParaRPr lang="ru-RU" sz="2800" dirty="0">
              <a:solidFill>
                <a:schemeClr val="accent6">
                  <a:lumMod val="75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 Бор..</a:t>
            </a:r>
            <a:r>
              <a:rPr lang="ru-RU" sz="28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шься</a:t>
            </a: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встреч..</a:t>
            </a:r>
            <a:r>
              <a:rPr lang="ru-RU" sz="28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нный</a:t>
            </a: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знаком..</a:t>
            </a:r>
            <a:r>
              <a:rPr lang="ru-RU" sz="28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шься</a:t>
            </a: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настраива</a:t>
            </a: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..</a:t>
            </a:r>
            <a:r>
              <a:rPr lang="ru-RU" sz="28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мый</a:t>
            </a: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. </a:t>
            </a:r>
            <a:r>
              <a:rPr lang="ru-RU" sz="2800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Знакомишься(</a:t>
            </a:r>
            <a:r>
              <a:rPr lang="en-US" sz="2800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II </a:t>
            </a:r>
            <a:r>
              <a:rPr lang="ru-RU" sz="2800" dirty="0" err="1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спр</a:t>
            </a:r>
            <a:r>
              <a:rPr lang="ru-RU" sz="2800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.)</a:t>
            </a:r>
            <a:endParaRPr lang="ru-RU" sz="2800" dirty="0">
              <a:solidFill>
                <a:schemeClr val="accent6">
                  <a:lumMod val="75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3. </a:t>
            </a:r>
            <a:r>
              <a:rPr lang="ru-RU" sz="28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Писа</a:t>
            </a: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...</a:t>
            </a:r>
            <a:r>
              <a:rPr lang="ru-RU" sz="28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ая</a:t>
            </a: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маслом, </a:t>
            </a:r>
            <a:r>
              <a:rPr lang="ru-RU" sz="28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изображё</a:t>
            </a: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  <a:r>
              <a:rPr lang="ru-RU" sz="28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ая</a:t>
            </a: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девушка, серебря..</a:t>
            </a:r>
            <a:r>
              <a:rPr lang="ru-RU" sz="28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ая</a:t>
            </a: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медаль, </a:t>
            </a:r>
            <a:r>
              <a:rPr lang="ru-RU" sz="28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посеребрё</a:t>
            </a: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..</a:t>
            </a:r>
            <a:r>
              <a:rPr lang="ru-RU" sz="28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ая</a:t>
            </a: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цепочка . </a:t>
            </a:r>
            <a:r>
              <a:rPr lang="ru-RU" sz="2800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Серебряная медаль (прил.)</a:t>
            </a:r>
            <a:endParaRPr lang="ru-RU" sz="2800" dirty="0">
              <a:solidFill>
                <a:schemeClr val="accent6">
                  <a:lumMod val="75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4. (Не)приведена в порядок, (не)признавая авторитетов, (не)прикрытое шторами, на (не)высоком холме . </a:t>
            </a:r>
            <a:endParaRPr lang="ru-RU" sz="2800" dirty="0" smtClean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800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sz="2800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невысоком холме (= низком)</a:t>
            </a:r>
            <a:endParaRPr lang="ru-RU" sz="2800" dirty="0">
              <a:solidFill>
                <a:schemeClr val="accent6">
                  <a:lumMod val="75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5.  </a:t>
            </a:r>
            <a:r>
              <a:rPr lang="ru-RU" sz="28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Вз</a:t>
            </a: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..</a:t>
            </a:r>
            <a:r>
              <a:rPr lang="ru-RU" sz="28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скать</a:t>
            </a: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без..</a:t>
            </a:r>
            <a:r>
              <a:rPr lang="ru-RU" sz="28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нициативный</a:t>
            </a: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сверх..</a:t>
            </a:r>
            <a:r>
              <a:rPr lang="ru-RU" sz="28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зысканный</a:t>
            </a: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под..</a:t>
            </a:r>
            <a:r>
              <a:rPr lang="ru-RU" sz="28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грать</a:t>
            </a: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800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Сверхизысканный(после приставок сверх- и меж- и не меняется на ы)</a:t>
            </a:r>
            <a:endParaRPr lang="ru-RU" sz="2800" dirty="0">
              <a:solidFill>
                <a:schemeClr val="accent6">
                  <a:lumMod val="75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514350" indent="-514350">
              <a:lnSpc>
                <a:spcPct val="107000"/>
              </a:lnSpc>
              <a:spcAft>
                <a:spcPts val="0"/>
              </a:spcAft>
              <a:buAutoNum type="arabicPeriod" startAt="6"/>
            </a:pPr>
            <a:r>
              <a:rPr lang="ru-RU" sz="28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Удоста</a:t>
            </a: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..</a:t>
            </a:r>
            <a:r>
              <a:rPr lang="ru-RU" sz="28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вать</a:t>
            </a: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масл</a:t>
            </a: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..</a:t>
            </a:r>
            <a:r>
              <a:rPr lang="ru-RU" sz="28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це</a:t>
            </a: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 </a:t>
            </a:r>
            <a:r>
              <a:rPr lang="ru-RU" sz="28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отво</a:t>
            </a: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..</a:t>
            </a:r>
            <a:r>
              <a:rPr lang="ru-RU" sz="28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вав</a:t>
            </a: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плать</a:t>
            </a: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..</a:t>
            </a:r>
            <a:r>
              <a:rPr lang="ru-RU" sz="28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це</a:t>
            </a: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sz="2800" dirty="0" smtClean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800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Отвоевав </a:t>
            </a:r>
            <a:r>
              <a:rPr lang="ru-RU" sz="2800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(отвоюю</a:t>
            </a:r>
            <a:r>
              <a:rPr lang="ru-RU" sz="2800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2800" dirty="0">
              <a:solidFill>
                <a:schemeClr val="accent6">
                  <a:lumMod val="75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78298313"/>
      </p:ext>
    </p:extLst>
  </p:cSld>
  <p:clrMapOvr>
    <a:masterClrMapping/>
  </p:clrMapOvr>
  <p:transition>
    <p:push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>
            <a:spLocks noChangeArrowheads="1"/>
          </p:cNvSpPr>
          <p:nvPr/>
        </p:nvSpPr>
        <p:spPr bwMode="auto">
          <a:xfrm>
            <a:off x="-1782" y="476672"/>
            <a:ext cx="9144000" cy="2746906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3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ru-RU" sz="30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Орфоэпическая минутка  </a:t>
            </a:r>
            <a:endParaRPr lang="ru-RU" sz="3000" b="1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30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Квартал</a:t>
            </a:r>
            <a:r>
              <a:rPr lang="ru-RU" sz="3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красивейший, свекла, закупорить, каталог, баловать, газопровод, </a:t>
            </a:r>
            <a:r>
              <a:rPr lang="ru-RU" sz="30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договор, созвонимся</a:t>
            </a:r>
            <a:r>
              <a:rPr lang="ru-RU" sz="3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торты, одолжит, жалюзи, вручит, снята, вероисповедание, </a:t>
            </a:r>
            <a:r>
              <a:rPr lang="ru-RU" sz="30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шарфы,  ходатайство</a:t>
            </a:r>
            <a:r>
              <a:rPr lang="ru-RU" sz="3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еретик, щавель.</a:t>
            </a:r>
          </a:p>
        </p:txBody>
      </p:sp>
      <p:sp>
        <p:nvSpPr>
          <p:cNvPr id="41986" name="Rectangle 2"/>
          <p:cNvSpPr>
            <a:spLocks noChangeArrowheads="1"/>
          </p:cNvSpPr>
          <p:nvPr/>
        </p:nvSpPr>
        <p:spPr bwMode="auto">
          <a:xfrm>
            <a:off x="141726" y="4077072"/>
            <a:ext cx="8856984" cy="2554545"/>
          </a:xfrm>
          <a:prstGeom prst="rect">
            <a:avLst/>
          </a:prstGeom>
          <a:ln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32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Кварт</a:t>
            </a:r>
            <a:r>
              <a:rPr lang="ru-RU" sz="3200" b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а</a:t>
            </a:r>
            <a:r>
              <a:rPr lang="ru-RU" sz="32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л, крас</a:t>
            </a:r>
            <a:r>
              <a:rPr lang="ru-RU" sz="3200" b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и</a:t>
            </a:r>
            <a:r>
              <a:rPr lang="ru-RU" sz="32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вейший, св</a:t>
            </a:r>
            <a:r>
              <a:rPr lang="ru-RU" sz="3200" b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е</a:t>
            </a:r>
            <a:r>
              <a:rPr lang="ru-RU" sz="32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кла, зак</a:t>
            </a:r>
            <a:r>
              <a:rPr lang="ru-RU" sz="3200" b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у</a:t>
            </a:r>
            <a:r>
              <a:rPr lang="ru-RU" sz="32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порить, катал</a:t>
            </a:r>
            <a:r>
              <a:rPr lang="ru-RU" sz="3200" b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о</a:t>
            </a:r>
            <a:r>
              <a:rPr lang="ru-RU" sz="32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г, балов</a:t>
            </a:r>
            <a:r>
              <a:rPr lang="ru-RU" sz="3200" b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а</a:t>
            </a:r>
            <a:r>
              <a:rPr lang="ru-RU" sz="32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ть, газопров</a:t>
            </a:r>
            <a:r>
              <a:rPr lang="ru-RU" sz="3200" b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о</a:t>
            </a:r>
            <a:r>
              <a:rPr lang="ru-RU" sz="32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д, догов</a:t>
            </a:r>
            <a:r>
              <a:rPr lang="ru-RU" sz="3200" b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о</a:t>
            </a:r>
            <a:r>
              <a:rPr lang="ru-RU" sz="32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р, созвон</a:t>
            </a:r>
            <a:r>
              <a:rPr lang="ru-RU" sz="3200" b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и</a:t>
            </a:r>
            <a:r>
              <a:rPr lang="ru-RU" sz="32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мся, т</a:t>
            </a:r>
            <a:r>
              <a:rPr lang="ru-RU" sz="3200" b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о</a:t>
            </a:r>
            <a:r>
              <a:rPr lang="ru-RU" sz="32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рты, одолж</a:t>
            </a:r>
            <a:r>
              <a:rPr lang="ru-RU" sz="3200" b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и</a:t>
            </a:r>
            <a:r>
              <a:rPr lang="ru-RU" sz="32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т, жалюз</a:t>
            </a:r>
            <a:r>
              <a:rPr lang="ru-RU" sz="3200" b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и</a:t>
            </a:r>
            <a:r>
              <a:rPr lang="ru-RU" sz="32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вруч</a:t>
            </a:r>
            <a:r>
              <a:rPr lang="ru-RU" sz="3200" b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и</a:t>
            </a:r>
            <a:r>
              <a:rPr lang="ru-RU" sz="32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т, снят</a:t>
            </a:r>
            <a:r>
              <a:rPr lang="ru-RU" sz="3200" b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а</a:t>
            </a:r>
            <a:r>
              <a:rPr lang="ru-RU" sz="32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вероиспов</a:t>
            </a:r>
            <a:r>
              <a:rPr lang="ru-RU" sz="3200" b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е</a:t>
            </a:r>
            <a:r>
              <a:rPr lang="ru-RU" sz="32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дание, ш</a:t>
            </a:r>
            <a:r>
              <a:rPr lang="ru-RU" sz="3200" b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а</a:t>
            </a:r>
            <a:r>
              <a:rPr lang="ru-RU" sz="32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рфы, ход</a:t>
            </a:r>
            <a:r>
              <a:rPr lang="ru-RU" sz="3200" b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а</a:t>
            </a:r>
            <a:r>
              <a:rPr lang="ru-RU" sz="32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тайство, ерет</a:t>
            </a:r>
            <a:r>
              <a:rPr lang="ru-RU" sz="3200" b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и</a:t>
            </a:r>
            <a:r>
              <a:rPr lang="ru-RU" sz="32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к, щав</a:t>
            </a:r>
            <a:r>
              <a:rPr lang="ru-RU" sz="3200" b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е</a:t>
            </a:r>
            <a:r>
              <a:rPr lang="ru-RU" sz="32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ль.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92111154"/>
      </p:ext>
    </p:extLst>
  </p:cSld>
  <p:clrMapOvr>
    <a:masterClrMapping/>
  </p:clrMapOvr>
  <p:transition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19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19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19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986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6824" y="0"/>
            <a:ext cx="9117176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Актуализация знаний  морфологических норм. (Задача : закрепить и расширить знания морфологических норм).</a:t>
            </a:r>
          </a:p>
          <a:p>
            <a:r>
              <a:rPr lang="ru-RU" sz="2400" dirty="0"/>
              <a:t> Задание 7. </a:t>
            </a:r>
            <a:endParaRPr lang="ru-RU" sz="2400" dirty="0" smtClean="0"/>
          </a:p>
          <a:p>
            <a:r>
              <a:rPr lang="ru-RU" sz="3200" dirty="0" smtClean="0"/>
              <a:t>1.ДИРЕКТОРЫ </a:t>
            </a:r>
            <a:r>
              <a:rPr lang="ru-RU" sz="3200" dirty="0"/>
              <a:t>школ                      </a:t>
            </a:r>
          </a:p>
          <a:p>
            <a:r>
              <a:rPr lang="ru-RU" sz="3200" dirty="0"/>
              <a:t>2.СЕМИДЕСЯТЬЮ процентами     </a:t>
            </a:r>
          </a:p>
          <a:p>
            <a:r>
              <a:rPr lang="ru-RU" sz="3200" dirty="0"/>
              <a:t>3.БЕЛОГО тюля</a:t>
            </a:r>
          </a:p>
          <a:p>
            <a:r>
              <a:rPr lang="ru-RU" sz="3200" dirty="0"/>
              <a:t>4.КРАСИВШЕ                                   </a:t>
            </a:r>
          </a:p>
          <a:p>
            <a:r>
              <a:rPr lang="ru-RU" sz="3200" dirty="0"/>
              <a:t> 5.ПОЕЗЖАЙ вперед</a:t>
            </a:r>
          </a:p>
          <a:p>
            <a:r>
              <a:rPr lang="ru-RU" sz="3200" dirty="0"/>
              <a:t>6.Пара САПОГОВ                             .</a:t>
            </a:r>
          </a:p>
          <a:p>
            <a:r>
              <a:rPr lang="ru-RU" sz="3200" dirty="0"/>
              <a:t>7. Пара ТУФЛЕЙ                                </a:t>
            </a:r>
          </a:p>
          <a:p>
            <a:r>
              <a:rPr lang="ru-RU" sz="3200" dirty="0"/>
              <a:t>8. Несколько ПОЛОТЕНЕЦ</a:t>
            </a:r>
          </a:p>
          <a:p>
            <a:r>
              <a:rPr lang="ru-RU" sz="3200" dirty="0"/>
              <a:t>9. к ДВЕ ТЫСЯЧИ ПЯТОМУ году</a:t>
            </a:r>
          </a:p>
          <a:p>
            <a:r>
              <a:rPr lang="ru-RU" sz="3200" dirty="0"/>
              <a:t>10. ИХНЕЙ </a:t>
            </a:r>
            <a:r>
              <a:rPr lang="ru-RU" sz="3200" dirty="0" smtClean="0"/>
              <a:t>работой 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1569562979"/>
      </p:ext>
    </p:extLst>
  </p:cSld>
  <p:clrMapOvr>
    <a:masterClrMapping/>
  </p:clrMapOvr>
  <p:transition>
    <p:push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>
            <a:spLocks noChangeArrowheads="1"/>
          </p:cNvSpPr>
          <p:nvPr/>
        </p:nvSpPr>
        <p:spPr bwMode="auto">
          <a:xfrm>
            <a:off x="107504" y="499174"/>
            <a:ext cx="9144000" cy="5632311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>
              <a:spcAft>
                <a:spcPts val="0"/>
              </a:spcAft>
            </a:pPr>
            <a:r>
              <a:rPr lang="ru-RU" sz="3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1.ДИРЕКТОРЫ школ      </a:t>
            </a:r>
            <a:r>
              <a:rPr lang="ru-RU" sz="32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</a:t>
            </a:r>
            <a:r>
              <a:rPr lang="ru-RU" sz="3200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3200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Верно: директора школ</a:t>
            </a:r>
          </a:p>
          <a:p>
            <a:pPr>
              <a:spcAft>
                <a:spcPts val="0"/>
              </a:spcAft>
            </a:pPr>
            <a:r>
              <a:rPr lang="ru-RU" sz="3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2.СЕМИДЕСЯТЬЮ процентами     </a:t>
            </a:r>
            <a:endParaRPr lang="ru-RU" sz="3200" dirty="0" smtClean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3200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Верно</a:t>
            </a:r>
            <a:r>
              <a:rPr lang="ru-RU" sz="3200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:</a:t>
            </a:r>
            <a:r>
              <a:rPr lang="ru-RU" sz="3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3200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СЕМЬЮДЕСЯТЬЮ процентами</a:t>
            </a:r>
          </a:p>
          <a:p>
            <a:pPr>
              <a:spcAft>
                <a:spcPts val="0"/>
              </a:spcAft>
            </a:pPr>
            <a:r>
              <a:rPr lang="ru-RU" sz="3200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3.БЕЛОГО тюля</a:t>
            </a:r>
            <a:endParaRPr lang="ru-RU" sz="3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3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4.КРАСИВШЕ              </a:t>
            </a:r>
            <a:r>
              <a:rPr lang="ru-RU" sz="32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      </a:t>
            </a:r>
            <a:r>
              <a:rPr lang="ru-RU" sz="3200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Верно: </a:t>
            </a:r>
            <a:r>
              <a:rPr lang="ru-RU" sz="4000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красивее</a:t>
            </a:r>
            <a:r>
              <a:rPr lang="ru-RU" sz="3200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</a:p>
          <a:p>
            <a:pPr>
              <a:spcAft>
                <a:spcPts val="0"/>
              </a:spcAft>
            </a:pPr>
            <a:r>
              <a:rPr lang="ru-RU" sz="3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5.</a:t>
            </a:r>
            <a:r>
              <a:rPr lang="ru-RU" sz="3200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ПОЕЗЖАЙ вперед</a:t>
            </a:r>
            <a:endParaRPr lang="ru-RU" sz="3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3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6.Пара </a:t>
            </a:r>
            <a:r>
              <a:rPr lang="ru-RU" sz="32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САПОГОВ                    </a:t>
            </a:r>
            <a:r>
              <a:rPr lang="ru-RU" sz="3200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Верно: пара САПОГ</a:t>
            </a:r>
            <a:r>
              <a:rPr lang="ru-RU" sz="3200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</a:p>
          <a:p>
            <a:pPr>
              <a:spcAft>
                <a:spcPts val="0"/>
              </a:spcAft>
            </a:pPr>
            <a:r>
              <a:rPr lang="ru-RU" sz="3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7. Пара ТУФЛЕЙ                    </a:t>
            </a:r>
            <a:r>
              <a:rPr lang="ru-RU" sz="32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</a:t>
            </a:r>
            <a:r>
              <a:rPr lang="ru-RU" sz="3200" dirty="0" err="1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Верно:пара</a:t>
            </a:r>
            <a:r>
              <a:rPr lang="ru-RU" sz="3200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3200" dirty="0" err="1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тУфель</a:t>
            </a:r>
            <a:endParaRPr lang="ru-RU" sz="3200" dirty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3200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8. Несколько ПОЛОТЕНЕЦ</a:t>
            </a:r>
            <a:endParaRPr lang="ru-RU" sz="3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3200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9. к ДВЕ ТЫСЯЧИ ПЯТОМУ году</a:t>
            </a:r>
            <a:endParaRPr lang="ru-RU" sz="3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3200" dirty="0">
                <a:solidFill>
                  <a:srgbClr val="111111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10. ИХНЕЙ </a:t>
            </a:r>
            <a:r>
              <a:rPr lang="ru-RU" sz="3200" dirty="0" smtClean="0">
                <a:solidFill>
                  <a:srgbClr val="111111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ра­бо­той            </a:t>
            </a:r>
            <a:r>
              <a:rPr lang="ru-RU" sz="3200" dirty="0" smtClean="0">
                <a:solidFill>
                  <a:srgbClr val="FF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ru-RU" sz="3200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Верно: ИХ работой</a:t>
            </a:r>
            <a:endParaRPr lang="ru-RU" sz="3200" dirty="0">
              <a:solidFill>
                <a:schemeClr val="accent6">
                  <a:lumMod val="75000"/>
                </a:schemeClr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14030955"/>
      </p:ext>
    </p:extLst>
  </p:cSld>
  <p:clrMapOvr>
    <a:masterClrMapping/>
  </p:clrMapOvr>
  <p:transition>
    <p:push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504" y="764704"/>
            <a:ext cx="9396536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rgbClr val="000000"/>
                </a:solidFill>
                <a:latin typeface="Arial" panose="020B0604020202020204" pitchFamily="34" charset="0"/>
              </a:rPr>
              <a:t>Гимнастика для глаз</a:t>
            </a:r>
            <a:endParaRPr lang="ru-RU" sz="28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r>
              <a:rPr lang="ru-RU" sz="2800" dirty="0">
                <a:solidFill>
                  <a:srgbClr val="000000"/>
                </a:solidFill>
                <a:latin typeface="Arial" panose="020B0604020202020204" pitchFamily="34" charset="0"/>
              </a:rPr>
              <a:t>Каждое упражнение выполнять 6 – 8 раз.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2800" dirty="0">
                <a:solidFill>
                  <a:srgbClr val="000000"/>
                </a:solidFill>
                <a:latin typeface="Arial" panose="020B0604020202020204" pitchFamily="34" charset="0"/>
              </a:rPr>
              <a:t>Движение глаз по горизонтальной линии вправо-влево.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2800" dirty="0">
                <a:solidFill>
                  <a:srgbClr val="000000"/>
                </a:solidFill>
                <a:latin typeface="Arial" panose="020B0604020202020204" pitchFamily="34" charset="0"/>
              </a:rPr>
              <a:t>Движение глаз по вертикальной линии вверх-вниз.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2800" dirty="0">
                <a:solidFill>
                  <a:srgbClr val="000000"/>
                </a:solidFill>
                <a:latin typeface="Arial" panose="020B0604020202020204" pitchFamily="34" charset="0"/>
              </a:rPr>
              <a:t>Круговые движения открытыми глазами по часовой и против часовой стрелке.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2800" dirty="0">
                <a:solidFill>
                  <a:srgbClr val="000000"/>
                </a:solidFill>
                <a:latin typeface="Arial" panose="020B0604020202020204" pitchFamily="34" charset="0"/>
              </a:rPr>
              <a:t>Сведение глаз к переносице, затем смотреть в даль.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2800" dirty="0">
                <a:solidFill>
                  <a:srgbClr val="000000"/>
                </a:solidFill>
                <a:latin typeface="Arial" panose="020B0604020202020204" pitchFamily="34" charset="0"/>
              </a:rPr>
              <a:t>Сведение глаз к кончику носа, затем смотреть в даль.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2800" dirty="0">
                <a:solidFill>
                  <a:srgbClr val="000000"/>
                </a:solidFill>
                <a:latin typeface="Arial" panose="020B0604020202020204" pitchFamily="34" charset="0"/>
              </a:rPr>
              <a:t>Сведение глаз ко лбу, затем смотреть в даль.</a:t>
            </a:r>
          </a:p>
          <a:p>
            <a:r>
              <a:rPr lang="ru-RU" sz="2800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  <a:endParaRPr lang="ru-RU" sz="2800" b="0" i="0" dirty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>
    <p:push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>
            <a:spLocks noChangeArrowheads="1"/>
          </p:cNvSpPr>
          <p:nvPr/>
        </p:nvSpPr>
        <p:spPr bwMode="auto">
          <a:xfrm>
            <a:off x="107504" y="83675"/>
            <a:ext cx="9144000" cy="6463308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3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1. Впереди лидирует команда наших спортсменов 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3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2. На примере конкретных примеров покажите своеобразие чеховского пейзажа </a:t>
            </a:r>
            <a:endParaRPr lang="ru-RU" sz="3000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30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</a:t>
            </a:r>
            <a:r>
              <a:rPr lang="ru-RU" sz="3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Чтобы быть грамотным и с большим жаргоном слов, надо много читать 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30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4</a:t>
            </a:r>
            <a:r>
              <a:rPr lang="ru-RU" sz="3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В крупной фирме по продаже офисного оборудования имеется свободная вакансия менеджера.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3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5. Василий Алексеевич звёзд с неба не ловил, но всё же был довольно опытным в военном деле командиром, прошедшим хорошую школу в Семилетнюю </a:t>
            </a:r>
            <a:r>
              <a:rPr lang="ru-RU" sz="30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войну</a:t>
            </a:r>
            <a:endParaRPr lang="ru-RU" sz="3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2934971"/>
      </p:ext>
    </p:extLst>
  </p:cSld>
  <p:clrMapOvr>
    <a:masterClrMapping/>
  </p:clrMapOvr>
  <p:transition>
    <p:push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>
            <a:spLocks noChangeArrowheads="1"/>
          </p:cNvSpPr>
          <p:nvPr/>
        </p:nvSpPr>
        <p:spPr bwMode="auto">
          <a:xfrm>
            <a:off x="107504" y="83675"/>
            <a:ext cx="9144000" cy="6463308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3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1. </a:t>
            </a:r>
            <a:r>
              <a:rPr lang="ru-RU" sz="3000" u="sng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Впереди</a:t>
            </a:r>
            <a:r>
              <a:rPr lang="ru-RU" sz="3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лидирует команда наших спортсменов 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3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2. На </a:t>
            </a:r>
            <a:r>
              <a:rPr lang="ru-RU" sz="3000" u="sng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примере</a:t>
            </a:r>
            <a:r>
              <a:rPr lang="ru-RU" sz="3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конкретных </a:t>
            </a:r>
            <a:r>
              <a:rPr lang="ru-RU" sz="3000" u="sng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примеров</a:t>
            </a:r>
            <a:r>
              <a:rPr lang="ru-RU" sz="3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покажите своеобразие чеховского пейзажа </a:t>
            </a:r>
            <a:endParaRPr lang="ru-RU" sz="3000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30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</a:t>
            </a:r>
            <a:r>
              <a:rPr lang="ru-RU" sz="3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Чтобы быть грамотным и с большим </a:t>
            </a:r>
            <a:r>
              <a:rPr lang="ru-RU" sz="3000" u="sng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жаргоном</a:t>
            </a:r>
            <a:r>
              <a:rPr lang="ru-RU" sz="3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слов, надо много читать 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30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4</a:t>
            </a:r>
            <a:r>
              <a:rPr lang="ru-RU" sz="3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В крупной фирме по продаже офисного оборудования имеется </a:t>
            </a:r>
            <a:r>
              <a:rPr lang="ru-RU" sz="3000" u="sng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свободная</a:t>
            </a:r>
            <a:r>
              <a:rPr lang="ru-RU" sz="3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вакансия менеджера.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3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5. Василий Алексеевич звёзд с неба </a:t>
            </a:r>
            <a:r>
              <a:rPr lang="ru-RU" sz="3000" u="sng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не ловил</a:t>
            </a:r>
            <a:r>
              <a:rPr lang="ru-RU" sz="3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но всё же был довольно опытным в военном деле командиром, прошедшим хорошую школу в Семилетнюю </a:t>
            </a:r>
            <a:r>
              <a:rPr lang="ru-RU" sz="30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войну</a:t>
            </a:r>
            <a:endParaRPr lang="ru-RU" sz="3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20902564"/>
      </p:ext>
    </p:extLst>
  </p:cSld>
  <p:clrMapOvr>
    <a:masterClrMapping/>
  </p:clrMapOvr>
  <p:transition>
    <p:push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mtClean="0"/>
              <a:t>Урок-практикум </a:t>
            </a:r>
            <a:r>
              <a:rPr lang="ru-RU" dirty="0"/>
              <a:t>по подготовке к ЕГЭ по русскому языку в 11 классе </a:t>
            </a:r>
          </a:p>
        </p:txBody>
      </p:sp>
    </p:spTree>
    <p:extLst>
      <p:ext uri="{BB962C8B-B14F-4D97-AF65-F5344CB8AC3E}">
        <p14:creationId xmlns:p14="http://schemas.microsoft.com/office/powerpoint/2010/main" val="3563509765"/>
      </p:ext>
    </p:extLst>
  </p:cSld>
  <p:clrMapOvr>
    <a:masterClrMapping/>
  </p:clrMapOvr>
  <p:transition>
    <p:push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>
            <a:spLocks noChangeArrowheads="1"/>
          </p:cNvSpPr>
          <p:nvPr/>
        </p:nvSpPr>
        <p:spPr bwMode="auto">
          <a:xfrm>
            <a:off x="107504" y="83677"/>
            <a:ext cx="9144000" cy="6463308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30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…Люблю  майскую грозу в начале мая,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30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Когда весной весенний первый гром,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30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Как бы резвясь и в игру играя,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30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Грохочет громко в небе голубом.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30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Ещё люблю, когда холодные морозы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30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Покроют льдом, заледенят карниз,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30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Снежинки с неба падают как слёзы,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30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На землю приземляясь сверху вниз.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30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Но более всего предпочитаю осень,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30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Когда плодами всё плодоносит,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30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И в сенокос косою сено косят,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30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И масло масляное на столе стоит.</a:t>
            </a:r>
            <a:endParaRPr lang="ru-RU" sz="3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36283034"/>
      </p:ext>
    </p:extLst>
  </p:cSld>
  <p:clrMapOvr>
    <a:masterClrMapping/>
  </p:clrMapOvr>
  <p:transition>
    <p:push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>
            <a:spLocks noChangeArrowheads="1"/>
          </p:cNvSpPr>
          <p:nvPr/>
        </p:nvSpPr>
        <p:spPr bwMode="auto">
          <a:xfrm>
            <a:off x="107504" y="83677"/>
            <a:ext cx="9144000" cy="6463308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3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…Люблю  </a:t>
            </a:r>
            <a:r>
              <a:rPr lang="ru-RU" sz="3000" u="sng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майскую</a:t>
            </a:r>
            <a:r>
              <a:rPr lang="ru-RU" sz="3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грозу в начале мая,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3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Когда </a:t>
            </a:r>
            <a:r>
              <a:rPr lang="ru-RU" sz="3000" u="sng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весной</a:t>
            </a:r>
            <a:r>
              <a:rPr lang="ru-RU" sz="3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весенний первый гром,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3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Как бы </a:t>
            </a:r>
            <a:r>
              <a:rPr lang="ru-RU" sz="3000" dirty="0" err="1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резвяся</a:t>
            </a:r>
            <a:r>
              <a:rPr lang="ru-RU" sz="30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3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и </a:t>
            </a:r>
            <a:r>
              <a:rPr lang="ru-RU" sz="3000" u="sng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 игру </a:t>
            </a:r>
            <a:r>
              <a:rPr lang="ru-RU" sz="3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играя,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3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Грохочет </a:t>
            </a:r>
            <a:r>
              <a:rPr lang="ru-RU" sz="3000" u="sng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громко</a:t>
            </a:r>
            <a:r>
              <a:rPr lang="ru-RU" sz="3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в небе голубом.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3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Ещё люблю, когда </a:t>
            </a:r>
            <a:r>
              <a:rPr lang="ru-RU" sz="3000" u="sng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холодные</a:t>
            </a:r>
            <a:r>
              <a:rPr lang="ru-RU" sz="3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морозы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3000" u="sng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Покроют льдом, заледенят </a:t>
            </a:r>
            <a:r>
              <a:rPr lang="ru-RU" sz="3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карниз,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3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Снежинки с неба падают как слёзы,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3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На </a:t>
            </a:r>
            <a:r>
              <a:rPr lang="ru-RU" sz="3000" u="sng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землю приземляясь </a:t>
            </a:r>
            <a:r>
              <a:rPr lang="ru-RU" sz="3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сверху вниз.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3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Но более всего предпочитаю осень,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3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Когда </a:t>
            </a:r>
            <a:r>
              <a:rPr lang="ru-RU" sz="3000" u="sng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плодами</a:t>
            </a:r>
            <a:r>
              <a:rPr lang="ru-RU" sz="3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всё плодоносит,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3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И в </a:t>
            </a:r>
            <a:r>
              <a:rPr lang="ru-RU" sz="3000" u="sng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сенокос косою сено косят</a:t>
            </a:r>
            <a:r>
              <a:rPr lang="ru-RU" sz="3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3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И масло </a:t>
            </a:r>
            <a:r>
              <a:rPr lang="ru-RU" sz="3000" u="sng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масляное</a:t>
            </a:r>
            <a:r>
              <a:rPr lang="ru-RU" sz="3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на столе стоит.</a:t>
            </a:r>
          </a:p>
        </p:txBody>
      </p:sp>
    </p:spTree>
    <p:extLst>
      <p:ext uri="{BB962C8B-B14F-4D97-AF65-F5344CB8AC3E}">
        <p14:creationId xmlns:p14="http://schemas.microsoft.com/office/powerpoint/2010/main" val="4035069350"/>
      </p:ext>
    </p:extLst>
  </p:cSld>
  <p:clrMapOvr>
    <a:masterClrMapping/>
  </p:clrMapOvr>
  <p:transition>
    <p:push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1"/>
          <p:cNvSpPr>
            <a:spLocks noChangeArrowheads="1"/>
          </p:cNvSpPr>
          <p:nvPr/>
        </p:nvSpPr>
        <p:spPr bwMode="auto">
          <a:xfrm>
            <a:off x="251520" y="424989"/>
            <a:ext cx="8640960" cy="5109091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600" b="0" i="0" u="sng" strike="noStrike" cap="none" normalizeH="0" baseline="0" dirty="0" smtClean="0">
                <a:ln>
                  <a:noFill/>
                </a:ln>
                <a:solidFill>
                  <a:srgbClr val="660033"/>
                </a:solidFill>
                <a:effectLst/>
                <a:latin typeface="Garamond" pitchFamily="18" charset="0"/>
                <a:ea typeface="Arial Unicode MS" pitchFamily="34" charset="-128"/>
                <a:cs typeface="Arial Unicode MS" pitchFamily="34" charset="-128"/>
              </a:rPr>
              <a:t>Формулировка задания:</a:t>
            </a:r>
            <a:endParaRPr kumimoji="0" lang="ru-RU" sz="2600" b="0" i="0" u="sng" strike="noStrike" cap="none" normalizeH="0" baseline="0" dirty="0" smtClean="0">
              <a:ln>
                <a:noFill/>
              </a:ln>
              <a:solidFill>
                <a:srgbClr val="660033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600" b="1" i="0" u="none" strike="noStrike" cap="none" normalizeH="0" baseline="0" dirty="0" smtClean="0">
                <a:ln>
                  <a:noFill/>
                </a:ln>
                <a:solidFill>
                  <a:srgbClr val="660033"/>
                </a:solidFill>
                <a:effectLst/>
                <a:latin typeface="Garamond" pitchFamily="18" charset="0"/>
                <a:ea typeface="Arial Unicode MS" pitchFamily="34" charset="-128"/>
                <a:cs typeface="Times New Roman" pitchFamily="18" charset="0"/>
              </a:rPr>
              <a:t>В одном из приведённых ниже предложений </a:t>
            </a:r>
            <a:r>
              <a:rPr kumimoji="0" lang="ru-RU" sz="2600" b="0" i="0" u="none" strike="noStrike" cap="none" normalizeH="0" baseline="0" dirty="0" smtClean="0">
                <a:ln>
                  <a:noFill/>
                </a:ln>
                <a:solidFill>
                  <a:srgbClr val="660033"/>
                </a:solidFill>
                <a:effectLst/>
                <a:latin typeface="Garamond" pitchFamily="18" charset="0"/>
                <a:ea typeface="Arial Unicode MS" pitchFamily="34" charset="-128"/>
                <a:cs typeface="Arial Unicode MS" pitchFamily="34" charset="-128"/>
              </a:rPr>
              <a:t>НЕВЕРНО </a:t>
            </a:r>
            <a:r>
              <a:rPr kumimoji="0" lang="ru-RU" sz="2600" b="1" i="0" u="none" strike="noStrike" cap="none" normalizeH="0" baseline="0" dirty="0" smtClean="0">
                <a:ln>
                  <a:noFill/>
                </a:ln>
                <a:solidFill>
                  <a:srgbClr val="660033"/>
                </a:solidFill>
                <a:effectLst/>
                <a:latin typeface="Garamond" pitchFamily="18" charset="0"/>
                <a:ea typeface="Arial Unicode MS" pitchFamily="34" charset="-128"/>
                <a:cs typeface="Times New Roman" pitchFamily="18" charset="0"/>
              </a:rPr>
              <a:t>употреблено выделенное слово. </a:t>
            </a:r>
            <a:r>
              <a:rPr kumimoji="0" lang="ru-RU" sz="2600" b="1" i="0" u="none" strike="noStrike" cap="none" normalizeH="0" baseline="0" dirty="0" smtClean="0">
                <a:ln>
                  <a:noFill/>
                </a:ln>
                <a:solidFill>
                  <a:srgbClr val="660033"/>
                </a:solidFill>
                <a:effectLst/>
                <a:latin typeface="Garamond" pitchFamily="18" charset="0"/>
                <a:ea typeface="Arial Unicode MS" pitchFamily="34" charset="-128"/>
                <a:cs typeface="Arial Unicode MS" pitchFamily="34" charset="-128"/>
              </a:rPr>
              <a:t>Исправьте лексическую ошибку, подобрав к выделенному слову пароним.</a:t>
            </a:r>
            <a:r>
              <a:rPr kumimoji="0" lang="ru-RU" sz="2600" b="0" i="0" u="none" strike="noStrike" cap="none" normalizeH="0" baseline="0" dirty="0" smtClean="0">
                <a:ln>
                  <a:noFill/>
                </a:ln>
                <a:solidFill>
                  <a:srgbClr val="660033"/>
                </a:solidFill>
                <a:effectLst/>
                <a:latin typeface="Garamond" pitchFamily="18" charset="0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kumimoji="0" lang="ru-RU" sz="2600" b="1" i="0" u="none" strike="noStrike" cap="none" normalizeH="0" baseline="0" dirty="0" smtClean="0">
                <a:ln>
                  <a:noFill/>
                </a:ln>
                <a:solidFill>
                  <a:srgbClr val="660033"/>
                </a:solidFill>
                <a:effectLst/>
                <a:latin typeface="Garamond" pitchFamily="18" charset="0"/>
                <a:ea typeface="Arial Unicode MS" pitchFamily="34" charset="-128"/>
                <a:cs typeface="Arial Unicode MS" pitchFamily="34" charset="-128"/>
              </a:rPr>
              <a:t>Запишите подобранное слово</a:t>
            </a:r>
            <a:r>
              <a:rPr kumimoji="0" lang="ru-RU" sz="2600" b="0" i="0" u="none" strike="noStrike" cap="none" normalizeH="0" baseline="0" dirty="0" smtClean="0">
                <a:ln>
                  <a:noFill/>
                </a:ln>
                <a:solidFill>
                  <a:srgbClr val="660033"/>
                </a:solidFill>
                <a:effectLst/>
                <a:latin typeface="Garamond" pitchFamily="18" charset="0"/>
                <a:ea typeface="Arial Unicode MS" pitchFamily="34" charset="-128"/>
                <a:cs typeface="Arial Unicode MS" pitchFamily="34" charset="-128"/>
              </a:rPr>
              <a:t>.</a:t>
            </a:r>
            <a:endParaRPr kumimoji="0" lang="ru-RU" sz="2600" b="0" i="0" u="none" strike="noStrike" cap="none" normalizeH="0" baseline="0" dirty="0" smtClean="0">
              <a:ln>
                <a:noFill/>
              </a:ln>
              <a:solidFill>
                <a:srgbClr val="660033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rgbClr val="660033"/>
                </a:solidFill>
                <a:effectLst/>
                <a:latin typeface="Garamond" pitchFamily="18" charset="0"/>
                <a:ea typeface="Arial Unicode MS" pitchFamily="34" charset="-128"/>
                <a:cs typeface="Arial Unicode MS" pitchFamily="34" charset="-128"/>
              </a:rPr>
              <a:t>По окончании ВОЕННОГО училища он сразу попал на фронт.</a:t>
            </a:r>
            <a:endParaRPr kumimoji="0" lang="ru-RU" sz="2800" b="0" i="1" u="none" strike="noStrike" cap="none" normalizeH="0" baseline="0" dirty="0" smtClean="0">
              <a:ln>
                <a:noFill/>
              </a:ln>
              <a:solidFill>
                <a:srgbClr val="660033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rgbClr val="660033"/>
                </a:solidFill>
                <a:effectLst/>
                <a:latin typeface="Garamond" pitchFamily="18" charset="0"/>
                <a:ea typeface="Arial Unicode MS" pitchFamily="34" charset="-128"/>
                <a:cs typeface="Arial Unicode MS" pitchFamily="34" charset="-128"/>
              </a:rPr>
              <a:t>Уральские горы ЛЕСНЫЕ, с глубокими расщелинами и быстрыми речками.</a:t>
            </a:r>
            <a:endParaRPr kumimoji="0" lang="ru-RU" sz="2800" b="0" i="1" u="none" strike="noStrike" cap="none" normalizeH="0" baseline="0" dirty="0" smtClean="0">
              <a:ln>
                <a:noFill/>
              </a:ln>
              <a:solidFill>
                <a:srgbClr val="660033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rgbClr val="660033"/>
                </a:solidFill>
                <a:effectLst/>
                <a:latin typeface="Garamond" pitchFamily="18" charset="0"/>
                <a:ea typeface="Arial Unicode MS" pitchFamily="34" charset="-128"/>
                <a:cs typeface="Arial Unicode MS" pitchFamily="34" charset="-128"/>
              </a:rPr>
              <a:t>У него было своё ЛИЧНОЕ мнение по этому вопросу.</a:t>
            </a:r>
            <a:endParaRPr kumimoji="0" lang="ru-RU" sz="2800" b="0" i="1" u="none" strike="noStrike" cap="none" normalizeH="0" baseline="0" dirty="0" smtClean="0">
              <a:ln>
                <a:noFill/>
              </a:ln>
              <a:solidFill>
                <a:srgbClr val="660033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rgbClr val="660033"/>
                </a:solidFill>
                <a:effectLst/>
                <a:latin typeface="Garamond" pitchFamily="18" charset="0"/>
                <a:ea typeface="Arial Unicode MS" pitchFamily="34" charset="-128"/>
                <a:cs typeface="Arial Unicode MS" pitchFamily="34" charset="-128"/>
              </a:rPr>
              <a:t>Самыми ГУМАННЫМИ профессиями являются те, от которых зависит духовная жизнь и здоровье человека.</a:t>
            </a:r>
            <a:endParaRPr kumimoji="0" lang="ru-RU" sz="2800" b="0" i="1" u="none" strike="noStrike" cap="none" normalizeH="0" baseline="0" dirty="0" smtClean="0">
              <a:ln>
                <a:noFill/>
              </a:ln>
              <a:solidFill>
                <a:srgbClr val="660033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rgbClr val="660033"/>
                </a:solidFill>
                <a:effectLst/>
                <a:latin typeface="Garamond" pitchFamily="18" charset="0"/>
                <a:ea typeface="Arial Unicode MS" pitchFamily="34" charset="-128"/>
                <a:cs typeface="Arial Unicode MS" pitchFamily="34" charset="-128"/>
              </a:rPr>
              <a:t>Бабушка растапливала ГЛИНЯНЫЙ очаг.</a:t>
            </a:r>
            <a:endParaRPr kumimoji="0" lang="ru-RU" sz="2800" b="0" i="1" u="none" strike="noStrike" cap="none" normalizeH="0" baseline="0" dirty="0" smtClean="0">
              <a:ln>
                <a:noFill/>
              </a:ln>
              <a:solidFill>
                <a:srgbClr val="660033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6626" name="Rectangle 2"/>
          <p:cNvSpPr>
            <a:spLocks noChangeArrowheads="1"/>
          </p:cNvSpPr>
          <p:nvPr/>
        </p:nvSpPr>
        <p:spPr bwMode="auto">
          <a:xfrm>
            <a:off x="0" y="5733256"/>
            <a:ext cx="9144000" cy="830997"/>
          </a:xfrm>
          <a:prstGeom prst="rect">
            <a:avLst/>
          </a:prstGeom>
          <a:ln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Garamond" pitchFamily="18" charset="0"/>
                <a:ea typeface="Arial Unicode MS" pitchFamily="34" charset="-128"/>
                <a:cs typeface="Arial Unicode MS" pitchFamily="34" charset="-128"/>
              </a:rPr>
              <a:t>Правильный ответ: ЛЕСИСТЫЕ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Garamond" pitchFamily="18" charset="0"/>
                <a:ea typeface="Arial Unicode MS" pitchFamily="34" charset="-128"/>
                <a:cs typeface="Times New Roman" pitchFamily="18" charset="0"/>
              </a:rPr>
              <a:t>(лесной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Garamond" pitchFamily="18" charset="0"/>
                <a:ea typeface="Arial Unicode MS" pitchFamily="34" charset="-128"/>
                <a:cs typeface="Arial Unicode MS" pitchFamily="34" charset="-128"/>
              </a:rPr>
              <a:t>- растущий в лесу;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Garamond" pitchFamily="18" charset="0"/>
                <a:ea typeface="Arial Unicode MS" pitchFamily="34" charset="-128"/>
                <a:cs typeface="Times New Roman" pitchFamily="18" charset="0"/>
              </a:rPr>
              <a:t>лесистый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Garamond" pitchFamily="18" charset="0"/>
                <a:ea typeface="Arial Unicode MS" pitchFamily="34" charset="-128"/>
                <a:cs typeface="Arial Unicode MS" pitchFamily="34" charset="-128"/>
              </a:rPr>
              <a:t>- богатый или обильно поросший лесом).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98360722"/>
      </p:ext>
    </p:extLst>
  </p:cSld>
  <p:clrMapOvr>
    <a:masterClrMapping/>
  </p:clrMapOvr>
  <p:transition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66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66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66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6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Rectangle 1"/>
          <p:cNvSpPr>
            <a:spLocks noChangeArrowheads="1"/>
          </p:cNvSpPr>
          <p:nvPr/>
        </p:nvSpPr>
        <p:spPr bwMode="auto">
          <a:xfrm>
            <a:off x="0" y="764704"/>
            <a:ext cx="9144000" cy="5323344"/>
          </a:xfrm>
          <a:prstGeom prst="ellipse">
            <a:avLst/>
          </a:prstGeom>
          <a:ln>
            <a:headEnd/>
            <a:tailEnd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Garamond" pitchFamily="18" charset="0"/>
                <a:ea typeface="Arial Unicode MS" pitchFamily="34" charset="-128"/>
                <a:cs typeface="Arial Unicode MS" pitchFamily="34" charset="-128"/>
              </a:rPr>
              <a:t>Что следует знать ученикам для правильного выполнения задания: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Garamond" pitchFamily="18" charset="0"/>
                <a:ea typeface="Arial Unicode MS" pitchFamily="34" charset="-128"/>
                <a:cs typeface="Times New Roman" pitchFamily="18" charset="0"/>
              </a:rPr>
              <a:t>Паронимы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Garamond" pitchFamily="18" charset="0"/>
                <a:ea typeface="Arial Unicode MS" pitchFamily="34" charset="-128"/>
                <a:cs typeface="Arial Unicode MS" pitchFamily="34" charset="-128"/>
              </a:rPr>
              <a:t>- это однокоренные слова, принадлежащие к одной и той же части речи,</a:t>
            </a:r>
            <a:b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Garamond" pitchFamily="18" charset="0"/>
                <a:ea typeface="Arial Unicode MS" pitchFamily="34" charset="-128"/>
                <a:cs typeface="Arial Unicode MS" pitchFamily="34" charset="-128"/>
              </a:rPr>
            </a:b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Garamond" pitchFamily="18" charset="0"/>
                <a:ea typeface="Arial Unicode MS" pitchFamily="34" charset="-128"/>
                <a:cs typeface="Arial Unicode MS" pitchFamily="34" charset="-128"/>
              </a:rPr>
              <a:t>близкие по звучанию, но имеющие разные лексические значения: </a:t>
            </a: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Garamond" pitchFamily="18" charset="0"/>
                <a:ea typeface="Arial Unicode MS" pitchFamily="34" charset="-128"/>
                <a:cs typeface="Times New Roman" pitchFamily="18" charset="0"/>
              </a:rPr>
              <a:t>адресант - адресат; невежа - невежда; одеть - надеть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Garamond" pitchFamily="18" charset="0"/>
                <a:ea typeface="Arial Unicode MS" pitchFamily="34" charset="-128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Garamond" pitchFamily="18" charset="0"/>
                <a:ea typeface="Arial Unicode MS" pitchFamily="34" charset="-128"/>
                <a:cs typeface="Arial Unicode MS" pitchFamily="34" charset="-128"/>
              </a:rPr>
              <a:t>и т.д.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Garamond" pitchFamily="18" charset="0"/>
                <a:ea typeface="Arial Unicode MS" pitchFamily="34" charset="-128"/>
                <a:cs typeface="Arial Unicode MS" pitchFamily="34" charset="-128"/>
              </a:rPr>
              <a:t>Члены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Garamond" pitchFamily="18" charset="0"/>
                <a:ea typeface="Arial Unicode MS" pitchFamily="34" charset="-128"/>
                <a:cs typeface="Arial Unicode MS" pitchFamily="34" charset="-128"/>
              </a:rPr>
              <a:t>паронимических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Garamond" pitchFamily="18" charset="0"/>
                <a:ea typeface="Arial Unicode MS" pitchFamily="34" charset="-128"/>
                <a:cs typeface="Arial Unicode MS" pitchFamily="34" charset="-128"/>
              </a:rPr>
              <a:t> пар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Garamond" pitchFamily="18" charset="0"/>
                <a:ea typeface="Arial Unicode MS" pitchFamily="34" charset="-128"/>
                <a:cs typeface="Arial Unicode MS" pitchFamily="34" charset="-128"/>
              </a:rPr>
              <a:t>имеют разные лексические значения;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Garamond" pitchFamily="18" charset="0"/>
                <a:ea typeface="Arial Unicode MS" pitchFamily="34" charset="-128"/>
                <a:cs typeface="Arial Unicode MS" pitchFamily="34" charset="-128"/>
              </a:rPr>
              <a:t>сочетаются с разными словами.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30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30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430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009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63888" y="0"/>
            <a:ext cx="153599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Тест 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51201" name="Rectangle 1"/>
          <p:cNvSpPr>
            <a:spLocks noChangeArrowheads="1"/>
          </p:cNvSpPr>
          <p:nvPr/>
        </p:nvSpPr>
        <p:spPr bwMode="auto">
          <a:xfrm>
            <a:off x="0" y="1120388"/>
            <a:ext cx="9144000" cy="5847755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rgbClr val="660033"/>
                </a:solidFill>
                <a:effectLst/>
                <a:latin typeface="Cambria" pitchFamily="18" charset="0"/>
                <a:ea typeface="Arial Unicode MS" pitchFamily="34" charset="-128"/>
                <a:cs typeface="Arial Unicode MS" pitchFamily="34" charset="-128"/>
              </a:rPr>
              <a:t>Задание № 1</a:t>
            </a:r>
            <a:endParaRPr kumimoji="0" lang="ru-RU" sz="2200" b="0" i="0" u="none" strike="noStrike" cap="none" normalizeH="0" baseline="0" dirty="0" smtClean="0">
              <a:ln>
                <a:noFill/>
              </a:ln>
              <a:solidFill>
                <a:srgbClr val="660033"/>
              </a:solidFill>
              <a:effectLst/>
              <a:latin typeface="Cambria" pitchFamily="18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0" i="1" u="none" strike="noStrike" cap="none" normalizeH="0" baseline="0" dirty="0" smtClean="0">
                <a:ln>
                  <a:noFill/>
                </a:ln>
                <a:solidFill>
                  <a:srgbClr val="660033"/>
                </a:solidFill>
                <a:effectLst/>
                <a:latin typeface="Cambria" pitchFamily="18" charset="0"/>
                <a:ea typeface="Arial Unicode MS" pitchFamily="34" charset="-128"/>
                <a:cs typeface="Arial Unicode MS" pitchFamily="34" charset="-128"/>
              </a:rPr>
              <a:t>Я непременно должен высказать своё ЛИЧНОЕ мнение по этому вопросу.</a:t>
            </a:r>
            <a:endParaRPr kumimoji="0" lang="ru-RU" sz="2200" b="0" i="1" u="none" strike="noStrike" cap="none" normalizeH="0" baseline="0" dirty="0" smtClean="0">
              <a:ln>
                <a:noFill/>
              </a:ln>
              <a:solidFill>
                <a:srgbClr val="660033"/>
              </a:solidFill>
              <a:effectLst/>
              <a:latin typeface="Cambria" pitchFamily="18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0" i="1" u="none" strike="noStrike" cap="none" normalizeH="0" baseline="0" dirty="0" smtClean="0">
                <a:ln>
                  <a:noFill/>
                </a:ln>
                <a:solidFill>
                  <a:srgbClr val="660033"/>
                </a:solidFill>
                <a:effectLst/>
                <a:latin typeface="Cambria" pitchFamily="18" charset="0"/>
                <a:ea typeface="Arial Unicode MS" pitchFamily="34" charset="-128"/>
                <a:cs typeface="Arial Unicode MS" pitchFamily="34" charset="-128"/>
              </a:rPr>
              <a:t>Природная БЕДНОСТЬ этого края обусловлена суровыми климатическими условиями. </a:t>
            </a:r>
            <a:endParaRPr kumimoji="0" lang="ru-RU" sz="2200" b="0" i="1" u="none" strike="noStrike" cap="none" normalizeH="0" baseline="0" dirty="0" smtClean="0">
              <a:ln>
                <a:noFill/>
              </a:ln>
              <a:solidFill>
                <a:srgbClr val="660033"/>
              </a:solidFill>
              <a:effectLst/>
              <a:latin typeface="Cambria" pitchFamily="18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0" i="1" u="none" strike="noStrike" cap="none" normalizeH="0" baseline="0" dirty="0" smtClean="0">
                <a:ln>
                  <a:noFill/>
                </a:ln>
                <a:solidFill>
                  <a:srgbClr val="660033"/>
                </a:solidFill>
                <a:effectLst/>
                <a:latin typeface="Cambria" pitchFamily="18" charset="0"/>
                <a:ea typeface="Arial Unicode MS" pitchFamily="34" charset="-128"/>
                <a:cs typeface="Arial Unicode MS" pitchFamily="34" charset="-128"/>
              </a:rPr>
              <a:t>День обещал быть ДОЖДЕВЫМ и ветреным.</a:t>
            </a:r>
            <a:endParaRPr kumimoji="0" lang="ru-RU" sz="2200" b="0" i="1" u="none" strike="noStrike" cap="none" normalizeH="0" baseline="0" dirty="0" smtClean="0">
              <a:ln>
                <a:noFill/>
              </a:ln>
              <a:solidFill>
                <a:srgbClr val="660033"/>
              </a:solidFill>
              <a:effectLst/>
              <a:latin typeface="Cambria" pitchFamily="18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0" i="1" u="none" strike="noStrike" cap="none" normalizeH="0" baseline="0" dirty="0" smtClean="0">
                <a:ln>
                  <a:noFill/>
                </a:ln>
                <a:solidFill>
                  <a:srgbClr val="660033"/>
                </a:solidFill>
                <a:effectLst/>
                <a:latin typeface="Cambria" pitchFamily="18" charset="0"/>
                <a:ea typeface="Arial Unicode MS" pitchFamily="34" charset="-128"/>
                <a:cs typeface="Arial Unicode MS" pitchFamily="34" charset="-128"/>
              </a:rPr>
              <a:t>Бабушка растапливала ГЛИНЯНЫЙ очаг.</a:t>
            </a:r>
            <a:endParaRPr kumimoji="0" lang="ru-RU" sz="2200" b="0" i="1" u="none" strike="noStrike" cap="none" normalizeH="0" baseline="0" dirty="0" smtClean="0">
              <a:ln>
                <a:noFill/>
              </a:ln>
              <a:solidFill>
                <a:srgbClr val="660033"/>
              </a:solidFill>
              <a:effectLst/>
              <a:latin typeface="Cambria" pitchFamily="18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0" i="1" u="none" strike="noStrike" cap="none" normalizeH="0" baseline="0" dirty="0" smtClean="0">
                <a:ln>
                  <a:noFill/>
                </a:ln>
                <a:solidFill>
                  <a:srgbClr val="660033"/>
                </a:solidFill>
                <a:effectLst/>
                <a:latin typeface="Cambria" pitchFamily="18" charset="0"/>
                <a:ea typeface="Arial Unicode MS" pitchFamily="34" charset="-128"/>
                <a:cs typeface="Arial Unicode MS" pitchFamily="34" charset="-128"/>
              </a:rPr>
              <a:t>Пётр - человек мягкий, тонкий, весьма ДИПЛОМАТИЧНЫЙ.</a:t>
            </a:r>
            <a:endParaRPr kumimoji="0" lang="ru-RU" sz="2200" b="0" i="1" u="none" strike="noStrike" cap="none" normalizeH="0" baseline="0" dirty="0" smtClean="0">
              <a:ln>
                <a:noFill/>
              </a:ln>
              <a:solidFill>
                <a:srgbClr val="660033"/>
              </a:solidFill>
              <a:effectLst/>
              <a:latin typeface="Cambria" pitchFamily="18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rgbClr val="660033"/>
                </a:solidFill>
                <a:effectLst/>
                <a:latin typeface="Cambria" pitchFamily="18" charset="0"/>
                <a:ea typeface="Arial Unicode MS" pitchFamily="34" charset="-128"/>
                <a:cs typeface="Arial Unicode MS" pitchFamily="34" charset="-128"/>
              </a:rPr>
              <a:t>З</a:t>
            </a:r>
            <a:r>
              <a:rPr kumimoji="0" lang="ru-RU" sz="2200" b="1" i="0" u="none" strike="noStrike" cap="none" normalizeH="0" baseline="0" dirty="0" smtClean="0" bmk="">
                <a:ln>
                  <a:noFill/>
                </a:ln>
                <a:solidFill>
                  <a:srgbClr val="660033"/>
                </a:solidFill>
                <a:effectLst/>
                <a:latin typeface="Cambria" pitchFamily="18" charset="0"/>
                <a:ea typeface="Arial Unicode MS" pitchFamily="34" charset="-128"/>
                <a:cs typeface="Arial Unicode MS" pitchFamily="34" charset="-128"/>
              </a:rPr>
              <a:t>адание № 2</a:t>
            </a:r>
            <a:endParaRPr kumimoji="0" lang="ru-RU" sz="2200" b="0" i="0" u="none" strike="noStrike" cap="none" normalizeH="0" baseline="0" dirty="0" smtClean="0">
              <a:ln>
                <a:noFill/>
              </a:ln>
              <a:solidFill>
                <a:srgbClr val="660033"/>
              </a:solidFill>
              <a:effectLst/>
              <a:latin typeface="Cambria" pitchFamily="18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0" i="1" u="none" strike="noStrike" cap="none" normalizeH="0" baseline="0" dirty="0" smtClean="0">
                <a:ln>
                  <a:noFill/>
                </a:ln>
                <a:solidFill>
                  <a:srgbClr val="660033"/>
                </a:solidFill>
                <a:effectLst/>
                <a:latin typeface="Cambria" pitchFamily="18" charset="0"/>
                <a:ea typeface="Arial Unicode MS" pitchFamily="34" charset="-128"/>
                <a:cs typeface="Arial Unicode MS" pitchFamily="34" charset="-128"/>
              </a:rPr>
              <a:t>Мария Петровна была женщиной весьма вздорной, со ЗЛОБНЫМ характером.</a:t>
            </a:r>
            <a:endParaRPr kumimoji="0" lang="ru-RU" sz="2200" b="0" i="1" u="none" strike="noStrike" cap="none" normalizeH="0" baseline="0" dirty="0" smtClean="0">
              <a:ln>
                <a:noFill/>
              </a:ln>
              <a:solidFill>
                <a:srgbClr val="660033"/>
              </a:solidFill>
              <a:effectLst/>
              <a:latin typeface="Cambria" pitchFamily="18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0" i="1" u="none" strike="noStrike" cap="none" normalizeH="0" baseline="0" dirty="0" smtClean="0">
                <a:ln>
                  <a:noFill/>
                </a:ln>
                <a:solidFill>
                  <a:srgbClr val="660033"/>
                </a:solidFill>
                <a:effectLst/>
                <a:latin typeface="Cambria" pitchFamily="18" charset="0"/>
                <a:ea typeface="Arial Unicode MS" pitchFamily="34" charset="-128"/>
                <a:cs typeface="Arial Unicode MS" pitchFamily="34" charset="-128"/>
              </a:rPr>
              <a:t>Этот случай оказался ЕДИНИЧНЫМ и, наверное, исключением из правил.</a:t>
            </a:r>
            <a:endParaRPr kumimoji="0" lang="ru-RU" sz="2200" b="0" i="1" u="none" strike="noStrike" cap="none" normalizeH="0" baseline="0" dirty="0" smtClean="0">
              <a:ln>
                <a:noFill/>
              </a:ln>
              <a:solidFill>
                <a:srgbClr val="660033"/>
              </a:solidFill>
              <a:effectLst/>
              <a:latin typeface="Cambria" pitchFamily="18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0" i="1" u="none" strike="noStrike" cap="none" normalizeH="0" baseline="0" dirty="0" smtClean="0">
                <a:ln>
                  <a:noFill/>
                </a:ln>
                <a:solidFill>
                  <a:srgbClr val="660033"/>
                </a:solidFill>
                <a:effectLst/>
                <a:latin typeface="Cambria" pitchFamily="18" charset="0"/>
                <a:ea typeface="Arial Unicode MS" pitchFamily="34" charset="-128"/>
                <a:cs typeface="Arial Unicode MS" pitchFamily="34" charset="-128"/>
              </a:rPr>
              <a:t>Он пренебрегал правилами этикета и был полным НЕВЕЖЕЙ.</a:t>
            </a:r>
            <a:endParaRPr kumimoji="0" lang="ru-RU" sz="2200" b="0" i="1" u="none" strike="noStrike" cap="none" normalizeH="0" baseline="0" dirty="0" smtClean="0">
              <a:ln>
                <a:noFill/>
              </a:ln>
              <a:solidFill>
                <a:srgbClr val="660033"/>
              </a:solidFill>
              <a:effectLst/>
              <a:latin typeface="Cambria" pitchFamily="18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0" i="1" u="none" strike="noStrike" cap="none" normalizeH="0" baseline="0" dirty="0" smtClean="0">
                <a:ln>
                  <a:noFill/>
                </a:ln>
                <a:solidFill>
                  <a:srgbClr val="660033"/>
                </a:solidFill>
                <a:effectLst/>
                <a:latin typeface="Cambria" pitchFamily="18" charset="0"/>
                <a:ea typeface="Arial Unicode MS" pitchFamily="34" charset="-128"/>
                <a:cs typeface="Arial Unicode MS" pitchFamily="34" charset="-128"/>
              </a:rPr>
              <a:t>Между учителем и учениками установились ровные, ДОВЕРЧИВЫЕ отношения.</a:t>
            </a:r>
            <a:endParaRPr kumimoji="0" lang="ru-RU" sz="2200" b="0" i="1" u="none" strike="noStrike" cap="none" normalizeH="0" baseline="0" dirty="0" smtClean="0">
              <a:ln>
                <a:noFill/>
              </a:ln>
              <a:solidFill>
                <a:srgbClr val="660033"/>
              </a:solidFill>
              <a:effectLst/>
              <a:latin typeface="Cambria" pitchFamily="18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0" i="1" u="none" strike="noStrike" cap="none" normalizeH="0" baseline="0" dirty="0" smtClean="0">
                <a:ln>
                  <a:noFill/>
                </a:ln>
                <a:solidFill>
                  <a:srgbClr val="660033"/>
                </a:solidFill>
                <a:effectLst/>
                <a:latin typeface="Cambria" pitchFamily="18" charset="0"/>
                <a:ea typeface="Arial Unicode MS" pitchFamily="34" charset="-128"/>
                <a:cs typeface="Arial Unicode MS" pitchFamily="34" charset="-128"/>
              </a:rPr>
              <a:t>Вон уж в окно смотрит ВЫСОКИЙ месяц.</a:t>
            </a:r>
            <a:endParaRPr kumimoji="0" lang="ru-RU" sz="2200" b="0" i="1" u="none" strike="noStrike" cap="none" normalizeH="0" baseline="0" dirty="0" smtClean="0">
              <a:ln>
                <a:noFill/>
              </a:ln>
              <a:solidFill>
                <a:srgbClr val="660033"/>
              </a:solidFill>
              <a:effectLst/>
              <a:latin typeface="Cambria" pitchFamily="18" charset="0"/>
              <a:cs typeface="Arial" pitchFamily="34" charset="0"/>
            </a:endParaRPr>
          </a:p>
        </p:txBody>
      </p:sp>
      <p:sp>
        <p:nvSpPr>
          <p:cNvPr id="51202" name="Rectangle 2"/>
          <p:cNvSpPr>
            <a:spLocks noChangeArrowheads="1"/>
          </p:cNvSpPr>
          <p:nvPr/>
        </p:nvSpPr>
        <p:spPr bwMode="auto">
          <a:xfrm>
            <a:off x="0" y="0"/>
            <a:ext cx="9144000" cy="1200329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Garamond" pitchFamily="18" charset="0"/>
                <a:ea typeface="Arial Unicode MS" pitchFamily="34" charset="-128"/>
                <a:cs typeface="Times New Roman" pitchFamily="18" charset="0"/>
              </a:rPr>
              <a:t>В одном из приведённых ниже предложений НЕВЕРНО употреблено выделенное слово.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Garamond" pitchFamily="18" charset="0"/>
                <a:ea typeface="Arial Unicode MS" pitchFamily="34" charset="-128"/>
                <a:cs typeface="Arial Unicode MS" pitchFamily="34" charset="-128"/>
              </a:rPr>
              <a:t>Исправьте лексическую ошибку, подобрав к выделенному слову пароним. Запишите слово.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12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12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1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02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Rectangle 1"/>
          <p:cNvSpPr>
            <a:spLocks noChangeArrowheads="1"/>
          </p:cNvSpPr>
          <p:nvPr/>
        </p:nvSpPr>
        <p:spPr bwMode="auto">
          <a:xfrm>
            <a:off x="251520" y="61174"/>
            <a:ext cx="8640960" cy="683264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660033"/>
                </a:solidFill>
                <a:effectLst/>
                <a:latin typeface="Cambria" pitchFamily="18" charset="0"/>
                <a:ea typeface="Arial Unicode MS" pitchFamily="34" charset="-128"/>
                <a:cs typeface="Arial Unicode MS" pitchFamily="34" charset="-128"/>
              </a:rPr>
              <a:t>Задание № 3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660033"/>
              </a:solidFill>
              <a:effectLst/>
              <a:latin typeface="Cambria" pitchFamily="18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600" b="0" i="1" u="none" strike="noStrike" cap="none" normalizeH="0" baseline="0" dirty="0" smtClean="0">
                <a:ln>
                  <a:noFill/>
                </a:ln>
                <a:solidFill>
                  <a:srgbClr val="660033"/>
                </a:solidFill>
                <a:effectLst/>
                <a:latin typeface="Cambria" pitchFamily="18" charset="0"/>
                <a:ea typeface="Arial Unicode MS" pitchFamily="34" charset="-128"/>
                <a:cs typeface="Arial Unicode MS" pitchFamily="34" charset="-128"/>
              </a:rPr>
              <a:t>Ему казалось, что у него АРТИСТИЧЕСКИЕ способности.</a:t>
            </a:r>
            <a:endParaRPr kumimoji="0" lang="ru-RU" sz="2600" b="0" i="1" u="none" strike="noStrike" cap="none" normalizeH="0" baseline="0" dirty="0" smtClean="0">
              <a:ln>
                <a:noFill/>
              </a:ln>
              <a:solidFill>
                <a:srgbClr val="660033"/>
              </a:solidFill>
              <a:effectLst/>
              <a:latin typeface="Cambria" pitchFamily="18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600" b="0" i="1" u="none" strike="noStrike" cap="none" normalizeH="0" baseline="0" dirty="0" smtClean="0">
                <a:ln>
                  <a:noFill/>
                </a:ln>
                <a:solidFill>
                  <a:srgbClr val="660033"/>
                </a:solidFill>
                <a:effectLst/>
                <a:latin typeface="Cambria" pitchFamily="18" charset="0"/>
                <a:ea typeface="Arial Unicode MS" pitchFamily="34" charset="-128"/>
                <a:cs typeface="Arial Unicode MS" pitchFamily="34" charset="-128"/>
              </a:rPr>
              <a:t>Он с ДЕЛОВИТЫМ видом обстоятельно отвечал на все вопросы.</a:t>
            </a:r>
            <a:endParaRPr kumimoji="0" lang="ru-RU" sz="2600" b="0" i="1" u="none" strike="noStrike" cap="none" normalizeH="0" baseline="0" dirty="0" smtClean="0">
              <a:ln>
                <a:noFill/>
              </a:ln>
              <a:solidFill>
                <a:srgbClr val="660033"/>
              </a:solidFill>
              <a:effectLst/>
              <a:latin typeface="Cambria" pitchFamily="18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600" b="0" i="1" u="none" strike="noStrike" cap="none" normalizeH="0" baseline="0" dirty="0" smtClean="0">
                <a:ln>
                  <a:noFill/>
                </a:ln>
                <a:solidFill>
                  <a:srgbClr val="660033"/>
                </a:solidFill>
                <a:effectLst/>
                <a:latin typeface="Cambria" pitchFamily="18" charset="0"/>
                <a:ea typeface="Arial Unicode MS" pitchFamily="34" charset="-128"/>
                <a:cs typeface="Arial Unicode MS" pitchFamily="34" charset="-128"/>
              </a:rPr>
              <a:t>Сегодня холодно, так что я ОДЕНУ тёплую куртку.</a:t>
            </a:r>
            <a:endParaRPr kumimoji="0" lang="ru-RU" sz="2600" b="0" i="1" u="none" strike="noStrike" cap="none" normalizeH="0" baseline="0" dirty="0" smtClean="0">
              <a:ln>
                <a:noFill/>
              </a:ln>
              <a:solidFill>
                <a:srgbClr val="660033"/>
              </a:solidFill>
              <a:effectLst/>
              <a:latin typeface="Cambria" pitchFamily="18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600" b="0" i="1" u="none" strike="noStrike" cap="none" normalizeH="0" baseline="0" dirty="0" smtClean="0">
                <a:ln>
                  <a:noFill/>
                </a:ln>
                <a:solidFill>
                  <a:srgbClr val="660033"/>
                </a:solidFill>
                <a:effectLst/>
                <a:latin typeface="Cambria" pitchFamily="18" charset="0"/>
                <a:ea typeface="Arial Unicode MS" pitchFamily="34" charset="-128"/>
                <a:cs typeface="Arial Unicode MS" pitchFamily="34" charset="-128"/>
              </a:rPr>
              <a:t>На многих купюрах можно увидеть ВОДЯНЫЕ знаки.</a:t>
            </a:r>
            <a:endParaRPr kumimoji="0" lang="ru-RU" sz="2600" b="0" i="1" u="none" strike="noStrike" cap="none" normalizeH="0" baseline="0" dirty="0" smtClean="0">
              <a:ln>
                <a:noFill/>
              </a:ln>
              <a:solidFill>
                <a:srgbClr val="660033"/>
              </a:solidFill>
              <a:effectLst/>
              <a:latin typeface="Cambria" pitchFamily="18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600" b="0" i="1" u="none" strike="noStrike" cap="none" normalizeH="0" baseline="0" dirty="0" smtClean="0">
                <a:ln>
                  <a:noFill/>
                </a:ln>
                <a:solidFill>
                  <a:srgbClr val="660033"/>
                </a:solidFill>
                <a:effectLst/>
                <a:latin typeface="Cambria" pitchFamily="18" charset="0"/>
                <a:ea typeface="Arial Unicode MS" pitchFamily="34" charset="-128"/>
                <a:cs typeface="Arial Unicode MS" pitchFamily="34" charset="-128"/>
              </a:rPr>
              <a:t>Почва здесь КАМЕНИСТАЯ, поэтому никакие зерновые культуры не выращивают.</a:t>
            </a:r>
            <a:endParaRPr kumimoji="0" lang="ru-RU" sz="2600" b="0" i="1" u="none" strike="noStrike" cap="none" normalizeH="0" baseline="0" dirty="0" smtClean="0">
              <a:ln>
                <a:noFill/>
              </a:ln>
              <a:solidFill>
                <a:srgbClr val="660033"/>
              </a:solidFill>
              <a:effectLst/>
              <a:latin typeface="Cambria" pitchFamily="18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 bmk="bookmark116">
                <a:ln>
                  <a:noFill/>
                </a:ln>
                <a:solidFill>
                  <a:srgbClr val="660033"/>
                </a:solidFill>
                <a:effectLst/>
                <a:latin typeface="Cambria" pitchFamily="18" charset="0"/>
                <a:ea typeface="Arial Unicode MS" pitchFamily="34" charset="-128"/>
                <a:cs typeface="Arial Unicode MS" pitchFamily="34" charset="-128"/>
              </a:rPr>
              <a:t>Задание № 4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660033"/>
              </a:solidFill>
              <a:effectLst/>
              <a:latin typeface="Cambria" pitchFamily="18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600" b="0" i="1" u="none" strike="noStrike" cap="none" normalizeH="0" baseline="0" dirty="0" smtClean="0">
                <a:ln>
                  <a:noFill/>
                </a:ln>
                <a:solidFill>
                  <a:srgbClr val="660033"/>
                </a:solidFill>
                <a:effectLst/>
                <a:latin typeface="Cambria" pitchFamily="18" charset="0"/>
                <a:ea typeface="Arial Unicode MS" pitchFamily="34" charset="-128"/>
                <a:cs typeface="Arial Unicode MS" pitchFamily="34" charset="-128"/>
              </a:rPr>
              <a:t>Его брат был полным НЕВЕЖДОЙ в вопросах древнерусского искусства.</a:t>
            </a:r>
            <a:endParaRPr kumimoji="0" lang="ru-RU" sz="2600" b="0" i="1" u="none" strike="noStrike" cap="none" normalizeH="0" baseline="0" dirty="0" smtClean="0">
              <a:ln>
                <a:noFill/>
              </a:ln>
              <a:solidFill>
                <a:srgbClr val="660033"/>
              </a:solidFill>
              <a:effectLst/>
              <a:latin typeface="Cambria" pitchFamily="18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600" b="0" i="1" u="none" strike="noStrike" cap="none" normalizeH="0" baseline="0" dirty="0" smtClean="0">
                <a:ln>
                  <a:noFill/>
                </a:ln>
                <a:solidFill>
                  <a:srgbClr val="660033"/>
                </a:solidFill>
                <a:effectLst/>
                <a:latin typeface="Cambria" pitchFamily="18" charset="0"/>
                <a:ea typeface="Arial Unicode MS" pitchFamily="34" charset="-128"/>
                <a:cs typeface="Arial Unicode MS" pitchFamily="34" charset="-128"/>
              </a:rPr>
              <a:t>Папа поражал всех своим чересчур ВОИНСТВЕННЫМ характером.</a:t>
            </a:r>
            <a:endParaRPr kumimoji="0" lang="ru-RU" sz="2600" b="0" i="1" u="none" strike="noStrike" cap="none" normalizeH="0" baseline="0" dirty="0" smtClean="0">
              <a:ln>
                <a:noFill/>
              </a:ln>
              <a:solidFill>
                <a:srgbClr val="660033"/>
              </a:solidFill>
              <a:effectLst/>
              <a:latin typeface="Cambria" pitchFamily="18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600" b="0" i="1" u="none" strike="noStrike" cap="none" normalizeH="0" baseline="0" dirty="0" smtClean="0">
                <a:ln>
                  <a:noFill/>
                </a:ln>
                <a:solidFill>
                  <a:srgbClr val="660033"/>
                </a:solidFill>
                <a:effectLst/>
                <a:latin typeface="Cambria" pitchFamily="18" charset="0"/>
                <a:ea typeface="Arial Unicode MS" pitchFamily="34" charset="-128"/>
                <a:cs typeface="Arial Unicode MS" pitchFamily="34" charset="-128"/>
              </a:rPr>
              <a:t>Её постигло НЕСТЕРПИМОЕ горе.</a:t>
            </a:r>
            <a:endParaRPr kumimoji="0" lang="ru-RU" sz="2600" b="0" i="1" u="none" strike="noStrike" cap="none" normalizeH="0" baseline="0" dirty="0" smtClean="0">
              <a:ln>
                <a:noFill/>
              </a:ln>
              <a:solidFill>
                <a:srgbClr val="660033"/>
              </a:solidFill>
              <a:effectLst/>
              <a:latin typeface="Cambria" pitchFamily="18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600" b="0" i="1" u="none" strike="noStrike" cap="none" normalizeH="0" baseline="0" dirty="0" smtClean="0">
                <a:ln>
                  <a:noFill/>
                </a:ln>
                <a:solidFill>
                  <a:srgbClr val="660033"/>
                </a:solidFill>
                <a:effectLst/>
                <a:latin typeface="Cambria" pitchFamily="18" charset="0"/>
                <a:ea typeface="Arial Unicode MS" pitchFamily="34" charset="-128"/>
                <a:cs typeface="Arial Unicode MS" pitchFamily="34" charset="-128"/>
              </a:rPr>
              <a:t>За ЗЛОБНЫЕ нарушения правил дорожного движения предусмотрены большие штрафы.</a:t>
            </a:r>
            <a:endParaRPr kumimoji="0" lang="ru-RU" sz="2600" b="0" i="1" u="none" strike="noStrike" cap="none" normalizeH="0" baseline="0" dirty="0" smtClean="0">
              <a:ln>
                <a:noFill/>
              </a:ln>
              <a:solidFill>
                <a:srgbClr val="660033"/>
              </a:solidFill>
              <a:effectLst/>
              <a:latin typeface="Cambria" pitchFamily="18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600" b="0" i="1" u="none" strike="noStrike" cap="none" normalizeH="0" baseline="0" dirty="0" smtClean="0">
                <a:ln>
                  <a:noFill/>
                </a:ln>
                <a:solidFill>
                  <a:srgbClr val="660033"/>
                </a:solidFill>
                <a:effectLst/>
                <a:latin typeface="Cambria" pitchFamily="18" charset="0"/>
                <a:ea typeface="Arial Unicode MS" pitchFamily="34" charset="-128"/>
                <a:cs typeface="Arial Unicode MS" pitchFamily="34" charset="-128"/>
              </a:rPr>
              <a:t>Своими поступками он преследовал ДВОЯКУЮ цель.</a:t>
            </a:r>
            <a:endParaRPr kumimoji="0" lang="ru-RU" sz="2600" b="0" i="1" u="none" strike="noStrike" cap="none" normalizeH="0" baseline="0" dirty="0" smtClean="0">
              <a:ln>
                <a:noFill/>
              </a:ln>
              <a:solidFill>
                <a:srgbClr val="660033"/>
              </a:solidFill>
              <a:effectLst/>
              <a:latin typeface="Cambria" pitchFamily="18" charset="0"/>
              <a:cs typeface="Arial" pitchFamily="34" charset="0"/>
            </a:endParaRPr>
          </a:p>
        </p:txBody>
      </p:sp>
    </p:spTree>
  </p:cSld>
  <p:clrMapOvr>
    <a:masterClrMapping/>
  </p:clrMapOvr>
  <p:transition>
    <p:push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131840" y="0"/>
            <a:ext cx="237430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Ответы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68112531"/>
              </p:ext>
            </p:extLst>
          </p:nvPr>
        </p:nvGraphicFramePr>
        <p:xfrm>
          <a:off x="1763688" y="908718"/>
          <a:ext cx="5688632" cy="2453640"/>
        </p:xfrm>
        <a:graphic>
          <a:graphicData uri="http://schemas.openxmlformats.org/drawingml/2006/table">
            <a:tbl>
              <a:tblPr/>
              <a:tblGrid>
                <a:gridCol w="266831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02031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4230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i="0" u="none" strike="noStrike" spc="0" dirty="0">
                          <a:solidFill>
                            <a:srgbClr val="000000"/>
                          </a:solidFill>
                          <a:latin typeface="Verdana"/>
                          <a:ea typeface="Arial Unicode MS"/>
                          <a:cs typeface="Times New Roman"/>
                        </a:rPr>
                        <a:t>№ задания</a:t>
                      </a:r>
                      <a:endParaRPr lang="ru-RU" sz="2800" dirty="0">
                        <a:solidFill>
                          <a:srgbClr val="000000"/>
                        </a:solidFill>
                        <a:latin typeface="Arial Unicode MS"/>
                      </a:endParaRPr>
                    </a:p>
                  </a:txBody>
                  <a:tcPr marL="6350" marR="63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i="0" u="none" strike="noStrike" spc="0">
                          <a:solidFill>
                            <a:srgbClr val="000000"/>
                          </a:solidFill>
                          <a:latin typeface="Verdana"/>
                          <a:ea typeface="Arial Unicode MS"/>
                          <a:cs typeface="Times New Roman"/>
                        </a:rPr>
                        <a:t>Ответ</a:t>
                      </a:r>
                      <a:endParaRPr lang="ru-RU" sz="2800">
                        <a:solidFill>
                          <a:srgbClr val="000000"/>
                        </a:solidFill>
                        <a:latin typeface="Arial Unicode MS"/>
                      </a:endParaRPr>
                    </a:p>
                  </a:txBody>
                  <a:tcPr marL="6350" marR="63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6794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solidFill>
                            <a:srgbClr val="000000"/>
                          </a:solidFill>
                          <a:latin typeface="Verdana"/>
                        </a:rPr>
                        <a:t>1</a:t>
                      </a:r>
                      <a:endParaRPr lang="ru-RU" sz="2800">
                        <a:solidFill>
                          <a:srgbClr val="000000"/>
                        </a:solidFill>
                        <a:latin typeface="Arial Unicode MS"/>
                      </a:endParaRPr>
                    </a:p>
                  </a:txBody>
                  <a:tcPr marL="6350" marR="63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solidFill>
                            <a:srgbClr val="000000"/>
                          </a:solidFill>
                          <a:latin typeface="Verdana"/>
                        </a:rPr>
                        <a:t>дождливым</a:t>
                      </a:r>
                      <a:endParaRPr lang="ru-RU" sz="2800">
                        <a:solidFill>
                          <a:srgbClr val="000000"/>
                        </a:solidFill>
                        <a:latin typeface="Arial Unicode MS"/>
                      </a:endParaRPr>
                    </a:p>
                  </a:txBody>
                  <a:tcPr marL="6350" marR="63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5352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solidFill>
                            <a:srgbClr val="000000"/>
                          </a:solidFill>
                          <a:latin typeface="Verdana"/>
                        </a:rPr>
                        <a:t>2</a:t>
                      </a:r>
                      <a:endParaRPr lang="ru-RU" sz="2800">
                        <a:solidFill>
                          <a:srgbClr val="000000"/>
                        </a:solidFill>
                        <a:latin typeface="Arial Unicode MS"/>
                      </a:endParaRPr>
                    </a:p>
                  </a:txBody>
                  <a:tcPr marL="6350" marR="63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solidFill>
                            <a:srgbClr val="000000"/>
                          </a:solidFill>
                          <a:latin typeface="Verdana"/>
                        </a:rPr>
                        <a:t>доверительные</a:t>
                      </a:r>
                      <a:endParaRPr lang="ru-RU" sz="2800">
                        <a:solidFill>
                          <a:srgbClr val="000000"/>
                        </a:solidFill>
                        <a:latin typeface="Arial Unicode MS"/>
                      </a:endParaRPr>
                    </a:p>
                  </a:txBody>
                  <a:tcPr marL="6350" marR="63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4230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solidFill>
                            <a:srgbClr val="000000"/>
                          </a:solidFill>
                          <a:latin typeface="Verdana"/>
                        </a:rPr>
                        <a:t>3</a:t>
                      </a:r>
                      <a:endParaRPr lang="ru-RU" sz="2800">
                        <a:solidFill>
                          <a:srgbClr val="000000"/>
                        </a:solidFill>
                        <a:latin typeface="Arial Unicode MS"/>
                      </a:endParaRPr>
                    </a:p>
                  </a:txBody>
                  <a:tcPr marL="6350" marR="63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solidFill>
                            <a:srgbClr val="000000"/>
                          </a:solidFill>
                          <a:latin typeface="Verdana"/>
                        </a:rPr>
                        <a:t>надену</a:t>
                      </a:r>
                      <a:endParaRPr lang="ru-RU" sz="2800">
                        <a:solidFill>
                          <a:srgbClr val="000000"/>
                        </a:solidFill>
                        <a:latin typeface="Arial Unicode MS"/>
                      </a:endParaRPr>
                    </a:p>
                  </a:txBody>
                  <a:tcPr marL="6350" marR="63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4390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solidFill>
                            <a:srgbClr val="000000"/>
                          </a:solidFill>
                          <a:latin typeface="Verdana"/>
                        </a:rPr>
                        <a:t>4</a:t>
                      </a:r>
                      <a:endParaRPr lang="ru-RU" sz="2800">
                        <a:solidFill>
                          <a:srgbClr val="000000"/>
                        </a:solidFill>
                        <a:latin typeface="Arial Unicode MS"/>
                      </a:endParaRPr>
                    </a:p>
                  </a:txBody>
                  <a:tcPr marL="6350" marR="63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solidFill>
                            <a:srgbClr val="000000"/>
                          </a:solidFill>
                          <a:latin typeface="Verdana"/>
                        </a:rPr>
                        <a:t>злостные</a:t>
                      </a:r>
                      <a:endParaRPr lang="ru-RU" sz="2800" dirty="0">
                        <a:solidFill>
                          <a:srgbClr val="000000"/>
                        </a:solidFill>
                        <a:latin typeface="Arial Unicode MS"/>
                      </a:endParaRPr>
                    </a:p>
                  </a:txBody>
                  <a:tcPr marL="6350" marR="63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</p:cSld>
  <p:clrMapOvr>
    <a:masterClrMapping/>
  </p:clrMapOvr>
  <p:transition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55748845"/>
              </p:ext>
            </p:extLst>
          </p:nvPr>
        </p:nvGraphicFramePr>
        <p:xfrm>
          <a:off x="3736" y="-139397"/>
          <a:ext cx="9555412" cy="700976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556991">
                  <a:extLst>
                    <a:ext uri="{9D8B030D-6E8A-4147-A177-3AD203B41FA5}">
                      <a16:colId xmlns:a16="http://schemas.microsoft.com/office/drawing/2014/main" val="1003689530"/>
                    </a:ext>
                  </a:extLst>
                </a:gridCol>
                <a:gridCol w="6998421">
                  <a:extLst>
                    <a:ext uri="{9D8B030D-6E8A-4147-A177-3AD203B41FA5}">
                      <a16:colId xmlns:a16="http://schemas.microsoft.com/office/drawing/2014/main" val="4192391693"/>
                    </a:ext>
                  </a:extLst>
                </a:gridCol>
              </a:tblGrid>
              <a:tr h="26606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 dirty="0">
                          <a:effectLst/>
                        </a:rPr>
                        <a:t>ГРАММАТИЧЕСКИЕ ОШИБКИ 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100" marR="38100" marT="19050" marB="1905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 dirty="0">
                          <a:effectLst/>
                        </a:rPr>
                        <a:t>ПРЕДЛОЖЕНИЯ 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100" marR="38100" marT="19050" marB="19050" anchor="ctr"/>
                </a:tc>
                <a:extLst>
                  <a:ext uri="{0D108BD9-81ED-4DB2-BD59-A6C34878D82A}">
                    <a16:rowId xmlns:a16="http://schemas.microsoft.com/office/drawing/2014/main" val="3236810917"/>
                  </a:ext>
                </a:extLst>
              </a:tr>
              <a:tr h="3645535">
                <a:tc>
                  <a:txBody>
                    <a:bodyPr/>
                    <a:lstStyle/>
                    <a:p>
                      <a:pPr fontAlgn="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kern="1200" dirty="0">
                          <a:effectLst/>
                        </a:rPr>
                        <a:t>А) нарушение связи между подлежащим и сказуемым </a:t>
                      </a:r>
                      <a:br>
                        <a:rPr lang="ru-RU" sz="2000" kern="1200" dirty="0">
                          <a:effectLst/>
                        </a:rPr>
                      </a:br>
                      <a:r>
                        <a:rPr lang="ru-RU" sz="2000" kern="1200" dirty="0">
                          <a:effectLst/>
                        </a:rPr>
                        <a:t>Б) ошибка в построении предложения с однородными членами </a:t>
                      </a:r>
                      <a:br>
                        <a:rPr lang="ru-RU" sz="2000" kern="1200" dirty="0">
                          <a:effectLst/>
                        </a:rPr>
                      </a:br>
                      <a:r>
                        <a:rPr lang="ru-RU" sz="2000" kern="1200" dirty="0">
                          <a:effectLst/>
                        </a:rPr>
                        <a:t>В) неправильное построение предложения с косвенной речью </a:t>
                      </a:r>
                      <a:br>
                        <a:rPr lang="ru-RU" sz="2000" kern="1200" dirty="0">
                          <a:effectLst/>
                        </a:rPr>
                      </a:br>
                      <a:r>
                        <a:rPr lang="ru-RU" sz="2000" kern="1200" dirty="0">
                          <a:effectLst/>
                        </a:rPr>
                        <a:t>Г) нарушение в построении предложения с причастным оборотом </a:t>
                      </a:r>
                      <a:br>
                        <a:rPr lang="ru-RU" sz="2000" kern="1200" dirty="0">
                          <a:effectLst/>
                        </a:rPr>
                      </a:br>
                      <a:r>
                        <a:rPr lang="ru-RU" sz="2000" kern="1200" dirty="0">
                          <a:effectLst/>
                        </a:rPr>
                        <a:t>Д) нарушение в построении предложения с несогласованным приложением </a:t>
                      </a:r>
                      <a:endParaRPr lang="ru-RU" sz="2000" dirty="0">
                        <a:effectLst/>
                      </a:endParaRPr>
                    </a:p>
                  </a:txBody>
                  <a:tcPr marL="38100" marR="38100" marT="19050" marB="19050"/>
                </a:tc>
                <a:tc>
                  <a:txBody>
                    <a:bodyPr/>
                    <a:lstStyle/>
                    <a:p>
                      <a:pPr fontAlgn="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kern="1200" dirty="0">
                          <a:effectLst/>
                        </a:rPr>
                        <a:t>1) Мистер Томпсон спросил, правильно ли я понял то, что вы сказали. </a:t>
                      </a:r>
                      <a:br>
                        <a:rPr lang="ru-RU" sz="2000" kern="1200" dirty="0">
                          <a:effectLst/>
                        </a:rPr>
                      </a:br>
                      <a:r>
                        <a:rPr lang="ru-RU" sz="2000" kern="1200" dirty="0">
                          <a:effectLst/>
                        </a:rPr>
                        <a:t>2) Мы пригласили на этот праздник людей, интересующимся нашим проектом. </a:t>
                      </a:r>
                      <a:br>
                        <a:rPr lang="ru-RU" sz="2000" kern="1200" dirty="0">
                          <a:effectLst/>
                        </a:rPr>
                      </a:br>
                      <a:r>
                        <a:rPr lang="ru-RU" sz="2000" kern="1200" dirty="0">
                          <a:effectLst/>
                        </a:rPr>
                        <a:t>3) Человек должен быть не только добрым и отзывчивым, а также справедливым и честным, хоть это и бывает сложно. </a:t>
                      </a:r>
                      <a:br>
                        <a:rPr lang="ru-RU" sz="2000" kern="1200" dirty="0">
                          <a:effectLst/>
                        </a:rPr>
                      </a:br>
                      <a:r>
                        <a:rPr lang="ru-RU" sz="2000" kern="1200" dirty="0">
                          <a:effectLst/>
                        </a:rPr>
                        <a:t>4) Присутствующие в зале зрители заметили, что актер, играющий главную роль, перепутал текст. </a:t>
                      </a:r>
                      <a:br>
                        <a:rPr lang="ru-RU" sz="2000" kern="1200" dirty="0">
                          <a:effectLst/>
                        </a:rPr>
                      </a:br>
                      <a:r>
                        <a:rPr lang="ru-RU" sz="2000" kern="1200" dirty="0">
                          <a:effectLst/>
                        </a:rPr>
                        <a:t>5) Многие из тех, кто имели некоторые причины интересоваться его судьбой, слишком мало могли узнать о нем за всё это время </a:t>
                      </a:r>
                      <a:br>
                        <a:rPr lang="ru-RU" sz="2000" kern="1200" dirty="0">
                          <a:effectLst/>
                        </a:rPr>
                      </a:br>
                      <a:r>
                        <a:rPr lang="ru-RU" sz="2000" kern="1200" dirty="0">
                          <a:effectLst/>
                        </a:rPr>
                        <a:t>6) Читая интересную книгу, возникает непреодолимое желание встретиться с главными героями. </a:t>
                      </a:r>
                      <a:br>
                        <a:rPr lang="ru-RU" sz="2000" kern="1200" dirty="0">
                          <a:effectLst/>
                        </a:rPr>
                      </a:br>
                      <a:r>
                        <a:rPr lang="ru-RU" sz="2000" kern="1200" dirty="0">
                          <a:effectLst/>
                        </a:rPr>
                        <a:t>7) Согласно подсчетов в этом городе проживает миллион человек. </a:t>
                      </a:r>
                      <a:br>
                        <a:rPr lang="ru-RU" sz="2000" kern="1200" dirty="0">
                          <a:effectLst/>
                        </a:rPr>
                      </a:br>
                      <a:r>
                        <a:rPr lang="ru-RU" sz="2000" kern="1200" dirty="0">
                          <a:effectLst/>
                        </a:rPr>
                        <a:t>8) Недавно в журнале “Андромеде” я прочитал интереснейшую статью о новом созвездии, открытом учеными. </a:t>
                      </a:r>
                      <a:br>
                        <a:rPr lang="ru-RU" sz="2000" kern="1200" dirty="0">
                          <a:effectLst/>
                        </a:rPr>
                      </a:br>
                      <a:r>
                        <a:rPr lang="ru-RU" sz="2000" kern="1200" dirty="0">
                          <a:effectLst/>
                        </a:rPr>
                        <a:t>9) В романе “Обломов” главным героем является не только Илья Ильич, но и его лень. 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100" marR="38100" marT="19050" marB="19050"/>
                </a:tc>
                <a:extLst>
                  <a:ext uri="{0D108BD9-81ED-4DB2-BD59-A6C34878D82A}">
                    <a16:rowId xmlns:a16="http://schemas.microsoft.com/office/drawing/2014/main" val="166618513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84992282"/>
      </p:ext>
    </p:extLst>
  </p:cSld>
  <p:clrMapOvr>
    <a:masterClrMapping/>
  </p:clrMapOvr>
  <p:transition>
    <p:push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>
            <a:spLocks noChangeArrowheads="1"/>
          </p:cNvSpPr>
          <p:nvPr/>
        </p:nvSpPr>
        <p:spPr bwMode="auto">
          <a:xfrm>
            <a:off x="2123728" y="2514381"/>
            <a:ext cx="3024336" cy="1191736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3200" dirty="0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А Б В Г Д</a:t>
            </a:r>
            <a:endParaRPr lang="ru-RU" sz="3200" dirty="0">
              <a:solidFill>
                <a:srgbClr val="000000"/>
              </a:solidFill>
              <a:latin typeface="Calibri" panose="020F0502020204030204" pitchFamily="34" charset="0"/>
              <a:ea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3200" dirty="0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5 3 1 2 8</a:t>
            </a:r>
            <a:endParaRPr lang="ru-RU" sz="3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32358353"/>
      </p:ext>
    </p:extLst>
  </p:cSld>
  <p:clrMapOvr>
    <a:masterClrMapping/>
  </p:clrMapOvr>
  <p:transition>
    <p:push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44712548"/>
              </p:ext>
            </p:extLst>
          </p:nvPr>
        </p:nvGraphicFramePr>
        <p:xfrm>
          <a:off x="0" y="0"/>
          <a:ext cx="8964488" cy="70294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987824">
                  <a:extLst>
                    <a:ext uri="{9D8B030D-6E8A-4147-A177-3AD203B41FA5}">
                      <a16:colId xmlns:a16="http://schemas.microsoft.com/office/drawing/2014/main" val="3434281440"/>
                    </a:ext>
                  </a:extLst>
                </a:gridCol>
                <a:gridCol w="5976664">
                  <a:extLst>
                    <a:ext uri="{9D8B030D-6E8A-4147-A177-3AD203B41FA5}">
                      <a16:colId xmlns:a16="http://schemas.microsoft.com/office/drawing/2014/main" val="3625076219"/>
                    </a:ext>
                  </a:extLst>
                </a:gridCol>
              </a:tblGrid>
              <a:tr h="378208">
                <a:tc>
                  <a:txBody>
                    <a:bodyPr/>
                    <a:lstStyle/>
                    <a:p>
                      <a:pPr>
                        <a:lnSpc>
                          <a:spcPts val="1470"/>
                        </a:lnSpc>
                        <a:spcAft>
                          <a:spcPts val="800"/>
                        </a:spcAft>
                      </a:pPr>
                      <a:r>
                        <a:rPr lang="ru-RU" sz="1100" dirty="0">
                          <a:effectLst/>
                        </a:rPr>
                        <a:t>2.ГРАММАТИЧЕСКИЕ ОШИБКИ 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735" marR="38735" marT="19685" marB="1968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470"/>
                        </a:lnSpc>
                        <a:spcAft>
                          <a:spcPts val="800"/>
                        </a:spcAft>
                      </a:pPr>
                      <a:r>
                        <a:rPr lang="ru-RU" sz="1100">
                          <a:effectLst/>
                        </a:rPr>
                        <a:t>ПРЕДЛОЖЕНИЯ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735" marR="38735" marT="19685" marB="19685" anchor="ctr"/>
                </a:tc>
                <a:extLst>
                  <a:ext uri="{0D108BD9-81ED-4DB2-BD59-A6C34878D82A}">
                    <a16:rowId xmlns:a16="http://schemas.microsoft.com/office/drawing/2014/main" val="2321228908"/>
                  </a:ext>
                </a:extLst>
              </a:tr>
              <a:tr h="6651192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800"/>
                        </a:spcAft>
                      </a:pPr>
                      <a:r>
                        <a:rPr lang="ru-RU" sz="2000" dirty="0">
                          <a:effectLst/>
                        </a:rPr>
                        <a:t>A) неправильное построение предложения с косвенной речью </a:t>
                      </a:r>
                      <a:br>
                        <a:rPr lang="ru-RU" sz="2000" dirty="0">
                          <a:effectLst/>
                        </a:rPr>
                      </a:br>
                      <a:r>
                        <a:rPr lang="ru-RU" sz="2000" dirty="0">
                          <a:effectLst/>
                        </a:rPr>
                        <a:t>Б) нарушение связи между подлежащим и сказуемым </a:t>
                      </a:r>
                      <a:br>
                        <a:rPr lang="ru-RU" sz="2000" dirty="0">
                          <a:effectLst/>
                        </a:rPr>
                      </a:br>
                      <a:r>
                        <a:rPr lang="ru-RU" sz="2000" dirty="0">
                          <a:effectLst/>
                        </a:rPr>
                        <a:t>B) нарушение в построении предложения с причастным оборотом </a:t>
                      </a:r>
                      <a:br>
                        <a:rPr lang="ru-RU" sz="2000" dirty="0">
                          <a:effectLst/>
                        </a:rPr>
                      </a:br>
                      <a:r>
                        <a:rPr lang="ru-RU" sz="2000" dirty="0">
                          <a:effectLst/>
                        </a:rPr>
                        <a:t>Г) ошибка в построении предложения с однородными членами </a:t>
                      </a:r>
                      <a:br>
                        <a:rPr lang="ru-RU" sz="2000" dirty="0">
                          <a:effectLst/>
                        </a:rPr>
                      </a:br>
                      <a:r>
                        <a:rPr lang="ru-RU" sz="2000" dirty="0">
                          <a:effectLst/>
                        </a:rPr>
                        <a:t>Д) неправильное построение предложения с деепричастным оборотом 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735" marR="38735" marT="19685" marB="19685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800"/>
                        </a:spcAft>
                      </a:pPr>
                      <a:r>
                        <a:rPr lang="ru-RU" sz="2000" dirty="0" smtClean="0">
                          <a:effectLst/>
                        </a:rPr>
                        <a:t>1) Оскорбленный </a:t>
                      </a:r>
                      <a:r>
                        <a:rPr lang="ru-RU" sz="2000" dirty="0">
                          <a:effectLst/>
                        </a:rPr>
                        <a:t>и отвергнутый людьми, Герасим всей душой привязался к спасенному им щенку. </a:t>
                      </a:r>
                      <a:br>
                        <a:rPr lang="ru-RU" sz="2000" dirty="0">
                          <a:effectLst/>
                        </a:rPr>
                      </a:br>
                      <a:r>
                        <a:rPr lang="ru-RU" sz="2000" dirty="0">
                          <a:effectLst/>
                        </a:rPr>
                        <a:t>2) Гринев сказал, что я подарил Пугачеву заячий тулуп. </a:t>
                      </a:r>
                      <a:br>
                        <a:rPr lang="ru-RU" sz="2000" dirty="0">
                          <a:effectLst/>
                        </a:rPr>
                      </a:br>
                      <a:r>
                        <a:rPr lang="ru-RU" sz="2000" dirty="0">
                          <a:effectLst/>
                        </a:rPr>
                        <a:t>3) История, рассказанная в «Муму», в основе своей имела достоверные факты. </a:t>
                      </a:r>
                      <a:br>
                        <a:rPr lang="ru-RU" sz="2000" dirty="0">
                          <a:effectLst/>
                        </a:rPr>
                      </a:br>
                      <a:r>
                        <a:rPr lang="ru-RU" sz="2000" dirty="0">
                          <a:effectLst/>
                        </a:rPr>
                        <a:t>4) Находясь в эмиграции, у писателя родилась дочь. </a:t>
                      </a:r>
                      <a:br>
                        <a:rPr lang="ru-RU" sz="2000" dirty="0">
                          <a:effectLst/>
                        </a:rPr>
                      </a:br>
                      <a:r>
                        <a:rPr lang="ru-RU" sz="2000" dirty="0">
                          <a:effectLst/>
                        </a:rPr>
                        <a:t>5) Писатель не только жалеет своего героя, но и подчеркивает его духовное превосходство над теми, кто занимает более высокое положение в обществе. </a:t>
                      </a:r>
                      <a:br>
                        <a:rPr lang="ru-RU" sz="2000" dirty="0">
                          <a:effectLst/>
                        </a:rPr>
                      </a:br>
                      <a:r>
                        <a:rPr lang="ru-RU" sz="2000" dirty="0">
                          <a:effectLst/>
                        </a:rPr>
                        <a:t>6) Читая сегодня Пушкина и Лермонтова, Гоголя и Щедрина, Толстого и Достоевского, Тургенева и Чехова, мы, люди совсем иного времени, не можем не задуматься о жизненном пути, который выбираем.  </a:t>
                      </a:r>
                      <a:br>
                        <a:rPr lang="ru-RU" sz="2000" dirty="0">
                          <a:effectLst/>
                        </a:rPr>
                      </a:br>
                      <a:r>
                        <a:rPr lang="ru-RU" sz="2000" dirty="0">
                          <a:effectLst/>
                        </a:rPr>
                        <a:t>7) Вернувшийся отряд Давыдова в лагерь привел с собой пленных французов. </a:t>
                      </a:r>
                      <a:br>
                        <a:rPr lang="ru-RU" sz="2000" dirty="0">
                          <a:effectLst/>
                        </a:rPr>
                      </a:br>
                      <a:r>
                        <a:rPr lang="ru-RU" sz="2000" dirty="0">
                          <a:effectLst/>
                        </a:rPr>
                        <a:t>8) </a:t>
                      </a:r>
                      <a:r>
                        <a:rPr lang="ru-RU" sz="2000" dirty="0" smtClean="0">
                          <a:effectLst/>
                        </a:rPr>
                        <a:t>Толстой-публицист не только приобрел огромную известность в России, но и во всем мире.</a:t>
                      </a: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800"/>
                        </a:spcAft>
                      </a:pPr>
                      <a:r>
                        <a:rPr lang="ru-RU" sz="2000" dirty="0" smtClean="0">
                          <a:effectLst/>
                        </a:rPr>
                        <a:t>9</a:t>
                      </a:r>
                      <a:r>
                        <a:rPr lang="ru-RU" sz="2000" dirty="0">
                          <a:effectLst/>
                        </a:rPr>
                        <a:t>) Вера Игнатьевна Мухина, известный советский скульптор, создал монумент «Рабочий и колхозница».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735" marR="38735" marT="19685" marB="19685"/>
                </a:tc>
                <a:extLst>
                  <a:ext uri="{0D108BD9-81ED-4DB2-BD59-A6C34878D82A}">
                    <a16:rowId xmlns:a16="http://schemas.microsoft.com/office/drawing/2014/main" val="428878829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47819778"/>
      </p:ext>
    </p:extLst>
  </p:cSld>
  <p:clrMapOvr>
    <a:masterClrMapping/>
  </p:clrMapOvr>
  <p:transition>
    <p:push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Цели урока: закреплять знания,  развивать умения, необходимые для выполнения тестовых </a:t>
            </a:r>
            <a:r>
              <a:rPr lang="ru-RU" dirty="0" smtClean="0"/>
              <a:t>заданий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99452222"/>
      </p:ext>
    </p:extLst>
  </p:cSld>
  <p:clrMapOvr>
    <a:masterClrMapping/>
  </p:clrMapOvr>
  <p:transition>
    <p:push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>
            <a:spLocks noChangeArrowheads="1"/>
          </p:cNvSpPr>
          <p:nvPr/>
        </p:nvSpPr>
        <p:spPr bwMode="auto">
          <a:xfrm>
            <a:off x="107504" y="2720777"/>
            <a:ext cx="9144000" cy="1189108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32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А Б В Г Д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32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2  9  7 8  4</a:t>
            </a:r>
            <a:endParaRPr lang="ru-RU" sz="3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4117791"/>
      </p:ext>
    </p:extLst>
  </p:cSld>
  <p:clrMapOvr>
    <a:masterClrMapping/>
  </p:clrMapOvr>
  <p:transition>
    <p:push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cf.ppt-online.org/files/slide/1/1b2EP4aQDRsYVujp6lde5OgkJUqcTZy8wx3FoW/slide-9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260648"/>
            <a:ext cx="8424936" cy="633670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572873244"/>
      </p:ext>
    </p:extLst>
  </p:cSld>
  <p:clrMapOvr>
    <a:masterClrMapping/>
  </p:clrMapOvr>
  <p:transition>
    <p:push/>
  </p:transition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ds05.infourok.ru/uploads/ex/10ad/000519bc-c957d37c/img10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332656"/>
            <a:ext cx="8424936" cy="561662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266550683"/>
      </p:ext>
    </p:extLst>
  </p:cSld>
  <p:clrMapOvr>
    <a:masterClrMapping/>
  </p:clrMapOvr>
  <p:transition>
    <p:push/>
  </p:transition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504" y="620688"/>
            <a:ext cx="8928992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/>
              <a:t>Итог урока</a:t>
            </a:r>
          </a:p>
          <a:p>
            <a:r>
              <a:rPr lang="ru-RU" sz="3200" dirty="0" smtClean="0"/>
              <a:t>Что </a:t>
            </a:r>
            <a:r>
              <a:rPr lang="ru-RU" sz="3200" dirty="0"/>
              <a:t>нам удалось выполнить на уроке</a:t>
            </a:r>
            <a:r>
              <a:rPr lang="ru-RU" sz="3200" dirty="0" smtClean="0"/>
              <a:t>?)</a:t>
            </a:r>
            <a:endParaRPr lang="ru-RU" sz="3200" dirty="0"/>
          </a:p>
          <a:p>
            <a:r>
              <a:rPr lang="ru-RU" sz="3200" dirty="0"/>
              <a:t>Над какими заданиями мы поработали?</a:t>
            </a:r>
          </a:p>
          <a:p>
            <a:r>
              <a:rPr lang="ru-RU" sz="3200" dirty="0"/>
              <a:t>Что вызвало большую трудность? Какие задания дались легко?</a:t>
            </a:r>
          </a:p>
          <a:p>
            <a:r>
              <a:rPr lang="ru-RU" sz="3200" dirty="0"/>
              <a:t>Что нужно сделать для преодоления возникших трудностей?</a:t>
            </a:r>
          </a:p>
        </p:txBody>
      </p:sp>
    </p:spTree>
    <p:extLst>
      <p:ext uri="{BB962C8B-B14F-4D97-AF65-F5344CB8AC3E}">
        <p14:creationId xmlns:p14="http://schemas.microsoft.com/office/powerpoint/2010/main" val="3849951827"/>
      </p:ext>
    </p:extLst>
  </p:cSld>
  <p:clrMapOvr>
    <a:masterClrMapping/>
  </p:clrMapOvr>
  <p:transition>
    <p:push/>
  </p:transition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1484784"/>
            <a:ext cx="835292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/>
              <a:t>Домашнее </a:t>
            </a:r>
            <a:r>
              <a:rPr lang="ru-RU" sz="3200" b="1" dirty="0" smtClean="0"/>
              <a:t>задание</a:t>
            </a:r>
            <a:r>
              <a:rPr lang="ru-RU" sz="3200" dirty="0" smtClean="0"/>
              <a:t>. </a:t>
            </a:r>
          </a:p>
          <a:p>
            <a:r>
              <a:rPr lang="ru-RU" sz="3200" dirty="0" smtClean="0"/>
              <a:t>Анализ </a:t>
            </a:r>
            <a:r>
              <a:rPr lang="ru-RU" sz="3200" dirty="0"/>
              <a:t>текста. </a:t>
            </a:r>
          </a:p>
          <a:p>
            <a:r>
              <a:rPr lang="ru-RU" sz="3200" dirty="0" smtClean="0"/>
              <a:t>Задание </a:t>
            </a:r>
            <a:r>
              <a:rPr lang="ru-RU" sz="3200" dirty="0"/>
              <a:t>22-24</a:t>
            </a:r>
          </a:p>
        </p:txBody>
      </p:sp>
    </p:spTree>
    <p:extLst>
      <p:ext uri="{BB962C8B-B14F-4D97-AF65-F5344CB8AC3E}">
        <p14:creationId xmlns:p14="http://schemas.microsoft.com/office/powerpoint/2010/main" val="3485077930"/>
      </p:ext>
    </p:extLst>
  </p:cSld>
  <p:clrMapOvr>
    <a:masterClrMapping/>
  </p:clrMapOvr>
  <p:transition>
    <p:push/>
  </p:transition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>
            <a:spLocks noChangeArrowheads="1"/>
          </p:cNvSpPr>
          <p:nvPr/>
        </p:nvSpPr>
        <p:spPr bwMode="auto">
          <a:xfrm>
            <a:off x="107504" y="3019288"/>
            <a:ext cx="9144000" cy="592085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endParaRPr lang="ru-RU" sz="3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https://ustaliy.ru/wp-content/uploads/2020/06/exmy78gxyagmbgr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476671" y="-171401"/>
            <a:ext cx="12025336" cy="72728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43694305"/>
      </p:ext>
    </p:extLst>
  </p:cSld>
  <p:clrMapOvr>
    <a:masterClrMapping/>
  </p:clrMapOvr>
  <p:transition>
    <p:push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>
            <a:spLocks noChangeArrowheads="1"/>
          </p:cNvSpPr>
          <p:nvPr/>
        </p:nvSpPr>
        <p:spPr bwMode="auto">
          <a:xfrm>
            <a:off x="107504" y="260648"/>
            <a:ext cx="9144000" cy="6109365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11. Расставьте знаки препинания. Укажите </a:t>
            </a:r>
            <a:r>
              <a:rPr lang="ru-RU" sz="20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предложения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в которых 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нужно поставить ОДНУ запятую. Запишите номера этих предложений. 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3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1) В такую бурю волк не рыщет и медведь не вылезает из берлоги. </a:t>
            </a:r>
            <a:endParaRPr lang="ru-RU" sz="3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3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2) Черёмуха расцвела лишь в первых числах июня а сирень ещё позже. </a:t>
            </a:r>
            <a:endParaRPr lang="ru-RU" sz="3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3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3) Осень снимала с лесов с полей густые цвета смывала дождями зелень рощи </a:t>
            </a:r>
            <a:r>
              <a:rPr lang="ru-RU" sz="30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делались </a:t>
            </a:r>
            <a:r>
              <a:rPr lang="ru-RU" sz="3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сквозными. </a:t>
            </a:r>
            <a:endParaRPr lang="ru-RU" sz="3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3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4) Судьбу Пушкина можно назвать и отдельной судьбой и судьбой народной. </a:t>
            </a:r>
            <a:endParaRPr lang="ru-RU" sz="3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3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5) Звук то приближался и нарастал то слышался глуше то уходил куда-то за </a:t>
            </a:r>
            <a:r>
              <a:rPr lang="ru-RU" sz="30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горизонт</a:t>
            </a:r>
            <a:r>
              <a:rPr lang="ru-RU" sz="3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   </a:t>
            </a:r>
            <a:endParaRPr lang="ru-RU" sz="3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1986" name="Rectangle 2"/>
          <p:cNvSpPr>
            <a:spLocks noChangeArrowheads="1"/>
          </p:cNvSpPr>
          <p:nvPr/>
        </p:nvSpPr>
        <p:spPr bwMode="auto">
          <a:xfrm>
            <a:off x="2267744" y="5373216"/>
            <a:ext cx="4104456" cy="584775"/>
          </a:xfrm>
          <a:prstGeom prst="rect">
            <a:avLst/>
          </a:prstGeom>
          <a:ln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Garamond" pitchFamily="18" charset="0"/>
                <a:ea typeface="Arial Unicode MS" pitchFamily="34" charset="-128"/>
                <a:cs typeface="Arial Unicode MS" pitchFamily="34" charset="-128"/>
              </a:rPr>
              <a:t>Правильный ответ: 24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19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19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19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98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>
            <a:spLocks noChangeArrowheads="1"/>
          </p:cNvSpPr>
          <p:nvPr/>
        </p:nvSpPr>
        <p:spPr bwMode="auto">
          <a:xfrm>
            <a:off x="0" y="260648"/>
            <a:ext cx="9144000" cy="625094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12. Расставьте знаки препинания. </a:t>
            </a:r>
            <a:r>
              <a:rPr lang="ru-RU" sz="20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Укажите 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предложения, в которых 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нужно поставить ОДНУ запятую. Запишите номера этих предложений. 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1) Прошёл короткий ливень и на улицах запахло горькой сладостью берёзовых </a:t>
            </a:r>
            <a:r>
              <a:rPr lang="ru-RU" sz="28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почек</a:t>
            </a:r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sz="2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2) Возможности русского языка необъятны и засорять его иностранными словами </a:t>
            </a:r>
            <a:r>
              <a:rPr lang="ru-RU" sz="28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жаргоном ни к чему. </a:t>
            </a:r>
            <a:endParaRPr lang="ru-RU" sz="2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3) Официально-деловой стиль речи отличается точностью формулировок и </a:t>
            </a:r>
            <a:r>
              <a:rPr lang="ru-RU" sz="28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обилием </a:t>
            </a:r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устойчивых оборотов деловой речи. </a:t>
            </a:r>
            <a:endParaRPr lang="ru-RU" sz="2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4) Зимним утром прилетают на берёзу тетерева и клюют бурые серёжки. </a:t>
            </a:r>
            <a:endParaRPr lang="ru-RU" sz="2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5) Алексей понимал и журчание ручья и говор листвы и шёпот трав.    </a:t>
            </a:r>
            <a:endParaRPr lang="ru-RU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1986" name="Rectangle 2"/>
          <p:cNvSpPr>
            <a:spLocks noChangeArrowheads="1"/>
          </p:cNvSpPr>
          <p:nvPr/>
        </p:nvSpPr>
        <p:spPr bwMode="auto">
          <a:xfrm>
            <a:off x="2267744" y="5373216"/>
            <a:ext cx="4104456" cy="584775"/>
          </a:xfrm>
          <a:prstGeom prst="rect">
            <a:avLst/>
          </a:prstGeom>
          <a:ln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Garamond" pitchFamily="18" charset="0"/>
                <a:ea typeface="Arial Unicode MS" pitchFamily="34" charset="-128"/>
                <a:cs typeface="Arial Unicode MS" pitchFamily="34" charset="-128"/>
              </a:rPr>
              <a:t>Правильный ответ: 12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07029433"/>
      </p:ext>
    </p:extLst>
  </p:cSld>
  <p:clrMapOvr>
    <a:masterClrMapping/>
  </p:clrMapOvr>
  <p:transition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19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19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19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98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>
            <a:spLocks noChangeArrowheads="1"/>
          </p:cNvSpPr>
          <p:nvPr/>
        </p:nvSpPr>
        <p:spPr bwMode="auto">
          <a:xfrm>
            <a:off x="107504" y="189858"/>
            <a:ext cx="9144000" cy="625094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13. Расставьте знаки препинания. Укажите </a:t>
            </a:r>
            <a:r>
              <a:rPr lang="ru-RU" sz="20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предложения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в которых 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нужно поставить ОДНУ запятую. Запишите номера этих предложений. 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1) Бравурная мелодия или минуты тишины поскрипывание половиц или стук </a:t>
            </a:r>
            <a:r>
              <a:rPr lang="ru-RU" sz="28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ножей </a:t>
            </a:r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 кухне говорили о биении жизни и её противоречивости. </a:t>
            </a:r>
            <a:endParaRPr lang="ru-RU" sz="2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2) Задует холодный ветер-озорник и уронят тогда деревья свой последний наряд. </a:t>
            </a:r>
            <a:endParaRPr lang="ru-RU" sz="2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3) Метель плачет и скулит воет и стонет напоминает о чём-то и о чём-то </a:t>
            </a:r>
            <a:r>
              <a:rPr lang="ru-RU" sz="28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спрашивает</a:t>
            </a:r>
            <a:endParaRPr lang="ru-RU" sz="2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4) Среди надписей на древних зданиях можно прочитать то эпиграмму на соседа </a:t>
            </a:r>
            <a:r>
              <a:rPr lang="ru-RU" sz="28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то </a:t>
            </a:r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запись о каком-то событии то автографы исторических лиц. </a:t>
            </a:r>
            <a:endParaRPr lang="ru-RU" sz="2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5) Слова-штампы ничему не учат и ничего не сообщают              </a:t>
            </a:r>
            <a:endParaRPr lang="ru-RU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1986" name="Rectangle 2"/>
          <p:cNvSpPr>
            <a:spLocks noChangeArrowheads="1"/>
          </p:cNvSpPr>
          <p:nvPr/>
        </p:nvSpPr>
        <p:spPr bwMode="auto">
          <a:xfrm>
            <a:off x="2267744" y="5373216"/>
            <a:ext cx="4104456" cy="584775"/>
          </a:xfrm>
          <a:prstGeom prst="rect">
            <a:avLst/>
          </a:prstGeom>
          <a:ln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Garamond" pitchFamily="18" charset="0"/>
                <a:ea typeface="Arial Unicode MS" pitchFamily="34" charset="-128"/>
                <a:cs typeface="Arial Unicode MS" pitchFamily="34" charset="-128"/>
              </a:rPr>
              <a:t>Правильный ответ: 12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79838363"/>
      </p:ext>
    </p:extLst>
  </p:cSld>
  <p:clrMapOvr>
    <a:masterClrMapping/>
  </p:clrMapOvr>
  <p:transition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19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19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19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98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>
            <a:spLocks noChangeArrowheads="1"/>
          </p:cNvSpPr>
          <p:nvPr/>
        </p:nvSpPr>
        <p:spPr bwMode="auto">
          <a:xfrm>
            <a:off x="107504" y="437619"/>
            <a:ext cx="9144000" cy="575542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14. Расставьте знаки препинания. </a:t>
            </a:r>
            <a:r>
              <a:rPr lang="ru-RU" sz="20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Укажите 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предложения, в которых 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нужно поставить ОДНУ запятую. Запишите номера этих предложений. 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1) Зимой я либо ходил на охоту либо катался с ребятами с горы либо прогуливался </a:t>
            </a:r>
            <a:r>
              <a:rPr lang="ru-RU" sz="28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 </a:t>
            </a:r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ними на лыжах. </a:t>
            </a:r>
            <a:endParaRPr lang="ru-RU" sz="2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2) Кум стоял ни жив ни мертв. </a:t>
            </a:r>
            <a:endParaRPr lang="ru-RU" sz="2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3) Прозрачный лес один чернеет и ель сквозь иней зеленеет и речка подо льдом </a:t>
            </a:r>
            <a:r>
              <a:rPr lang="ru-RU" sz="28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блестит</a:t>
            </a:r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sz="2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4) Сон одолел меня и я заснул в каком-то блаженном упоении. </a:t>
            </a:r>
            <a:endParaRPr lang="ru-RU" sz="2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5) Ничего не было известно о происхождении этого минерала и строились самые </a:t>
            </a:r>
            <a:r>
              <a:rPr lang="ru-RU" sz="28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фантастические </a:t>
            </a:r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предположения.    </a:t>
            </a:r>
            <a:endParaRPr lang="ru-RU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1986" name="Rectangle 2"/>
          <p:cNvSpPr>
            <a:spLocks noChangeArrowheads="1"/>
          </p:cNvSpPr>
          <p:nvPr/>
        </p:nvSpPr>
        <p:spPr bwMode="auto">
          <a:xfrm>
            <a:off x="2267744" y="5373216"/>
            <a:ext cx="4104456" cy="584775"/>
          </a:xfrm>
          <a:prstGeom prst="rect">
            <a:avLst/>
          </a:prstGeom>
          <a:ln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Garamond" pitchFamily="18" charset="0"/>
                <a:ea typeface="Arial Unicode MS" pitchFamily="34" charset="-128"/>
                <a:cs typeface="Arial Unicode MS" pitchFamily="34" charset="-128"/>
              </a:rPr>
              <a:t>Правильный ответ: 45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82193505"/>
      </p:ext>
    </p:extLst>
  </p:cSld>
  <p:clrMapOvr>
    <a:masterClrMapping/>
  </p:clrMapOvr>
  <p:transition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19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19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19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98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>
            <a:spLocks noChangeArrowheads="1"/>
          </p:cNvSpPr>
          <p:nvPr/>
        </p:nvSpPr>
        <p:spPr bwMode="auto">
          <a:xfrm>
            <a:off x="107504" y="437619"/>
            <a:ext cx="9144000" cy="575542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15. Расставьте знаки препинания. </a:t>
            </a:r>
            <a:r>
              <a:rPr lang="ru-RU" sz="20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Укажите 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предложения, в которых 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нужно поставить ОДНУ запятую. Запишите номера этих предложений. 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1) При свете молнии стали видны дома и сараи и стволы мокрых деревьев. </a:t>
            </a:r>
            <a:endParaRPr lang="ru-RU" sz="2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2) Ночь уже ложилась на горы и туман начинал бродить по ущельям. </a:t>
            </a:r>
            <a:endParaRPr lang="ru-RU" sz="2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3) Задолго до рассвета Ильинична затопила печь и к утру уже выпекла хлеб и </a:t>
            </a:r>
            <a:r>
              <a:rPr lang="ru-RU" sz="28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насушила </a:t>
            </a:r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две сумки сухарей. </a:t>
            </a:r>
            <a:endParaRPr lang="ru-RU" sz="2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4) Соловьи по-прежнему пели страстно и звонко нежно и удало. </a:t>
            </a:r>
            <a:endParaRPr lang="ru-RU" sz="2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5) Персонажи мультфильмов могут быть и рисованными и деревянными и </a:t>
            </a:r>
            <a:r>
              <a:rPr lang="ru-RU" sz="28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пластиковыми</a:t>
            </a:r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                    </a:t>
            </a:r>
            <a:endParaRPr lang="ru-RU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1986" name="Rectangle 2"/>
          <p:cNvSpPr>
            <a:spLocks noChangeArrowheads="1"/>
          </p:cNvSpPr>
          <p:nvPr/>
        </p:nvSpPr>
        <p:spPr bwMode="auto">
          <a:xfrm>
            <a:off x="2267744" y="5373216"/>
            <a:ext cx="4104456" cy="584775"/>
          </a:xfrm>
          <a:prstGeom prst="rect">
            <a:avLst/>
          </a:prstGeom>
          <a:ln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Garamond" pitchFamily="18" charset="0"/>
                <a:ea typeface="Arial Unicode MS" pitchFamily="34" charset="-128"/>
                <a:cs typeface="Arial Unicode MS" pitchFamily="34" charset="-128"/>
              </a:rPr>
              <a:t>Правильный ответ: 24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9162649"/>
      </p:ext>
    </p:extLst>
  </p:cSld>
  <p:clrMapOvr>
    <a:masterClrMapping/>
  </p:clrMapOvr>
  <p:transition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19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19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19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98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1268760"/>
            <a:ext cx="8208912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Русский </a:t>
            </a:r>
            <a:r>
              <a:rPr lang="ru-RU" sz="32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народ создал русский язык – яркий, как радуга после весеннего ливня, меткий, как стрелы, певучий и богатый, задушевный, как песня над колыбелью. Что такое Родина? Это весь народ. Это его культура, его </a:t>
            </a:r>
            <a:r>
              <a:rPr lang="ru-RU" sz="3200" dirty="0" smtClean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язык. </a:t>
            </a:r>
          </a:p>
          <a:p>
            <a:r>
              <a:rPr lang="ru-RU" sz="3200" dirty="0" smtClean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                                    А</a:t>
            </a:r>
            <a:r>
              <a:rPr lang="ru-RU" sz="32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Н. Толстой. </a:t>
            </a:r>
            <a:br>
              <a:rPr lang="ru-RU" sz="32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569073331"/>
      </p:ext>
    </p:extLst>
  </p:cSld>
  <p:clrMapOvr>
    <a:masterClrMapping/>
  </p:clrMapOvr>
  <p:transition>
    <p:push/>
  </p:transition>
</p:sld>
</file>

<file path=ppt/theme/theme1.xml><?xml version="1.0" encoding="utf-8"?>
<a:theme xmlns:a="http://schemas.openxmlformats.org/drawingml/2006/main" name="Тема79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Тема79</Template>
  <TotalTime>10881</TotalTime>
  <Words>1915</Words>
  <Application>Microsoft Office PowerPoint</Application>
  <PresentationFormat>Экран (4:3)</PresentationFormat>
  <Paragraphs>273</Paragraphs>
  <Slides>35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35</vt:i4>
      </vt:variant>
    </vt:vector>
  </HeadingPairs>
  <TitlesOfParts>
    <vt:vector size="43" baseType="lpstr">
      <vt:lpstr>Arial</vt:lpstr>
      <vt:lpstr>Arial Unicode MS</vt:lpstr>
      <vt:lpstr>Calibri</vt:lpstr>
      <vt:lpstr>Cambria</vt:lpstr>
      <vt:lpstr>Garamond</vt:lpstr>
      <vt:lpstr>Times New Roman</vt:lpstr>
      <vt:lpstr>Verdana</vt:lpstr>
      <vt:lpstr>Тема79</vt:lpstr>
      <vt:lpstr>Русский язык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Задание 5</dc:title>
  <dc:creator>Samsung</dc:creator>
  <cp:lastModifiedBy>Админ</cp:lastModifiedBy>
  <cp:revision>51</cp:revision>
  <dcterms:created xsi:type="dcterms:W3CDTF">2017-11-01T10:55:46Z</dcterms:created>
  <dcterms:modified xsi:type="dcterms:W3CDTF">2023-01-11T13:27:55Z</dcterms:modified>
</cp:coreProperties>
</file>