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71" r:id="rId8"/>
    <p:sldId id="263" r:id="rId9"/>
    <p:sldId id="264" r:id="rId10"/>
    <p:sldId id="260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620688"/>
            <a:ext cx="4320480" cy="5976664"/>
          </a:xfrm>
        </p:spPr>
        <p:txBody>
          <a:bodyPr>
            <a:normAutofit fontScale="92500" lnSpcReduction="10000"/>
          </a:bodyPr>
          <a:lstStyle/>
          <a:p>
            <a:r>
              <a:rPr lang="ru-RU" sz="5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5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5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цепить</a:t>
            </a:r>
            <a:endParaRPr lang="ru-RU" sz="5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5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5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морский</a:t>
            </a:r>
            <a:endParaRPr lang="ru-RU" sz="5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5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р..открыть</a:t>
            </a:r>
            <a:endParaRPr lang="ru-RU" sz="5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5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р..вокзальный</a:t>
            </a:r>
            <a:endParaRPr lang="ru-RU" sz="5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5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р..сесть</a:t>
            </a:r>
            <a:endParaRPr lang="ru-RU" sz="5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5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р..шить</a:t>
            </a:r>
            <a:endParaRPr lang="ru-RU" sz="5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5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р..ехать</a:t>
            </a:r>
            <a:endParaRPr lang="ru-RU" sz="5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951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91874"/>
            <a:ext cx="7290951" cy="62711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</a:t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989177"/>
            <a:ext cx="8100392" cy="57606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46910" y="989177"/>
            <a:ext cx="3285330" cy="55302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707904" y="1018984"/>
            <a:ext cx="3285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Выделить корень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082494" y="1588150"/>
            <a:ext cx="0" cy="3693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446910" y="1945288"/>
            <a:ext cx="3285330" cy="5882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439829" y="1982887"/>
            <a:ext cx="3285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Выделить</a:t>
            </a:r>
            <a:r>
              <a:rPr lang="ru-RU" dirty="0" smtClean="0"/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приставку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5075413" y="2533546"/>
            <a:ext cx="0" cy="3693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Ромб 15"/>
          <p:cNvSpPr/>
          <p:nvPr/>
        </p:nvSpPr>
        <p:spPr>
          <a:xfrm>
            <a:off x="2965339" y="2878255"/>
            <a:ext cx="4248472" cy="2016224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068220" y="3193869"/>
            <a:ext cx="22907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Приставка оканчивается согласной?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47664" y="4624134"/>
            <a:ext cx="2016224" cy="15748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358957" y="4649356"/>
            <a:ext cx="2101475" cy="15748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 стрелкой 23"/>
          <p:cNvCxnSpPr>
            <a:stCxn id="16" idx="1"/>
          </p:cNvCxnSpPr>
          <p:nvPr/>
        </p:nvCxnSpPr>
        <p:spPr>
          <a:xfrm flipH="1">
            <a:off x="2555776" y="3886367"/>
            <a:ext cx="409563" cy="6924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6" idx="3"/>
          </p:cNvCxnSpPr>
          <p:nvPr/>
        </p:nvCxnSpPr>
        <p:spPr>
          <a:xfrm>
            <a:off x="7213811" y="3886367"/>
            <a:ext cx="454533" cy="6924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799692" y="4719078"/>
            <a:ext cx="15121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ишем букву 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84993" y="4802146"/>
            <a:ext cx="15121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ишем букву Ы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0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412776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7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СВЕРХ-                  МЕЖ-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924944"/>
            <a:ext cx="7498080" cy="2664296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6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сверхИдейный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 algn="ctr">
              <a:buNone/>
            </a:pPr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межИнститутский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39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476672"/>
            <a:ext cx="7498080" cy="1143000"/>
          </a:xfrm>
        </p:spPr>
        <p:txBody>
          <a:bodyPr>
            <a:noAutofit/>
          </a:bodyPr>
          <a:lstStyle/>
          <a:p>
            <a:r>
              <a:rPr lang="ru-RU" sz="6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ДЕЗ- </a:t>
            </a:r>
            <a:r>
              <a:rPr lang="ru-RU" sz="6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КОНТР-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844824"/>
            <a:ext cx="7498080" cy="480060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 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приставка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содержит противоположное значение того, что выражено во второй части слова: КОНТРИГРА,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КОНТРАТАКА</a:t>
            </a:r>
          </a:p>
          <a:p>
            <a:pPr marL="82296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ДЕЗ -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приставка, обозначающая уничтожение, удаление чего-л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.: ДЕЗИНФЕКЦИЯ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66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749808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ИССЛЕДОВАНИЙ:</a:t>
            </a:r>
            <a:br>
              <a:rPr lang="ru-RU" sz="36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28800"/>
            <a:ext cx="8106104" cy="4800600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приставок на согласные пишется буква Ы, если корень слова начинается на И, 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 algn="ctr">
              <a:buNone/>
            </a:pPr>
            <a:r>
              <a:rPr lang="ru-RU" sz="44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кроме </a:t>
            </a:r>
            <a:r>
              <a:rPr lang="ru-RU" sz="44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приставок </a:t>
            </a:r>
            <a:endParaRPr lang="ru-RU" sz="4400" b="1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 algn="ctr">
              <a:buNone/>
            </a:pPr>
            <a:r>
              <a:rPr lang="ru-RU" sz="44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СВЕРХ-, МЕЖ-, </a:t>
            </a:r>
            <a:r>
              <a:rPr lang="ru-RU" sz="44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КОНТР-, </a:t>
            </a:r>
            <a:r>
              <a:rPr lang="ru-RU" sz="44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ДЕЗ-.</a:t>
            </a:r>
            <a:endParaRPr lang="ru-RU" sz="44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49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8388424" cy="1143000"/>
          </a:xfrm>
        </p:spPr>
        <p:txBody>
          <a:bodyPr>
            <a:noAutofit/>
          </a:bodyPr>
          <a:lstStyle/>
          <a:p>
            <a:r>
              <a:rPr lang="ru-RU" sz="5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Оцените  результат урока:</a:t>
            </a:r>
            <a:r>
              <a:rPr lang="ru-RU" sz="5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96752"/>
            <a:ext cx="6594698" cy="333190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619672" y="5157192"/>
            <a:ext cx="7128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урок</a:t>
            </a:r>
            <a:r>
              <a:rPr lang="ru-RU" sz="6000" b="1" dirty="0" smtClean="0">
                <a:solidFill>
                  <a:srgbClr val="FF0000"/>
                </a:solidFill>
              </a:rPr>
              <a:t>!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94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749808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Проверяем!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052736"/>
            <a:ext cx="7920880" cy="5472608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прицепить - присоединение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приморский - близость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приоткрыть -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неполнота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привокзальный - близость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присесть -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неполнота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пришить - присоединение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приехать - приближение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741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Оцените себя!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772816"/>
            <a:ext cx="7498080" cy="4800600"/>
          </a:xfrm>
        </p:spPr>
        <p:txBody>
          <a:bodyPr/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«5» - 0 ошибок</a:t>
            </a: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«4» - 1-2 ошибки</a:t>
            </a: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«3» - 3-4 ошибки</a:t>
            </a: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«2» - более 4 ошибок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05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40027" cy="6096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895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1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72816"/>
            <a:ext cx="8218160" cy="1152128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6000" b="1" dirty="0"/>
              <a:t>р</a:t>
            </a:r>
            <a:r>
              <a:rPr lang="ru-RU" sz="6000" b="1" dirty="0" smtClean="0"/>
              <a:t>азыграть - заиграть</a:t>
            </a:r>
            <a:r>
              <a:rPr lang="ru-RU" sz="6000" b="1" dirty="0"/>
              <a:t> </a:t>
            </a:r>
            <a:endParaRPr lang="ru-RU" sz="6000" dirty="0"/>
          </a:p>
          <a:p>
            <a:pPr algn="ctr"/>
            <a:endParaRPr lang="ru-RU" sz="6000" dirty="0" smtClean="0"/>
          </a:p>
          <a:p>
            <a:pPr marL="82296" indent="0" algn="ctr">
              <a:buNone/>
            </a:pP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93590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548680"/>
            <a:ext cx="7498080" cy="4800600"/>
          </a:xfrm>
        </p:spPr>
        <p:txBody>
          <a:bodyPr>
            <a:noAutofit/>
          </a:bodyPr>
          <a:lstStyle/>
          <a:p>
            <a:pPr marL="82296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грать</a:t>
            </a:r>
          </a:p>
          <a:p>
            <a:pPr marL="82296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грать</a:t>
            </a:r>
          </a:p>
          <a:p>
            <a:pPr marL="82296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грать</a:t>
            </a:r>
          </a:p>
          <a:p>
            <a:pPr marL="82296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грать</a:t>
            </a:r>
          </a:p>
          <a:p>
            <a:pPr marL="82296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грать</a:t>
            </a:r>
          </a:p>
          <a:p>
            <a:pPr marL="82296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грать</a:t>
            </a:r>
          </a:p>
          <a:p>
            <a:pPr marL="82296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грать</a:t>
            </a:r>
          </a:p>
        </p:txBody>
      </p:sp>
    </p:spTree>
    <p:extLst>
      <p:ext uri="{BB962C8B-B14F-4D97-AF65-F5344CB8AC3E}">
        <p14:creationId xmlns:p14="http://schemas.microsoft.com/office/powerpoint/2010/main" val="254730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Тема лабораторной </a:t>
            </a: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работы: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076091"/>
            <a:ext cx="7498080" cy="4800600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Буквы Ы – И в корне после приставок 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21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-243408"/>
            <a:ext cx="7818072" cy="2074242"/>
          </a:xfrm>
        </p:spPr>
        <p:txBody>
          <a:bodyPr>
            <a:normAutofit/>
          </a:bodyPr>
          <a:lstStyle/>
          <a:p>
            <a:pPr algn="ctr"/>
            <a:r>
              <a:rPr lang="ru-RU" sz="4800" b="1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2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1659041"/>
              </p:ext>
            </p:extLst>
          </p:nvPr>
        </p:nvGraphicFramePr>
        <p:xfrm>
          <a:off x="1259632" y="1617428"/>
          <a:ext cx="7560840" cy="36724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7187"/>
                <a:gridCol w="2147001"/>
                <a:gridCol w="2471188"/>
                <a:gridCol w="187569"/>
                <a:gridCol w="1827895"/>
              </a:tblGrid>
              <a:tr h="36724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РАЗ-РОЗ-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</a:t>
                      </a: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ИДЕЙНЫЙ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ИСКАТЬ,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ИДУЩИЙ,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ИГРАТЬ,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ИЗВЕСТНЫЙ,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ИТОЖИТЬ,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ИМЕННОЙ,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ИСТОРИЧЕСКИЙ ИСКУСНЫЙ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ИНСТИТУТСКИЙ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Плюс 4"/>
          <p:cNvSpPr/>
          <p:nvPr/>
        </p:nvSpPr>
        <p:spPr>
          <a:xfrm>
            <a:off x="2843808" y="2780928"/>
            <a:ext cx="457200" cy="390525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6" name="Равно 5"/>
          <p:cNvSpPr/>
          <p:nvPr/>
        </p:nvSpPr>
        <p:spPr>
          <a:xfrm>
            <a:off x="6491649" y="2777203"/>
            <a:ext cx="485775" cy="390525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68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НАУЧНОЕ ОТКРЫТИЕ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48006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приставки на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_____________пишется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буква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_______,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корень слова начинается на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3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396</TotalTime>
  <Words>210</Words>
  <Application>Microsoft Office PowerPoint</Application>
  <PresentationFormat>Экран (4:3)</PresentationFormat>
  <Paragraphs>81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Солнцестояние</vt:lpstr>
      <vt:lpstr>Презентация PowerPoint</vt:lpstr>
      <vt:lpstr>Проверяем!</vt:lpstr>
      <vt:lpstr>Оцените себя!</vt:lpstr>
      <vt:lpstr>Презентация PowerPoint</vt:lpstr>
      <vt:lpstr>Исследование 1 </vt:lpstr>
      <vt:lpstr>Презентация PowerPoint</vt:lpstr>
      <vt:lpstr>Тема лабораторной работы: </vt:lpstr>
      <vt:lpstr>Исследование 2</vt:lpstr>
      <vt:lpstr>НАУЧНОЕ ОТКРЫТИЕ</vt:lpstr>
      <vt:lpstr>Алгоритм </vt:lpstr>
      <vt:lpstr>СВЕРХ-                  МЕЖ- </vt:lpstr>
      <vt:lpstr>ДЕЗ-                 КОНТР-</vt:lpstr>
      <vt:lpstr>РЕЗУЛЬТАТЫ ИССЛЕДОВАНИЙ: </vt:lpstr>
      <vt:lpstr>Оцените  результат урока: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13</cp:revision>
  <dcterms:created xsi:type="dcterms:W3CDTF">2019-12-07T21:40:44Z</dcterms:created>
  <dcterms:modified xsi:type="dcterms:W3CDTF">2020-06-09T22:11:13Z</dcterms:modified>
</cp:coreProperties>
</file>