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Verdana" pitchFamily="34" charset="0"/>
      <p:regular r:id="rId13"/>
      <p:bold r:id="rId14"/>
      <p:italic r:id="rId15"/>
      <p:boldItalic r:id="rId16"/>
    </p:embeddedFont>
    <p:embeddedFont>
      <p:font typeface="Roboto" charset="0"/>
      <p:regular r:id="rId17"/>
      <p:bold r:id="rId18"/>
      <p:italic r:id="rId19"/>
      <p:boldItalic r:id="rId20"/>
    </p:embeddedFont>
    <p:embeddedFont>
      <p:font typeface="Calibri" pitchFamily="34" charset="0"/>
      <p:regular r:id="rId21"/>
      <p:bold r:id="rId22"/>
      <p:italic r:id="rId23"/>
      <p:boldItalic r:id="rId24"/>
    </p:embeddedFont>
    <p:embeddedFont>
      <p:font typeface="Roboto Mono"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3" d="100"/>
          <a:sy n="103" d="100"/>
        </p:scale>
        <p:origin x="-216" y="1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481048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3f35fa350f75b2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23f35fa350f75b2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777e54601f_0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777e54601f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77ff659b3a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77ff659b3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7848a76431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7848a764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0654a5690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80654a569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8596e75d31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8596e75d31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80654a5690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80654a5690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871885a710_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871885a710_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78c2614b31ac20e8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78c2614b31ac20e8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sp>
        <p:nvSpPr>
          <p:cNvPr id="55" name="Google Shape;55;p13"/>
          <p:cNvSpPr txBox="1">
            <a:spLocks noGrp="1"/>
          </p:cNvSpPr>
          <p:nvPr>
            <p:ph type="subTitle" idx="1"/>
          </p:nvPr>
        </p:nvSpPr>
        <p:spPr>
          <a:xfrm>
            <a:off x="1858700" y="3337033"/>
            <a:ext cx="5361300" cy="52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 sz="3400" b="1">
                <a:solidFill>
                  <a:srgbClr val="0C343D"/>
                </a:solidFill>
              </a:rPr>
              <a:t>Distance Education: For &amp; Against</a:t>
            </a:r>
            <a:endParaRPr sz="3500" b="1">
              <a:solidFill>
                <a:srgbClr val="0C343D"/>
              </a:solidFill>
            </a:endParaRPr>
          </a:p>
        </p:txBody>
      </p:sp>
      <p:pic>
        <p:nvPicPr>
          <p:cNvPr id="56" name="Google Shape;56;p13"/>
          <p:cNvPicPr preferRelativeResize="0"/>
          <p:nvPr/>
        </p:nvPicPr>
        <p:blipFill>
          <a:blip r:embed="rId3">
            <a:alphaModFix/>
          </a:blip>
          <a:stretch>
            <a:fillRect/>
          </a:stretch>
        </p:blipFill>
        <p:spPr>
          <a:xfrm>
            <a:off x="189125" y="633700"/>
            <a:ext cx="8766400" cy="23574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2"/>
          <p:cNvSpPr/>
          <p:nvPr/>
        </p:nvSpPr>
        <p:spPr>
          <a:xfrm>
            <a:off x="-125" y="-25"/>
            <a:ext cx="9144000" cy="5143500"/>
          </a:xfrm>
          <a:prstGeom prst="rect">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2"/>
          <p:cNvSpPr txBox="1"/>
          <p:nvPr/>
        </p:nvSpPr>
        <p:spPr>
          <a:xfrm>
            <a:off x="6161953" y="4774193"/>
            <a:ext cx="3334800" cy="52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i="1" u="sng">
                <a:highlight>
                  <a:srgbClr val="FFFFFF"/>
                </a:highlight>
                <a:latin typeface="Verdana"/>
                <a:ea typeface="Verdana"/>
                <a:cs typeface="Verdana"/>
                <a:sym typeface="Verdana"/>
              </a:rPr>
              <a:t>by Vasilisa Kargapoltseva </a:t>
            </a:r>
            <a:endParaRPr i="1" u="sng">
              <a:highlight>
                <a:srgbClr val="FFFFFF"/>
              </a:highlight>
              <a:latin typeface="Verdana"/>
              <a:ea typeface="Verdana"/>
              <a:cs typeface="Verdana"/>
              <a:sym typeface="Verdana"/>
            </a:endParaRPr>
          </a:p>
        </p:txBody>
      </p:sp>
      <p:sp>
        <p:nvSpPr>
          <p:cNvPr id="119" name="Google Shape;119;p22"/>
          <p:cNvSpPr txBox="1"/>
          <p:nvPr/>
        </p:nvSpPr>
        <p:spPr>
          <a:xfrm>
            <a:off x="1431526" y="2147317"/>
            <a:ext cx="7315200" cy="85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120" name="Google Shape;120;p22"/>
          <p:cNvPicPr preferRelativeResize="0"/>
          <p:nvPr/>
        </p:nvPicPr>
        <p:blipFill rotWithShape="1">
          <a:blip r:embed="rId3">
            <a:alphaModFix/>
          </a:blip>
          <a:srcRect t="20496" b="20502"/>
          <a:stretch/>
        </p:blipFill>
        <p:spPr>
          <a:xfrm>
            <a:off x="5295875" y="443736"/>
            <a:ext cx="3848001" cy="2557100"/>
          </a:xfrm>
          <a:prstGeom prst="rect">
            <a:avLst/>
          </a:prstGeom>
          <a:noFill/>
          <a:ln>
            <a:noFill/>
          </a:ln>
        </p:spPr>
      </p:pic>
      <p:sp>
        <p:nvSpPr>
          <p:cNvPr id="121" name="Google Shape;121;p22"/>
          <p:cNvSpPr txBox="1"/>
          <p:nvPr/>
        </p:nvSpPr>
        <p:spPr>
          <a:xfrm>
            <a:off x="139571" y="702141"/>
            <a:ext cx="5295900" cy="475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2000">
                <a:highlight>
                  <a:srgbClr val="FFE599"/>
                </a:highlight>
                <a:latin typeface="Verdana"/>
                <a:ea typeface="Verdana"/>
                <a:cs typeface="Verdana"/>
                <a:sym typeface="Verdana"/>
              </a:rPr>
              <a:t>During the distance education period teachers are giving us way too much homework and we don't have enough free time and we can't see our friends often. We don't always have WiFi connection which is good enough to participate in online classes and do homework. Lots of Internet platforms where we have our homework are not working properly and we can get bad marks just because of this. I think that distance education is really uncomfortable and stressful and it might not suit every student.</a:t>
            </a:r>
            <a:endParaRPr sz="2000">
              <a:highlight>
                <a:srgbClr val="FFE599"/>
              </a:highlight>
              <a:latin typeface="Verdana"/>
              <a:ea typeface="Verdana"/>
              <a:cs typeface="Verdana"/>
              <a:sym typeface="Verdana"/>
            </a:endParaRPr>
          </a:p>
        </p:txBody>
      </p:sp>
      <p:sp>
        <p:nvSpPr>
          <p:cNvPr id="122" name="Google Shape;122;p22"/>
          <p:cNvSpPr txBox="1"/>
          <p:nvPr/>
        </p:nvSpPr>
        <p:spPr>
          <a:xfrm>
            <a:off x="314371" y="-25"/>
            <a:ext cx="10539600" cy="119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3600" b="1" i="1">
                <a:highlight>
                  <a:srgbClr val="FFFFFF"/>
                </a:highlight>
                <a:latin typeface="Roboto Mono"/>
                <a:ea typeface="Roboto Mono"/>
                <a:cs typeface="Roboto Mono"/>
                <a:sym typeface="Roboto Mono"/>
              </a:rPr>
              <a:t>I  am against distance education </a:t>
            </a:r>
            <a:endParaRPr sz="3600" b="1" i="1">
              <a:highlight>
                <a:srgbClr val="FFFFFF"/>
              </a:highlight>
              <a:latin typeface="Roboto Mono"/>
              <a:ea typeface="Roboto Mono"/>
              <a:cs typeface="Roboto Mono"/>
              <a:sym typeface="Roboto Mono"/>
            </a:endParaRPr>
          </a:p>
        </p:txBody>
      </p:sp>
      <p:sp>
        <p:nvSpPr>
          <p:cNvPr id="123" name="Google Shape;123;p22"/>
          <p:cNvSpPr txBox="1"/>
          <p:nvPr/>
        </p:nvSpPr>
        <p:spPr>
          <a:xfrm>
            <a:off x="5295825" y="3080517"/>
            <a:ext cx="3848100" cy="1456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ru" sz="1500">
                <a:highlight>
                  <a:srgbClr val="FFD966"/>
                </a:highlight>
              </a:rPr>
              <a:t>I'm looking forward to returning to face-to-face education. I think it fits me way better. However, distance learning was also an interesting experience. I found out some new educational opportunities which might help me in the future. </a:t>
            </a:r>
            <a:endParaRPr sz="1500">
              <a:highlight>
                <a:srgbClr val="FFD966"/>
              </a:highlight>
            </a:endParaRPr>
          </a:p>
        </p:txBody>
      </p:sp>
      <p:sp>
        <p:nvSpPr>
          <p:cNvPr id="124" name="Google Shape;124;p22"/>
          <p:cNvSpPr txBox="1"/>
          <p:nvPr/>
        </p:nvSpPr>
        <p:spPr>
          <a:xfrm>
            <a:off x="4813941" y="4617017"/>
            <a:ext cx="7315200" cy="85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a:t>(=^･ｪ･^=)</a:t>
            </a:r>
            <a:endParaRPr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819150" y="83155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t>                  </a:t>
            </a:r>
            <a:r>
              <a:rPr lang="ru" b="1"/>
              <a:t>          For or Against ?</a:t>
            </a:r>
            <a:endParaRPr b="1"/>
          </a:p>
        </p:txBody>
      </p:sp>
      <p:sp>
        <p:nvSpPr>
          <p:cNvPr id="62" name="Google Shape;62;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6900"/>
              <a:t>                   </a:t>
            </a:r>
            <a:endParaRPr sz="6900"/>
          </a:p>
          <a:p>
            <a:pPr marL="0" lvl="0" indent="0" algn="l" rtl="0">
              <a:spcBef>
                <a:spcPts val="1600"/>
              </a:spcBef>
              <a:spcAft>
                <a:spcPts val="1600"/>
              </a:spcAft>
              <a:buNone/>
            </a:pPr>
            <a:r>
              <a:rPr lang="ru" sz="6900"/>
              <a:t>Prove it...</a:t>
            </a:r>
            <a:endParaRPr sz="6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FA8DC"/>
        </a:solidFill>
        <a:effectLst/>
      </p:bgPr>
    </p:bg>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xfrm>
            <a:off x="204450" y="331250"/>
            <a:ext cx="75057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3400">
                <a:solidFill>
                  <a:srgbClr val="000000"/>
                </a:solidFill>
              </a:rPr>
              <a:t>I am against distance learning</a:t>
            </a:r>
            <a:endParaRPr sz="3400">
              <a:solidFill>
                <a:srgbClr val="000000"/>
              </a:solidFill>
            </a:endParaRPr>
          </a:p>
        </p:txBody>
      </p:sp>
      <p:sp>
        <p:nvSpPr>
          <p:cNvPr id="68" name="Google Shape;68;p15"/>
          <p:cNvSpPr txBox="1">
            <a:spLocks noGrp="1"/>
          </p:cNvSpPr>
          <p:nvPr>
            <p:ph type="body" idx="1"/>
          </p:nvPr>
        </p:nvSpPr>
        <p:spPr>
          <a:xfrm>
            <a:off x="2608025" y="1049550"/>
            <a:ext cx="6030600" cy="3008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sz="2100">
                <a:solidFill>
                  <a:srgbClr val="000000"/>
                </a:solidFill>
                <a:highlight>
                  <a:srgbClr val="FFFFFF"/>
                </a:highlight>
                <a:latin typeface="Roboto"/>
                <a:ea typeface="Roboto"/>
                <a:cs typeface="Roboto"/>
                <a:sym typeface="Roboto"/>
              </a:rPr>
              <a:t>Distance learning takes more time from me than when I went to school. New lesson topics are more difficult for me. In addition, distance learning does not allow me to communicate with friends and because of this I often feel sad.</a:t>
            </a:r>
            <a:endParaRPr sz="2400"/>
          </a:p>
        </p:txBody>
      </p:sp>
      <p:pic>
        <p:nvPicPr>
          <p:cNvPr id="69" name="Google Shape;69;p15"/>
          <p:cNvPicPr preferRelativeResize="0"/>
          <p:nvPr/>
        </p:nvPicPr>
        <p:blipFill>
          <a:blip r:embed="rId3">
            <a:alphaModFix/>
          </a:blip>
          <a:stretch>
            <a:fillRect/>
          </a:stretch>
        </p:blipFill>
        <p:spPr>
          <a:xfrm rot="-769813">
            <a:off x="349851" y="2195399"/>
            <a:ext cx="2195428" cy="2213819"/>
          </a:xfrm>
          <a:prstGeom prst="rect">
            <a:avLst/>
          </a:prstGeom>
          <a:noFill/>
          <a:ln>
            <a:noFill/>
          </a:ln>
        </p:spPr>
      </p:pic>
      <p:pic>
        <p:nvPicPr>
          <p:cNvPr id="70" name="Google Shape;70;p15"/>
          <p:cNvPicPr preferRelativeResize="0"/>
          <p:nvPr/>
        </p:nvPicPr>
        <p:blipFill>
          <a:blip r:embed="rId4">
            <a:alphaModFix/>
          </a:blip>
          <a:stretch>
            <a:fillRect/>
          </a:stretch>
        </p:blipFill>
        <p:spPr>
          <a:xfrm>
            <a:off x="3294850" y="3072375"/>
            <a:ext cx="4656953" cy="1552975"/>
          </a:xfrm>
          <a:prstGeom prst="rect">
            <a:avLst/>
          </a:prstGeom>
          <a:noFill/>
          <a:ln>
            <a:noFill/>
          </a:ln>
        </p:spPr>
      </p:pic>
      <p:sp>
        <p:nvSpPr>
          <p:cNvPr id="71" name="Google Shape;71;p15"/>
          <p:cNvSpPr txBox="1"/>
          <p:nvPr/>
        </p:nvSpPr>
        <p:spPr>
          <a:xfrm>
            <a:off x="6786900" y="163100"/>
            <a:ext cx="2233200" cy="2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1700">
                <a:latin typeface="Calibri"/>
                <a:ea typeface="Calibri"/>
                <a:cs typeface="Calibri"/>
                <a:sym typeface="Calibri"/>
              </a:rPr>
              <a:t>Лаптева Виктория 8А</a:t>
            </a:r>
            <a:endParaRPr sz="17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6"/>
          <p:cNvSpPr txBox="1">
            <a:spLocks noGrp="1"/>
          </p:cNvSpPr>
          <p:nvPr>
            <p:ph type="title"/>
          </p:nvPr>
        </p:nvSpPr>
        <p:spPr>
          <a:xfrm>
            <a:off x="164875" y="198275"/>
            <a:ext cx="6732600" cy="95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1000">
                <a:solidFill>
                  <a:srgbClr val="0070C0"/>
                </a:solidFill>
                <a:latin typeface="Arial"/>
                <a:ea typeface="Arial"/>
                <a:cs typeface="Arial"/>
                <a:sym typeface="Arial"/>
              </a:rPr>
              <a:t>Distance learning is learning using modern technologies without the direct presence of the student in the classroom. In other words, the entire educational process takes place on the Internet.</a:t>
            </a:r>
            <a:endParaRPr sz="1000">
              <a:solidFill>
                <a:srgbClr val="0070C0"/>
              </a:solidFill>
              <a:latin typeface="Arial"/>
              <a:ea typeface="Arial"/>
              <a:cs typeface="Arial"/>
              <a:sym typeface="Arial"/>
            </a:endParaRPr>
          </a:p>
          <a:p>
            <a:pPr marL="0" lvl="0" indent="0" algn="l" rtl="0">
              <a:spcBef>
                <a:spcPts val="0"/>
              </a:spcBef>
              <a:spcAft>
                <a:spcPts val="0"/>
              </a:spcAft>
              <a:buNone/>
            </a:pPr>
            <a:endParaRPr sz="1000"/>
          </a:p>
        </p:txBody>
      </p:sp>
      <p:sp>
        <p:nvSpPr>
          <p:cNvPr id="77" name="Google Shape;77;p16"/>
          <p:cNvSpPr txBox="1">
            <a:spLocks noGrp="1"/>
          </p:cNvSpPr>
          <p:nvPr>
            <p:ph type="body" idx="1"/>
          </p:nvPr>
        </p:nvSpPr>
        <p:spPr>
          <a:xfrm>
            <a:off x="164875" y="570825"/>
            <a:ext cx="6196500" cy="450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1100">
                <a:solidFill>
                  <a:srgbClr val="000000"/>
                </a:solidFill>
              </a:rPr>
              <a:t>Advantages of distance learning:</a:t>
            </a:r>
            <a:endParaRPr sz="1100">
              <a:solidFill>
                <a:srgbClr val="000000"/>
              </a:solidFill>
            </a:endParaRPr>
          </a:p>
          <a:p>
            <a:pPr marL="0" lvl="0" indent="0" algn="l" rtl="0">
              <a:spcBef>
                <a:spcPts val="0"/>
              </a:spcBef>
              <a:spcAft>
                <a:spcPts val="0"/>
              </a:spcAft>
              <a:buNone/>
            </a:pPr>
            <a:r>
              <a:rPr lang="ru" sz="1100">
                <a:solidFill>
                  <a:srgbClr val="000000"/>
                </a:solidFill>
              </a:rPr>
              <a:t>1)The convenience of planning time.</a:t>
            </a:r>
            <a:endParaRPr sz="1100">
              <a:solidFill>
                <a:srgbClr val="000000"/>
              </a:solidFill>
            </a:endParaRPr>
          </a:p>
          <a:p>
            <a:pPr marL="0" lvl="0" indent="0" algn="l" rtl="0">
              <a:spcBef>
                <a:spcPts val="0"/>
              </a:spcBef>
              <a:spcAft>
                <a:spcPts val="0"/>
              </a:spcAft>
              <a:buNone/>
            </a:pPr>
            <a:r>
              <a:rPr lang="ru" sz="1100">
                <a:solidFill>
                  <a:srgbClr val="000000"/>
                </a:solidFill>
              </a:rPr>
              <a:t>2) Personal interest in getting an education.</a:t>
            </a:r>
            <a:endParaRPr sz="1100">
              <a:solidFill>
                <a:srgbClr val="000000"/>
              </a:solidFill>
            </a:endParaRPr>
          </a:p>
          <a:p>
            <a:pPr marL="0" lvl="0" indent="0" algn="l" rtl="0">
              <a:spcBef>
                <a:spcPts val="0"/>
              </a:spcBef>
              <a:spcAft>
                <a:spcPts val="0"/>
              </a:spcAft>
              <a:buNone/>
            </a:pPr>
            <a:r>
              <a:rPr lang="ru" sz="1100">
                <a:solidFill>
                  <a:srgbClr val="000000"/>
                </a:solidFill>
              </a:rPr>
              <a:t>3)Convenience of the training place.</a:t>
            </a:r>
            <a:endParaRPr sz="1100">
              <a:solidFill>
                <a:srgbClr val="000000"/>
              </a:solidFill>
            </a:endParaRPr>
          </a:p>
          <a:p>
            <a:pPr marL="0" lvl="0" indent="0" algn="l" rtl="0">
              <a:spcBef>
                <a:spcPts val="0"/>
              </a:spcBef>
              <a:spcAft>
                <a:spcPts val="0"/>
              </a:spcAft>
              <a:buNone/>
            </a:pPr>
            <a:r>
              <a:rPr lang="ru" sz="1100">
                <a:solidFill>
                  <a:srgbClr val="000000"/>
                </a:solidFill>
              </a:rPr>
              <a:t>4)Variety and large amount of available information resources.</a:t>
            </a:r>
            <a:endParaRPr sz="1100">
              <a:solidFill>
                <a:srgbClr val="000000"/>
              </a:solidFill>
            </a:endParaRPr>
          </a:p>
          <a:p>
            <a:pPr marL="0" lvl="0" indent="0" algn="l" rtl="0">
              <a:spcBef>
                <a:spcPts val="0"/>
              </a:spcBef>
              <a:spcAft>
                <a:spcPts val="0"/>
              </a:spcAft>
              <a:buNone/>
            </a:pPr>
            <a:r>
              <a:rPr lang="ru" sz="1100">
                <a:solidFill>
                  <a:srgbClr val="000000"/>
                </a:solidFill>
              </a:rPr>
              <a:t>5) Extensive use of computer technology in the delivery of educational materials.</a:t>
            </a:r>
            <a:endParaRPr sz="1100">
              <a:solidFill>
                <a:srgbClr val="000000"/>
              </a:solidFill>
            </a:endParaRPr>
          </a:p>
          <a:p>
            <a:pPr marL="0" lvl="0" indent="0" algn="l" rtl="0">
              <a:spcBef>
                <a:spcPts val="0"/>
              </a:spcBef>
              <a:spcAft>
                <a:spcPts val="0"/>
              </a:spcAft>
              <a:buNone/>
            </a:pPr>
            <a:r>
              <a:rPr lang="ru" sz="1100">
                <a:solidFill>
                  <a:srgbClr val="000000"/>
                </a:solidFill>
                <a:latin typeface="Arial"/>
                <a:ea typeface="Arial"/>
                <a:cs typeface="Arial"/>
                <a:sym typeface="Arial"/>
              </a:rPr>
              <a:t>Disadvantages of distance learning:</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1)Lack of personal communication with the teacher, which excludes the possibility of applying a personal approach to each student in the learning process, if there is such a need.</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2) Difficulties with self-organization and self-motivation. Lack of psychological motivation and possible difficulties if it is difficult to motivate yourself on your own.</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3) Possible lack of technical capabilities, such as Internet access, computer, software.</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4)This type of training is difficult to implement with preschoolers and primary school students. Young children usually require a more lively approach.</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5) Lack of strict control of the learning process, which for some students is mandatory so that they can get knowledge.</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I never thought that I would ever encounter distance learning. Having tried it in life, I realized that this form of education is not very convenient.Distance learning, as everywhere else, has its pros and cons. Unfortunately, it has more disadvantages than advantages.I really want to go back to school and go back to the normal way of life that I'm used to.</a:t>
            </a:r>
            <a:endParaRPr sz="1100">
              <a:solidFill>
                <a:srgbClr val="000000"/>
              </a:solidFill>
              <a:latin typeface="Arial"/>
              <a:ea typeface="Arial"/>
              <a:cs typeface="Arial"/>
              <a:sym typeface="Arial"/>
            </a:endParaRPr>
          </a:p>
          <a:p>
            <a:pPr marL="0" lvl="0" indent="0" algn="l" rtl="0">
              <a:spcBef>
                <a:spcPts val="0"/>
              </a:spcBef>
              <a:spcAft>
                <a:spcPts val="0"/>
              </a:spcAft>
              <a:buNone/>
            </a:pPr>
            <a:r>
              <a:rPr lang="ru" sz="1100">
                <a:solidFill>
                  <a:srgbClr val="000000"/>
                </a:solidFill>
                <a:latin typeface="Arial"/>
                <a:ea typeface="Arial"/>
                <a:cs typeface="Arial"/>
                <a:sym typeface="Arial"/>
              </a:rPr>
              <a:t>Work of  Veronika Solovyova.</a:t>
            </a:r>
            <a:endParaRPr sz="1100">
              <a:solidFill>
                <a:srgbClr val="000000"/>
              </a:solidFill>
              <a:latin typeface="Arial"/>
              <a:ea typeface="Arial"/>
              <a:cs typeface="Arial"/>
              <a:sym typeface="Arial"/>
            </a:endParaRPr>
          </a:p>
          <a:p>
            <a:pPr marL="0" lvl="0" indent="0" algn="l" rtl="0">
              <a:spcBef>
                <a:spcPts val="0"/>
              </a:spcBef>
              <a:spcAft>
                <a:spcPts val="1600"/>
              </a:spcAft>
              <a:buNone/>
            </a:pPr>
            <a:endParaRPr sz="1100"/>
          </a:p>
        </p:txBody>
      </p:sp>
      <p:pic>
        <p:nvPicPr>
          <p:cNvPr id="78" name="Google Shape;78;p16"/>
          <p:cNvPicPr preferRelativeResize="0"/>
          <p:nvPr/>
        </p:nvPicPr>
        <p:blipFill>
          <a:blip r:embed="rId3">
            <a:alphaModFix/>
          </a:blip>
          <a:stretch>
            <a:fillRect/>
          </a:stretch>
        </p:blipFill>
        <p:spPr>
          <a:xfrm>
            <a:off x="6430975" y="1190175"/>
            <a:ext cx="2206475" cy="2848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pic>
        <p:nvPicPr>
          <p:cNvPr id="83" name="Google Shape;83;p17"/>
          <p:cNvPicPr preferRelativeResize="0"/>
          <p:nvPr/>
        </p:nvPicPr>
        <p:blipFill rotWithShape="1">
          <a:blip r:embed="rId3">
            <a:alphaModFix/>
          </a:blip>
          <a:srcRect t="-2330" b="2330"/>
          <a:stretch/>
        </p:blipFill>
        <p:spPr>
          <a:xfrm>
            <a:off x="0" y="66975"/>
            <a:ext cx="9144000"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8"/>
          <p:cNvPicPr preferRelativeResize="0"/>
          <p:nvPr/>
        </p:nvPicPr>
        <p:blipFill>
          <a:blip r:embed="rId3">
            <a:alphaModFix/>
          </a:blip>
          <a:stretch>
            <a:fillRect/>
          </a:stretch>
        </p:blipFill>
        <p:spPr>
          <a:xfrm>
            <a:off x="787800" y="0"/>
            <a:ext cx="75684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2"/>
        <p:cNvGrpSpPr/>
        <p:nvPr/>
      </p:nvGrpSpPr>
      <p:grpSpPr>
        <a:xfrm>
          <a:off x="0" y="0"/>
          <a:ext cx="0" cy="0"/>
          <a:chOff x="0" y="0"/>
          <a:chExt cx="0" cy="0"/>
        </a:xfrm>
      </p:grpSpPr>
      <p:sp>
        <p:nvSpPr>
          <p:cNvPr id="93" name="Google Shape;93;p19"/>
          <p:cNvSpPr txBox="1"/>
          <p:nvPr/>
        </p:nvSpPr>
        <p:spPr>
          <a:xfrm>
            <a:off x="7481450" y="4534800"/>
            <a:ext cx="1662600" cy="60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600">
              <a:latin typeface="Calibri"/>
              <a:ea typeface="Calibri"/>
              <a:cs typeface="Calibri"/>
              <a:sym typeface="Calibri"/>
            </a:endParaRPr>
          </a:p>
          <a:p>
            <a:pPr marL="0" lvl="0" indent="0" algn="l" rtl="0">
              <a:spcBef>
                <a:spcPts val="0"/>
              </a:spcBef>
              <a:spcAft>
                <a:spcPts val="0"/>
              </a:spcAft>
              <a:buNone/>
            </a:pPr>
            <a:r>
              <a:rPr lang="ru" sz="1600">
                <a:latin typeface="Calibri"/>
                <a:ea typeface="Calibri"/>
                <a:cs typeface="Calibri"/>
                <a:sym typeface="Calibri"/>
              </a:rPr>
              <a:t>by Alex Tulskii</a:t>
            </a:r>
            <a:endParaRPr sz="1600">
              <a:latin typeface="Calibri"/>
              <a:ea typeface="Calibri"/>
              <a:cs typeface="Calibri"/>
              <a:sym typeface="Calibri"/>
            </a:endParaRPr>
          </a:p>
        </p:txBody>
      </p:sp>
      <p:sp>
        <p:nvSpPr>
          <p:cNvPr id="94" name="Google Shape;94;p19"/>
          <p:cNvSpPr txBox="1"/>
          <p:nvPr/>
        </p:nvSpPr>
        <p:spPr>
          <a:xfrm>
            <a:off x="478475" y="260975"/>
            <a:ext cx="4708500" cy="44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95" name="Google Shape;95;p19"/>
          <p:cNvSpPr txBox="1"/>
          <p:nvPr/>
        </p:nvSpPr>
        <p:spPr>
          <a:xfrm>
            <a:off x="97875" y="65250"/>
            <a:ext cx="4474200" cy="53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3000">
                <a:latin typeface="Times New Roman"/>
                <a:ea typeface="Times New Roman"/>
                <a:cs typeface="Times New Roman"/>
                <a:sym typeface="Times New Roman"/>
              </a:rPr>
              <a:t>Distance education</a:t>
            </a:r>
            <a:endParaRPr sz="3000">
              <a:latin typeface="Times New Roman"/>
              <a:ea typeface="Times New Roman"/>
              <a:cs typeface="Times New Roman"/>
              <a:sym typeface="Times New Roman"/>
            </a:endParaRPr>
          </a:p>
        </p:txBody>
      </p:sp>
      <p:sp>
        <p:nvSpPr>
          <p:cNvPr id="96" name="Google Shape;96;p19"/>
          <p:cNvSpPr txBox="1"/>
          <p:nvPr/>
        </p:nvSpPr>
        <p:spPr>
          <a:xfrm>
            <a:off x="97875" y="3653750"/>
            <a:ext cx="6676800" cy="154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1600"/>
              <a:t>I am AGAINST distance education. </a:t>
            </a:r>
            <a:endParaRPr sz="1600"/>
          </a:p>
          <a:p>
            <a:pPr marL="0" lvl="0" indent="0" algn="l" rtl="0">
              <a:spcBef>
                <a:spcPts val="0"/>
              </a:spcBef>
              <a:spcAft>
                <a:spcPts val="0"/>
              </a:spcAft>
              <a:buNone/>
            </a:pPr>
            <a:r>
              <a:rPr lang="ru" sz="1600"/>
              <a:t>Now I’ve more free time less school lessons, but my homework  is huge.</a:t>
            </a:r>
            <a:endParaRPr sz="1600"/>
          </a:p>
          <a:p>
            <a:pPr marL="0" lvl="0" indent="0" algn="l" rtl="0">
              <a:spcBef>
                <a:spcPts val="0"/>
              </a:spcBef>
              <a:spcAft>
                <a:spcPts val="0"/>
              </a:spcAft>
              <a:buNone/>
            </a:pPr>
            <a:r>
              <a:rPr lang="ru" sz="1600"/>
              <a:t>Also I need to check WIFI regularly and check my zoom lessons.</a:t>
            </a:r>
            <a:endParaRPr sz="1600"/>
          </a:p>
          <a:p>
            <a:pPr marL="0" lvl="0" indent="0" algn="l" rtl="0">
              <a:spcBef>
                <a:spcPts val="0"/>
              </a:spcBef>
              <a:spcAft>
                <a:spcPts val="0"/>
              </a:spcAft>
              <a:buNone/>
            </a:pPr>
            <a:r>
              <a:rPr lang="ru" sz="1600"/>
              <a:t>It’s boring to seek online lessons</a:t>
            </a:r>
            <a:endParaRPr sz="1600"/>
          </a:p>
          <a:p>
            <a:pPr marL="0" lvl="0" indent="0" algn="l" rtl="0">
              <a:spcBef>
                <a:spcPts val="0"/>
              </a:spcBef>
              <a:spcAft>
                <a:spcPts val="0"/>
              </a:spcAft>
              <a:buNone/>
            </a:pPr>
            <a:r>
              <a:rPr lang="ru" sz="1600"/>
              <a:t>And I can’t see my friends.</a:t>
            </a:r>
            <a:endParaRPr sz="1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0"/>
          <p:cNvSpPr txBox="1"/>
          <p:nvPr/>
        </p:nvSpPr>
        <p:spPr>
          <a:xfrm>
            <a:off x="199750" y="259675"/>
            <a:ext cx="8688900" cy="4494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ru" sz="1100">
                <a:latin typeface="Calibri"/>
                <a:ea typeface="Calibri"/>
                <a:cs typeface="Calibri"/>
                <a:sym typeface="Calibri"/>
              </a:rPr>
              <a:t>Advantages of distance learning:                                                                                                                                                    by Alexandra Kriazheva  </a:t>
            </a:r>
            <a:endParaRPr sz="1100">
              <a:latin typeface="Calibri"/>
              <a:ea typeface="Calibri"/>
              <a:cs typeface="Calibri"/>
              <a:sym typeface="Calibri"/>
            </a:endParaRPr>
          </a:p>
          <a:p>
            <a:pPr marL="457200" lvl="0" indent="-298450" algn="l" rtl="0">
              <a:lnSpc>
                <a:spcPct val="115000"/>
              </a:lnSpc>
              <a:spcBef>
                <a:spcPts val="0"/>
              </a:spcBef>
              <a:spcAft>
                <a:spcPts val="0"/>
              </a:spcAft>
              <a:buSzPts val="1100"/>
              <a:buFont typeface="Calibri"/>
              <a:buChar char="●"/>
            </a:pPr>
            <a:r>
              <a:rPr lang="ru" sz="1100">
                <a:latin typeface="Calibri"/>
                <a:ea typeface="Calibri"/>
                <a:cs typeface="Calibri"/>
                <a:sym typeface="Calibri"/>
              </a:rPr>
              <a:t>conducting lessons at home in a comfortable environment</a:t>
            </a:r>
            <a:endParaRPr sz="1100">
              <a:latin typeface="Calibri"/>
              <a:ea typeface="Calibri"/>
              <a:cs typeface="Calibri"/>
              <a:sym typeface="Calibri"/>
            </a:endParaRPr>
          </a:p>
          <a:p>
            <a:pPr marL="457200" lvl="0" indent="-298450" algn="l" rtl="0">
              <a:lnSpc>
                <a:spcPct val="115000"/>
              </a:lnSpc>
              <a:spcBef>
                <a:spcPts val="0"/>
              </a:spcBef>
              <a:spcAft>
                <a:spcPts val="0"/>
              </a:spcAft>
              <a:buSzPts val="1100"/>
              <a:buFont typeface="Calibri"/>
              <a:buChar char="●"/>
            </a:pPr>
            <a:r>
              <a:rPr lang="ru" sz="1100">
                <a:latin typeface="Calibri"/>
                <a:ea typeface="Calibri"/>
                <a:cs typeface="Calibri"/>
                <a:sym typeface="Calibri"/>
              </a:rPr>
              <a:t>comfortable time distribution</a:t>
            </a:r>
            <a:endParaRPr sz="1100">
              <a:latin typeface="Calibri"/>
              <a:ea typeface="Calibri"/>
              <a:cs typeface="Calibri"/>
              <a:sym typeface="Calibri"/>
            </a:endParaRPr>
          </a:p>
          <a:p>
            <a:pPr marL="457200" lvl="0" indent="-298450" algn="l" rtl="0">
              <a:lnSpc>
                <a:spcPct val="115000"/>
              </a:lnSpc>
              <a:spcBef>
                <a:spcPts val="0"/>
              </a:spcBef>
              <a:spcAft>
                <a:spcPts val="0"/>
              </a:spcAft>
              <a:buSzPts val="1100"/>
              <a:buFont typeface="Calibri"/>
              <a:buChar char="●"/>
            </a:pPr>
            <a:r>
              <a:rPr lang="ru" sz="1100">
                <a:latin typeface="Calibri"/>
                <a:ea typeface="Calibri"/>
                <a:cs typeface="Calibri"/>
                <a:sym typeface="Calibri"/>
              </a:rPr>
              <a:t> the vastness of information resources</a:t>
            </a:r>
            <a:endParaRPr sz="1100">
              <a:latin typeface="Calibri"/>
              <a:ea typeface="Calibri"/>
              <a:cs typeface="Calibri"/>
              <a:sym typeface="Calibri"/>
            </a:endParaRPr>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ru" sz="1100"/>
              <a:t>Disadvantages of distance learning:</a:t>
            </a:r>
            <a:endParaRPr sz="1100"/>
          </a:p>
          <a:p>
            <a:pPr marL="457200" lvl="0" indent="-298450" algn="l" rtl="0">
              <a:lnSpc>
                <a:spcPct val="115000"/>
              </a:lnSpc>
              <a:spcBef>
                <a:spcPts val="0"/>
              </a:spcBef>
              <a:spcAft>
                <a:spcPts val="0"/>
              </a:spcAft>
              <a:buSzPts val="1100"/>
              <a:buChar char="●"/>
            </a:pPr>
            <a:r>
              <a:rPr lang="ru" sz="1100"/>
              <a:t>insufficient feedback from teachers</a:t>
            </a:r>
            <a:endParaRPr sz="1100"/>
          </a:p>
          <a:p>
            <a:pPr marL="457200" lvl="0" indent="-298450" algn="l" rtl="0">
              <a:lnSpc>
                <a:spcPct val="115000"/>
              </a:lnSpc>
              <a:spcBef>
                <a:spcPts val="0"/>
              </a:spcBef>
              <a:spcAft>
                <a:spcPts val="0"/>
              </a:spcAft>
              <a:buSzPts val="1100"/>
              <a:buChar char="●"/>
            </a:pPr>
            <a:r>
              <a:rPr lang="ru" sz="1100"/>
              <a:t>not enough communication with peers</a:t>
            </a:r>
            <a:endParaRPr sz="1100"/>
          </a:p>
          <a:p>
            <a:pPr marL="457200" lvl="0" indent="-298450" algn="l" rtl="0">
              <a:lnSpc>
                <a:spcPct val="115000"/>
              </a:lnSpc>
              <a:spcBef>
                <a:spcPts val="0"/>
              </a:spcBef>
              <a:spcAft>
                <a:spcPts val="0"/>
              </a:spcAft>
              <a:buSzPts val="1100"/>
              <a:buChar char="●"/>
            </a:pPr>
            <a:r>
              <a:rPr lang="ru" sz="1100"/>
              <a:t>sometimes there are problems with training sites</a:t>
            </a:r>
            <a:endParaRPr sz="1100"/>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ru" sz="1100"/>
              <a:t>In fact I never thought I would try it,but fate gives us surprises.Аfter weighing all the pros and cons, I realized that this training is not comfortable for me personally.</a:t>
            </a:r>
            <a:endParaRPr sz="1100"/>
          </a:p>
        </p:txBody>
      </p:sp>
      <p:pic>
        <p:nvPicPr>
          <p:cNvPr id="102" name="Google Shape;102;p20"/>
          <p:cNvPicPr preferRelativeResize="0"/>
          <p:nvPr/>
        </p:nvPicPr>
        <p:blipFill>
          <a:blip r:embed="rId3">
            <a:alphaModFix/>
          </a:blip>
          <a:stretch>
            <a:fillRect/>
          </a:stretch>
        </p:blipFill>
        <p:spPr>
          <a:xfrm>
            <a:off x="1565350" y="2619325"/>
            <a:ext cx="4990975" cy="23202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6"/>
        <p:cNvGrpSpPr/>
        <p:nvPr/>
      </p:nvGrpSpPr>
      <p:grpSpPr>
        <a:xfrm>
          <a:off x="0" y="0"/>
          <a:ext cx="0" cy="0"/>
          <a:chOff x="0" y="0"/>
          <a:chExt cx="0" cy="0"/>
        </a:xfrm>
      </p:grpSpPr>
      <p:sp>
        <p:nvSpPr>
          <p:cNvPr id="107" name="Google Shape;107;p21"/>
          <p:cNvSpPr txBox="1">
            <a:spLocks noGrp="1"/>
          </p:cNvSpPr>
          <p:nvPr>
            <p:ph type="title"/>
          </p:nvPr>
        </p:nvSpPr>
        <p:spPr>
          <a:xfrm>
            <a:off x="311700" y="161250"/>
            <a:ext cx="8520600" cy="70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 b="1" u="sng">
                <a:solidFill>
                  <a:srgbClr val="F3F3F3"/>
                </a:solidFill>
              </a:rPr>
              <a:t>I am against distance education. </a:t>
            </a:r>
            <a:endParaRPr b="1" u="sng">
              <a:solidFill>
                <a:srgbClr val="F3F3F3"/>
              </a:solidFill>
            </a:endParaRPr>
          </a:p>
        </p:txBody>
      </p:sp>
      <p:sp>
        <p:nvSpPr>
          <p:cNvPr id="108" name="Google Shape;108;p21"/>
          <p:cNvSpPr txBox="1">
            <a:spLocks noGrp="1"/>
          </p:cNvSpPr>
          <p:nvPr>
            <p:ph type="body" idx="1"/>
          </p:nvPr>
        </p:nvSpPr>
        <p:spPr>
          <a:xfrm>
            <a:off x="311700" y="868651"/>
            <a:ext cx="4668900" cy="389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1900" b="1" u="sng">
                <a:solidFill>
                  <a:srgbClr val="CCCCCC"/>
                </a:solidFill>
              </a:rPr>
              <a:t>During the distance education we had more free time. However teachers could’t teach students qualitativelу. Sometimes it was difficult to understand what they tryed to explain. The one of reasons was a bad internet connection. ln general I didn’t have enough personal communication with teachers and classmates. So, I think that this model of education  doesn’t work correctly and should be more elaborated.</a:t>
            </a:r>
            <a:endParaRPr sz="1900" b="1" u="sng">
              <a:solidFill>
                <a:srgbClr val="CCCCCC"/>
              </a:solidFill>
            </a:endParaRPr>
          </a:p>
          <a:p>
            <a:pPr marL="0" lvl="0" indent="0" algn="l" rtl="0">
              <a:spcBef>
                <a:spcPts val="1600"/>
              </a:spcBef>
              <a:spcAft>
                <a:spcPts val="1600"/>
              </a:spcAft>
              <a:buNone/>
            </a:pPr>
            <a:endParaRPr sz="1900" b="1" u="sng">
              <a:solidFill>
                <a:srgbClr val="CCCCCC"/>
              </a:solidFill>
            </a:endParaRPr>
          </a:p>
        </p:txBody>
      </p:sp>
      <p:pic>
        <p:nvPicPr>
          <p:cNvPr id="109" name="Google Shape;109;p21"/>
          <p:cNvPicPr preferRelativeResize="0"/>
          <p:nvPr/>
        </p:nvPicPr>
        <p:blipFill>
          <a:blip r:embed="rId4">
            <a:alphaModFix/>
          </a:blip>
          <a:stretch>
            <a:fillRect/>
          </a:stretch>
        </p:blipFill>
        <p:spPr>
          <a:xfrm>
            <a:off x="5083300" y="1032934"/>
            <a:ext cx="3749000" cy="2568437"/>
          </a:xfrm>
          <a:prstGeom prst="rect">
            <a:avLst/>
          </a:prstGeom>
          <a:noFill/>
          <a:ln>
            <a:noFill/>
          </a:ln>
        </p:spPr>
      </p:pic>
      <p:sp>
        <p:nvSpPr>
          <p:cNvPr id="110" name="Google Shape;110;p21"/>
          <p:cNvSpPr txBox="1"/>
          <p:nvPr/>
        </p:nvSpPr>
        <p:spPr>
          <a:xfrm flipH="1">
            <a:off x="5341155" y="4274849"/>
            <a:ext cx="5324400" cy="2137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ru" sz="1900" b="1" u="sng">
                <a:solidFill>
                  <a:srgbClr val="D9D9D9"/>
                </a:solidFill>
              </a:rPr>
              <a:t>by Zak Talanov. </a:t>
            </a:r>
            <a:endParaRPr sz="1900" b="1" u="sng">
              <a:solidFill>
                <a:srgbClr val="D9D9D9"/>
              </a:solidFill>
            </a:endParaRPr>
          </a:p>
        </p:txBody>
      </p:sp>
      <p:sp>
        <p:nvSpPr>
          <p:cNvPr id="111" name="Google Shape;111;p21"/>
          <p:cNvSpPr txBox="1"/>
          <p:nvPr/>
        </p:nvSpPr>
        <p:spPr>
          <a:xfrm>
            <a:off x="-7" y="-52525"/>
            <a:ext cx="1629000" cy="40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1000">
                <a:solidFill>
                  <a:srgbClr val="073763"/>
                </a:solidFill>
                <a:latin typeface="Times New Roman"/>
                <a:ea typeface="Times New Roman"/>
                <a:cs typeface="Times New Roman"/>
                <a:sym typeface="Times New Roman"/>
              </a:rPr>
              <a:t>Дистанционка это трэш</a:t>
            </a:r>
            <a:endParaRPr sz="1000">
              <a:solidFill>
                <a:srgbClr val="073763"/>
              </a:solidFill>
              <a:latin typeface="Times New Roman"/>
              <a:ea typeface="Times New Roman"/>
              <a:cs typeface="Times New Roman"/>
              <a:sym typeface="Times New Roman"/>
            </a:endParaRPr>
          </a:p>
        </p:txBody>
      </p:sp>
      <p:sp>
        <p:nvSpPr>
          <p:cNvPr id="112" name="Google Shape;112;p21"/>
          <p:cNvSpPr txBox="1"/>
          <p:nvPr/>
        </p:nvSpPr>
        <p:spPr>
          <a:xfrm>
            <a:off x="5" y="77075"/>
            <a:ext cx="1107300" cy="27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1000">
                <a:solidFill>
                  <a:srgbClr val="073763"/>
                </a:solidFill>
              </a:rPr>
              <a:t>Просто 0 из 10</a:t>
            </a:r>
            <a:endParaRPr sz="1000">
              <a:solidFill>
                <a:srgbClr val="073763"/>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710</Words>
  <Application>Microsoft Office PowerPoint</Application>
  <PresentationFormat>Экран (16:9)</PresentationFormat>
  <Paragraphs>51</Paragraphs>
  <Slides>10</Slides>
  <Notes>10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10</vt:i4>
      </vt:variant>
    </vt:vector>
  </HeadingPairs>
  <TitlesOfParts>
    <vt:vector size="17" baseType="lpstr">
      <vt:lpstr>Arial</vt:lpstr>
      <vt:lpstr>Verdana</vt:lpstr>
      <vt:lpstr>Times New Roman</vt:lpstr>
      <vt:lpstr>Roboto</vt:lpstr>
      <vt:lpstr>Calibri</vt:lpstr>
      <vt:lpstr>Roboto Mono</vt:lpstr>
      <vt:lpstr>Simple Light</vt:lpstr>
      <vt:lpstr>Презентация PowerPoint</vt:lpstr>
      <vt:lpstr>                            For or Against ?</vt:lpstr>
      <vt:lpstr>I am against distance learning</vt:lpstr>
      <vt:lpstr>Distance learning is learning using modern technologies without the direct presence of the student in the classroom. In other words, the entire educational process takes place on the Internet. </vt:lpstr>
      <vt:lpstr>Презентация PowerPoint</vt:lpstr>
      <vt:lpstr>Презентация PowerPoint</vt:lpstr>
      <vt:lpstr>Презентация PowerPoint</vt:lpstr>
      <vt:lpstr>Презентация PowerPoint</vt:lpstr>
      <vt:lpstr>I am against distance education.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LK</dc:creator>
  <cp:lastModifiedBy>user</cp:lastModifiedBy>
  <cp:revision>1</cp:revision>
  <dcterms:modified xsi:type="dcterms:W3CDTF">2022-03-09T12:31:17Z</dcterms:modified>
</cp:coreProperties>
</file>