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4" r:id="rId6"/>
    <p:sldId id="260" r:id="rId7"/>
    <p:sldId id="261" r:id="rId8"/>
    <p:sldId id="262" r:id="rId9"/>
    <p:sldId id="275" r:id="rId10"/>
    <p:sldId id="276" r:id="rId11"/>
    <p:sldId id="263" r:id="rId12"/>
    <p:sldId id="272" r:id="rId13"/>
    <p:sldId id="264" r:id="rId14"/>
    <p:sldId id="266" r:id="rId15"/>
    <p:sldId id="273" r:id="rId16"/>
    <p:sldId id="265" r:id="rId17"/>
    <p:sldId id="270" r:id="rId18"/>
    <p:sldId id="271" r:id="rId19"/>
    <p:sldId id="267" r:id="rId20"/>
    <p:sldId id="268" r:id="rId21"/>
    <p:sldId id="269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0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4;&#1057;&#1053;&#1054;&#1042;&#1053;&#1054;&#1045;\1.%20&#1076;&#1086;&#1082;&#1091;&#1084;&#1077;&#1085;&#1090;&#1099;\&#1055;&#1054;&#1056;&#1058;&#1060;&#1054;&#1051;&#1048;&#1054;\2019-2020\&#1091;&#1088;&#1086;&#1082;%20&#1074;%20&#1055;&#1041;%2003.03.2020\&#1087;&#1088;&#1077;&#1079;&#1077;&#1085;&#1090;&#1072;&#1094;&#1080;&#1103;\&#1087;&#1088;&#1077;&#1079;&#1077;&#1085;&#1090;&#1072;&#1094;&#1080;&#1103;\videoplayback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4;&#1057;&#1053;&#1054;&#1042;&#1053;&#1054;&#1045;\1.%20&#1076;&#1086;&#1082;&#1091;&#1084;&#1077;&#1085;&#1090;&#1099;\&#1055;&#1054;&#1056;&#1058;&#1060;&#1054;&#1051;&#1048;&#1054;\2019-2020\&#1091;&#1088;&#1086;&#1082;%20&#1074;%20&#1055;&#1041;%2003.03.2020\&#1087;&#1088;&#1077;&#1079;&#1077;&#1085;&#1090;&#1072;&#1094;&#1080;&#1103;\&#1087;&#1088;&#1077;&#1079;&#1077;&#1085;&#1090;&#1072;&#1094;&#1080;&#1103;\&#1042;&#1072;&#1089;&#1080;&#1083;&#1080;&#1081;%20&#1058;&#1077;&#1088;&#1082;&#1080;&#1085;.%20&#1048;&#1089;&#1090;&#1086;&#1088;&#1080;&#1103;%20&#1087;&#1086;&#1103;&#1074;&#1083;&#1077;&#1085;&#1080;&#1103;%20&#1073;&#1088;&#1072;&#1074;&#1086;&#1075;&#1086;%20&#1089;&#1086;&#1083;&#1076;&#1072;&#1090;&#1072;%20-%20&#1052;&#1072;&#1088;&#1072;&#1092;&#1086;&#1085;%20&#1053;&#1072;&#1096;&#1072;%20&#1055;&#1086;&#1073;&#1077;&#1076;&#1072;%20-%202017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\Desktop\&#1054;&#1057;&#1053;&#1054;&#1042;&#1053;&#1054;&#1045;\1.%20&#1076;&#1086;&#1082;&#1091;&#1084;&#1077;&#1085;&#1090;&#1099;\&#1055;&#1054;&#1056;&#1058;&#1060;&#1054;&#1051;&#1048;&#1054;\2019-2020\&#1091;&#1088;&#1086;&#1082;%20&#1074;%20&#1055;&#1041;%2003.03.2020\&#1087;&#1088;&#1077;&#1079;&#1077;&#1085;&#1090;&#1072;&#1094;&#1080;&#1103;\&#1087;&#1088;&#1077;&#1079;&#1077;&#1085;&#1090;&#1072;&#1094;&#1080;&#1103;\&#1069;&#1082;&#1088;&#1072;&#1085;&#1080;&#1079;&#1072;&#1094;&#1080;&#1103;%20&#1089;&#1090;&#1080;&#1093;&#1086;&#1090;&#1074;&#1086;&#1088;&#1077;&#1085;&#1080;&#1103;%20&#1050;.%20&#1057;&#1080;&#1084;&#1086;&#1085;&#1086;&#1074;&#1072;%20&#1046;&#1076;&#1080;%20&#1084;&#1077;&#1085;&#1103;.mp4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videoplaybac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57158" y="285728"/>
            <a:ext cx="8501122" cy="6375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057" t="-4144" r="-1986" b="4144"/>
          <a:stretch/>
        </p:blipFill>
        <p:spPr bwMode="auto">
          <a:xfrm>
            <a:off x="623455" y="1124744"/>
            <a:ext cx="833775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1075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Группа  «Драматургия»</a:t>
            </a:r>
            <a:br>
              <a:rPr lang="ru-RU" b="1" dirty="0" smtClean="0"/>
            </a:br>
            <a:r>
              <a:rPr lang="ru-RU" sz="2400" dirty="0" smtClean="0"/>
              <a:t>(</a:t>
            </a:r>
            <a:r>
              <a:rPr lang="ru-RU" sz="2700" dirty="0" err="1" smtClean="0"/>
              <a:t>Коробейнков</a:t>
            </a:r>
            <a:r>
              <a:rPr lang="ru-RU" sz="2700" dirty="0" smtClean="0"/>
              <a:t> О., Гуменный А., </a:t>
            </a:r>
            <a:r>
              <a:rPr lang="ru-RU" sz="2700" dirty="0" err="1" smtClean="0"/>
              <a:t>Капизов</a:t>
            </a:r>
            <a:r>
              <a:rPr lang="ru-RU" sz="2700" dirty="0" smtClean="0"/>
              <a:t> Т., </a:t>
            </a:r>
            <a:r>
              <a:rPr lang="ru-RU" sz="2700" dirty="0" err="1" smtClean="0"/>
              <a:t>Ажигов</a:t>
            </a:r>
            <a:r>
              <a:rPr lang="ru-RU" sz="2700" dirty="0" smtClean="0"/>
              <a:t> А., Куликова А.)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8612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i="1" dirty="0" smtClean="0"/>
              <a:t>К. М. Симонов - «Русские люди» </a:t>
            </a:r>
            <a:r>
              <a:rPr lang="ru-RU" dirty="0" smtClean="0"/>
              <a:t>– газ. </a:t>
            </a:r>
          </a:p>
          <a:p>
            <a:pPr>
              <a:buNone/>
            </a:pPr>
            <a:r>
              <a:rPr lang="ru-RU" dirty="0" smtClean="0"/>
              <a:t>«Правда», 1942 г., библиотека "Огонек" ; </a:t>
            </a:r>
          </a:p>
          <a:p>
            <a:pPr>
              <a:buNone/>
            </a:pPr>
            <a:r>
              <a:rPr lang="ru-RU" dirty="0" smtClean="0"/>
              <a:t>№33-34 (д.1, картина 2, стр.16)</a:t>
            </a:r>
          </a:p>
          <a:p>
            <a:pPr>
              <a:buNone/>
            </a:pPr>
            <a:r>
              <a:rPr lang="ru-RU" dirty="0" smtClean="0"/>
              <a:t>*</a:t>
            </a:r>
            <a:r>
              <a:rPr lang="ru-RU" i="1" dirty="0" smtClean="0"/>
              <a:t>1943 г – художественный фильм «Во имя </a:t>
            </a:r>
          </a:p>
          <a:p>
            <a:pPr>
              <a:buNone/>
            </a:pPr>
            <a:r>
              <a:rPr lang="ru-RU" i="1" dirty="0" smtClean="0"/>
              <a:t>Родины» (по мотивам пьесы)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 Драматургия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2. А. Корнейчук – «Фронт» </a:t>
            </a:r>
            <a:r>
              <a:rPr lang="ru-RU" dirty="0" smtClean="0"/>
              <a:t>– газ. «Правда», </a:t>
            </a:r>
          </a:p>
          <a:p>
            <a:pPr>
              <a:buNone/>
            </a:pPr>
            <a:r>
              <a:rPr lang="ru-RU" dirty="0" smtClean="0"/>
              <a:t>1942 г., 24 августа, </a:t>
            </a:r>
          </a:p>
          <a:p>
            <a:pPr>
              <a:buNone/>
            </a:pPr>
            <a:r>
              <a:rPr lang="ru-RU" dirty="0" smtClean="0"/>
              <a:t>*1943 г – «Фронт» - художественный фильм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b="1" dirty="0" smtClean="0"/>
              <a:t>Группа «Проза»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29600" cy="48577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1. Новикова У., </a:t>
            </a:r>
            <a:r>
              <a:rPr lang="ru-RU" sz="2800" dirty="0" err="1" smtClean="0"/>
              <a:t>Чичулина</a:t>
            </a:r>
            <a:r>
              <a:rPr lang="ru-RU" sz="2800" dirty="0" smtClean="0"/>
              <a:t> Д.: </a:t>
            </a:r>
          </a:p>
          <a:p>
            <a:pPr>
              <a:buNone/>
            </a:pPr>
            <a:r>
              <a:rPr lang="ru-RU" sz="2800" b="1" i="1" u="sng" dirty="0" smtClean="0"/>
              <a:t>В. </a:t>
            </a:r>
            <a:r>
              <a:rPr lang="ru-RU" sz="2800" b="1" i="1" u="sng" dirty="0" err="1" smtClean="0"/>
              <a:t>Гроссман</a:t>
            </a:r>
            <a:r>
              <a:rPr lang="ru-RU" sz="2800" dirty="0" smtClean="0"/>
              <a:t>. - Сталинград : очерки. - 1944 г. (</a:t>
            </a:r>
            <a:r>
              <a:rPr lang="ru-RU" sz="2800" dirty="0" err="1" smtClean="0"/>
              <a:t>стр</a:t>
            </a:r>
            <a:r>
              <a:rPr lang="ru-RU" sz="2800" dirty="0" err="1" smtClean="0"/>
              <a:t>.___</a:t>
            </a:r>
            <a:r>
              <a:rPr lang="ru-RU" sz="2800" smtClean="0"/>
              <a:t>)</a:t>
            </a: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2. </a:t>
            </a:r>
            <a:r>
              <a:rPr lang="ru-RU" sz="2800" dirty="0" err="1" smtClean="0"/>
              <a:t>Гудаева</a:t>
            </a:r>
            <a:r>
              <a:rPr lang="ru-RU" sz="2800" dirty="0" smtClean="0"/>
              <a:t> М., Ершова Н.:</a:t>
            </a:r>
          </a:p>
          <a:p>
            <a:pPr>
              <a:buNone/>
            </a:pPr>
            <a:r>
              <a:rPr lang="ru-RU" sz="2800" b="1" i="1" u="sng" dirty="0" smtClean="0"/>
              <a:t>К.Симонов.</a:t>
            </a:r>
            <a:r>
              <a:rPr lang="ru-RU" sz="2800" dirty="0" smtClean="0"/>
              <a:t> – Русское сердце. Рассказ. – 1944 г. (стр.2, 8)</a:t>
            </a:r>
          </a:p>
          <a:p>
            <a:pPr>
              <a:buNone/>
            </a:pPr>
            <a:r>
              <a:rPr lang="ru-RU" sz="2800" dirty="0" smtClean="0"/>
              <a:t>3. </a:t>
            </a:r>
            <a:r>
              <a:rPr lang="ru-RU" sz="2800" dirty="0" err="1" smtClean="0"/>
              <a:t>Ржепко</a:t>
            </a:r>
            <a:r>
              <a:rPr lang="ru-RU" sz="2800" dirty="0" smtClean="0"/>
              <a:t> В.:</a:t>
            </a:r>
          </a:p>
          <a:p>
            <a:pPr>
              <a:buNone/>
            </a:pPr>
            <a:r>
              <a:rPr lang="ru-RU" sz="2800" b="1" i="1" u="sng" dirty="0" smtClean="0"/>
              <a:t>А. Фадеев. </a:t>
            </a:r>
            <a:r>
              <a:rPr lang="ru-RU" sz="2800" dirty="0" smtClean="0"/>
              <a:t>– Молодая гвардия. Роман. - 1945, № 90 (6110) (17 апр.) (стр.3).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Группа «Поэзия»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2149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1. </a:t>
            </a:r>
            <a:r>
              <a:rPr lang="ru-RU" dirty="0" err="1" smtClean="0"/>
              <a:t>Подосинникова</a:t>
            </a:r>
            <a:r>
              <a:rPr lang="ru-RU" dirty="0" smtClean="0"/>
              <a:t> </a:t>
            </a:r>
            <a:r>
              <a:rPr lang="ru-RU" dirty="0" err="1" smtClean="0"/>
              <a:t>Ек</a:t>
            </a:r>
            <a:r>
              <a:rPr lang="ru-RU" dirty="0" smtClean="0"/>
              <a:t>.:</a:t>
            </a:r>
          </a:p>
          <a:p>
            <a:pPr>
              <a:buNone/>
            </a:pPr>
            <a:r>
              <a:rPr lang="ru-RU" b="1" i="1" u="sng" dirty="0" smtClean="0"/>
              <a:t>В. </a:t>
            </a:r>
            <a:r>
              <a:rPr lang="ru-RU" b="1" i="1" u="sng" dirty="0" err="1" smtClean="0"/>
              <a:t>Инбер</a:t>
            </a:r>
            <a:r>
              <a:rPr lang="ru-RU" b="1" i="1" u="sng" dirty="0" smtClean="0"/>
              <a:t>. </a:t>
            </a:r>
            <a:r>
              <a:rPr lang="ru-RU" dirty="0" smtClean="0"/>
              <a:t>– </a:t>
            </a:r>
            <a:r>
              <a:rPr lang="ru-RU" dirty="0" err="1" smtClean="0"/>
              <a:t>Пулковский</a:t>
            </a:r>
            <a:r>
              <a:rPr lang="ru-RU" dirty="0" smtClean="0"/>
              <a:t> меридиан. Поэма. – 1944 г., (</a:t>
            </a:r>
            <a:r>
              <a:rPr lang="ru-RU" dirty="0" err="1" smtClean="0"/>
              <a:t>стр.___</a:t>
            </a:r>
            <a:r>
              <a:rPr lang="ru-RU" dirty="0" smtClean="0"/>
              <a:t>)</a:t>
            </a:r>
          </a:p>
          <a:p>
            <a:pPr>
              <a:buNone/>
            </a:pPr>
            <a:r>
              <a:rPr lang="ru-RU" dirty="0" smtClean="0"/>
              <a:t>2. Сотникова В.:</a:t>
            </a:r>
          </a:p>
          <a:p>
            <a:pPr>
              <a:buNone/>
            </a:pPr>
            <a:r>
              <a:rPr lang="ru-RU" b="1" i="1" u="sng" dirty="0" smtClean="0"/>
              <a:t>О. </a:t>
            </a:r>
            <a:r>
              <a:rPr lang="ru-RU" b="1" i="1" u="sng" dirty="0" err="1" smtClean="0"/>
              <a:t>Берггольц</a:t>
            </a:r>
            <a:r>
              <a:rPr lang="ru-RU" dirty="0" smtClean="0"/>
              <a:t>. – Ленинград. Стихи и поэмы.  - 1944 г. (поэма «Февральский дневник», стр.24-27 (части 1-2))</a:t>
            </a:r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 err="1" smtClean="0"/>
              <a:t>Бурлакова</a:t>
            </a:r>
            <a:r>
              <a:rPr lang="ru-RU" dirty="0" smtClean="0"/>
              <a:t> И., Панова М., Саркисян Н. – </a:t>
            </a:r>
          </a:p>
          <a:p>
            <a:pPr>
              <a:buNone/>
            </a:pPr>
            <a:r>
              <a:rPr lang="ru-RU" b="1" i="1" u="sng" dirty="0" smtClean="0"/>
              <a:t>Родина: стихи молодых поэтов</a:t>
            </a:r>
            <a:r>
              <a:rPr lang="ru-RU" dirty="0" smtClean="0"/>
              <a:t>. – 1944 г. (стр.26, 33, 36)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3757610" cy="798496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 </a:t>
            </a:r>
            <a:r>
              <a:rPr lang="ru-RU" sz="4400" b="1" dirty="0" smtClean="0"/>
              <a:t>Поэзия</a:t>
            </a:r>
            <a:r>
              <a:rPr lang="ru-RU" sz="4400" dirty="0" smtClean="0"/>
              <a:t> 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143115"/>
            <a:ext cx="3757610" cy="2000265"/>
          </a:xfrm>
        </p:spPr>
        <p:txBody>
          <a:bodyPr>
            <a:normAutofit/>
          </a:bodyPr>
          <a:lstStyle/>
          <a:p>
            <a:r>
              <a:rPr lang="ru-RU" sz="2800" b="1" i="1" u="sng" dirty="0" smtClean="0"/>
              <a:t>В. Т. Твардовский.</a:t>
            </a:r>
            <a:r>
              <a:rPr lang="ru-RU" sz="2800" b="1" i="1" dirty="0" smtClean="0"/>
              <a:t> - </a:t>
            </a:r>
            <a:r>
              <a:rPr lang="ru-RU" sz="2800" dirty="0" smtClean="0"/>
              <a:t>Василий Тёркин. Книга про бойца. – 1939 – 1945гг.. </a:t>
            </a:r>
            <a:endParaRPr lang="ru-RU" dirty="0"/>
          </a:p>
        </p:txBody>
      </p:sp>
      <p:pic>
        <p:nvPicPr>
          <p:cNvPr id="1026" name="Picture 2" descr="C:\Users\1\Pictures\стих\терки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714356"/>
            <a:ext cx="3643338" cy="57054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Василий Теркин. История появления бравого солдата - Марафон Наша Победа - 2017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1714488"/>
            <a:ext cx="8621546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«Ушёл в народ»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2922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Газета  «На страже  Родины» </a:t>
            </a:r>
            <a:r>
              <a:rPr lang="ru-RU" dirty="0" smtClean="0"/>
              <a:t>- 1942, № 123 (7041) (20 мая) «Как Вася Тёркин за «кукушкой» охотился»</a:t>
            </a:r>
          </a:p>
          <a:p>
            <a:pPr>
              <a:buNone/>
            </a:pPr>
            <a:r>
              <a:rPr lang="ru-RU" b="1" dirty="0" smtClean="0"/>
              <a:t>Вася Теркин на Ленинградском фронте</a:t>
            </a:r>
            <a:r>
              <a:rPr lang="ru-RU" dirty="0" smtClean="0"/>
              <a:t> / </a:t>
            </a:r>
            <a:r>
              <a:rPr lang="ru-RU" dirty="0" err="1" smtClean="0"/>
              <a:t>Худож</a:t>
            </a:r>
            <a:r>
              <a:rPr lang="ru-RU" dirty="0" smtClean="0"/>
              <a:t>. Борис Лео. - Ленинград :Воен. изд-во нар. ком. обороны, 1943. -33, [3] с</a:t>
            </a:r>
          </a:p>
          <a:p>
            <a:pPr>
              <a:buNone/>
            </a:pPr>
            <a:r>
              <a:rPr lang="ru-RU" b="1" i="1" dirty="0" smtClean="0"/>
              <a:t>Газета  «На страже  Родины»  </a:t>
            </a:r>
            <a:r>
              <a:rPr lang="ru-RU" b="1" dirty="0" smtClean="0"/>
              <a:t>- </a:t>
            </a:r>
            <a:r>
              <a:rPr lang="ru-RU" dirty="0" smtClean="0"/>
              <a:t>1944, № 1 (7539) (1 января) - Поздравление с Новым 1944  годом сержанта разведки Васи Тёркина.</a:t>
            </a:r>
            <a:r>
              <a:rPr lang="ru-RU" b="1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229600" cy="4857784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/>
              <a:t>В годы военных испытаний </a:t>
            </a:r>
            <a:r>
              <a:rPr lang="ru-RU" b="1" dirty="0" smtClean="0"/>
              <a:t>1215 писателей</a:t>
            </a:r>
            <a:r>
              <a:rPr lang="ru-RU" dirty="0" smtClean="0"/>
              <a:t>  ушли воевать с врагом.</a:t>
            </a:r>
          </a:p>
          <a:p>
            <a:pPr lvl="0"/>
            <a:r>
              <a:rPr lang="ru-RU" dirty="0" smtClean="0"/>
              <a:t> </a:t>
            </a:r>
            <a:r>
              <a:rPr lang="ru-RU" b="1" dirty="0" smtClean="0"/>
              <a:t>Более 400</a:t>
            </a:r>
            <a:r>
              <a:rPr lang="ru-RU" dirty="0" smtClean="0"/>
              <a:t> из них отдали свою жизнь за освобождение Родины.</a:t>
            </a:r>
          </a:p>
          <a:p>
            <a:pPr lvl="0">
              <a:buNone/>
            </a:pPr>
            <a:r>
              <a:rPr lang="ru-RU" dirty="0" smtClean="0"/>
              <a:t>Период   Великой Отечественной войны не </a:t>
            </a:r>
          </a:p>
          <a:p>
            <a:pPr lvl="0">
              <a:buNone/>
            </a:pPr>
            <a:r>
              <a:rPr lang="ru-RU" dirty="0" smtClean="0"/>
              <a:t>только не остановил процесс создания</a:t>
            </a:r>
          </a:p>
          <a:p>
            <a:pPr lvl="0">
              <a:buNone/>
            </a:pPr>
            <a:r>
              <a:rPr lang="ru-RU" dirty="0" smtClean="0"/>
              <a:t>произведений, но и продолжил ее создание в </a:t>
            </a:r>
          </a:p>
          <a:p>
            <a:pPr lvl="0">
              <a:buNone/>
            </a:pPr>
            <a:r>
              <a:rPr lang="ru-RU" dirty="0" smtClean="0"/>
              <a:t>всем многообразии жанров:  </a:t>
            </a:r>
          </a:p>
          <a:p>
            <a:pPr lvl="0">
              <a:buNone/>
            </a:pPr>
            <a:r>
              <a:rPr lang="ru-RU" b="1" i="1" u="sng" dirty="0" smtClean="0">
                <a:solidFill>
                  <a:srgbClr val="FF0000"/>
                </a:solidFill>
              </a:rPr>
              <a:t>(продолжите)…</a:t>
            </a:r>
            <a:endParaRPr lang="ru-RU" dirty="0" smtClean="0"/>
          </a:p>
          <a:p>
            <a:pPr lvl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Давайте обсудим…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-"/>
            </a:pPr>
            <a:r>
              <a:rPr lang="ru-RU" dirty="0" smtClean="0"/>
              <a:t>Какие трудности были при поиске источников </a:t>
            </a:r>
          </a:p>
          <a:p>
            <a:pPr>
              <a:buNone/>
            </a:pPr>
            <a:r>
              <a:rPr lang="ru-RU" dirty="0" smtClean="0"/>
              <a:t>произведений?</a:t>
            </a:r>
          </a:p>
          <a:p>
            <a:pPr>
              <a:buFontTx/>
              <a:buChar char="-"/>
            </a:pPr>
            <a:r>
              <a:rPr lang="ru-RU" dirty="0" smtClean="0"/>
              <a:t>Что затрудняло чтение источников? </a:t>
            </a:r>
          </a:p>
          <a:p>
            <a:pPr>
              <a:buFontTx/>
              <a:buChar char="-"/>
            </a:pPr>
            <a:r>
              <a:rPr lang="ru-RU" dirty="0" smtClean="0"/>
              <a:t>Какие особенности отличают печатные издания </a:t>
            </a:r>
          </a:p>
          <a:p>
            <a:pPr>
              <a:buNone/>
            </a:pPr>
            <a:r>
              <a:rPr lang="ru-RU" dirty="0" smtClean="0"/>
              <a:t>периода ВО войны?</a:t>
            </a:r>
          </a:p>
          <a:p>
            <a:pPr>
              <a:buNone/>
            </a:pPr>
            <a:r>
              <a:rPr lang="ru-RU" dirty="0" smtClean="0"/>
              <a:t>-   Какие эмоции вы испытывали при чтении </a:t>
            </a:r>
          </a:p>
          <a:p>
            <a:pPr>
              <a:buNone/>
            </a:pPr>
            <a:r>
              <a:rPr lang="ru-RU" dirty="0" smtClean="0"/>
              <a:t>источников? Что произвело впечатление?</a:t>
            </a:r>
          </a:p>
          <a:p>
            <a:pPr>
              <a:buFontTx/>
              <a:buChar char="-"/>
            </a:pPr>
            <a:r>
              <a:rPr lang="ru-RU" dirty="0" smtClean="0"/>
              <a:t>Какую роль играла (играет) художественная  </a:t>
            </a:r>
          </a:p>
          <a:p>
            <a:pPr>
              <a:buNone/>
            </a:pPr>
            <a:r>
              <a:rPr lang="ru-RU" dirty="0" smtClean="0"/>
              <a:t>литература как вид искусства на восприятие </a:t>
            </a:r>
          </a:p>
          <a:p>
            <a:pPr>
              <a:buNone/>
            </a:pPr>
            <a:r>
              <a:rPr lang="ru-RU" dirty="0" smtClean="0"/>
              <a:t>человеком в условиях окружающей  действительности </a:t>
            </a:r>
          </a:p>
          <a:p>
            <a:pPr>
              <a:buNone/>
            </a:pPr>
            <a:r>
              <a:rPr lang="ru-RU" dirty="0" smtClean="0"/>
              <a:t>(в частности, кровопролитной войны)?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i="1" dirty="0" smtClean="0"/>
              <a:t>   - Какие эмоции вы испытываете в процессе демонстрации документальных кадров хроники начала ВО войны?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Экранизация стихотворения К. Симонова Жди мен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6100" y="1477832"/>
            <a:ext cx="8763618" cy="4929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Домашнее задание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1. Используя созданную библиографию, выучить наизусть одно из стихотворений периода ВО войны</a:t>
            </a:r>
          </a:p>
          <a:p>
            <a:pPr>
              <a:buNone/>
            </a:pPr>
            <a:r>
              <a:rPr lang="ru-RU" dirty="0" smtClean="0"/>
              <a:t>2. Творческое задание (по желанию):</a:t>
            </a:r>
          </a:p>
          <a:p>
            <a:pPr>
              <a:buNone/>
            </a:pPr>
            <a:r>
              <a:rPr lang="ru-RU" dirty="0" smtClean="0"/>
              <a:t>принять участие во Всероссийском конкурсе </a:t>
            </a:r>
          </a:p>
          <a:p>
            <a:pPr>
              <a:buNone/>
            </a:pPr>
            <a:r>
              <a:rPr lang="ru-RU" dirty="0" smtClean="0"/>
              <a:t>творческих письменных работ </a:t>
            </a:r>
            <a:r>
              <a:rPr lang="en-US" dirty="0" smtClean="0"/>
              <a:t>«</a:t>
            </a:r>
            <a:r>
              <a:rPr lang="ru-RU" dirty="0" smtClean="0"/>
              <a:t>Мы победили </a:t>
            </a:r>
          </a:p>
          <a:p>
            <a:pPr>
              <a:buNone/>
            </a:pPr>
            <a:r>
              <a:rPr lang="ru-RU" dirty="0" smtClean="0"/>
              <a:t>в той войне</a:t>
            </a:r>
            <a:r>
              <a:rPr lang="en-US" dirty="0" smtClean="0"/>
              <a:t>» </a:t>
            </a:r>
            <a:r>
              <a:rPr lang="ru-RU" dirty="0" smtClean="0"/>
              <a:t> </a:t>
            </a:r>
            <a:r>
              <a:rPr lang="ru-RU" sz="2400" i="1" dirty="0" smtClean="0"/>
              <a:t>(положение в папке с </a:t>
            </a:r>
          </a:p>
          <a:p>
            <a:pPr>
              <a:buNone/>
            </a:pPr>
            <a:r>
              <a:rPr lang="ru-RU" sz="2400" i="1" dirty="0" smtClean="0"/>
              <a:t>библиографическими данными)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800" b="1" i="1" dirty="0" smtClean="0"/>
              <a:t> - Как вы думаете, какая литература нужна была   людям в это время и была ли нужна в принципе?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7772400" cy="25717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  урока</a:t>
            </a:r>
            <a:r>
              <a:rPr lang="ru-RU" b="1" dirty="0" smtClean="0"/>
              <a:t>: </a:t>
            </a:r>
            <a:br>
              <a:rPr lang="ru-RU" b="1" dirty="0" smtClean="0"/>
            </a:br>
            <a:r>
              <a:rPr lang="ru-RU" b="1" i="1" dirty="0" smtClean="0">
                <a:solidFill>
                  <a:srgbClr val="C00000"/>
                </a:solidFill>
              </a:rPr>
              <a:t>«Строки, опаленные войной…»</a:t>
            </a:r>
            <a:br>
              <a:rPr lang="ru-RU" b="1" i="1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1371600" y="4500570"/>
            <a:ext cx="7058052" cy="1138230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400" b="1" i="1" dirty="0" smtClean="0">
                <a:solidFill>
                  <a:srgbClr val="C00000"/>
                </a:solidFill>
              </a:rPr>
              <a:t>(обзор литературы периода Великой Отечественной войны)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Обзор</a:t>
            </a:r>
            <a:r>
              <a:rPr lang="ru-RU" dirty="0" smtClean="0"/>
              <a:t> —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4486"/>
          </a:xfrm>
        </p:spPr>
        <p:txBody>
          <a:bodyPr/>
          <a:lstStyle/>
          <a:p>
            <a:pPr>
              <a:buNone/>
            </a:pPr>
            <a:r>
              <a:rPr lang="ru-RU" i="1" dirty="0" smtClean="0"/>
              <a:t>сжатое сообщение о ряде объединённых </a:t>
            </a:r>
          </a:p>
          <a:p>
            <a:pPr>
              <a:buNone/>
            </a:pPr>
            <a:r>
              <a:rPr lang="ru-RU" i="1" dirty="0" smtClean="0"/>
              <a:t>общей темой явлений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9718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создание  библиографии  произведений </a:t>
            </a:r>
          </a:p>
          <a:p>
            <a:pPr>
              <a:buNone/>
            </a:pPr>
            <a:r>
              <a:rPr lang="ru-RU" b="1" i="1" dirty="0" smtClean="0"/>
              <a:t>периода Великой Отечественной войны с </a:t>
            </a:r>
          </a:p>
          <a:p>
            <a:pPr>
              <a:buNone/>
            </a:pPr>
            <a:r>
              <a:rPr lang="ru-RU" b="1" i="1" dirty="0" smtClean="0"/>
              <a:t>использованием ресурсов ЧЗ Президентской </a:t>
            </a:r>
          </a:p>
          <a:p>
            <a:pPr>
              <a:buNone/>
            </a:pPr>
            <a:r>
              <a:rPr lang="ru-RU" b="1" i="1" dirty="0" smtClean="0"/>
              <a:t>библиотеки  им.Б. Н. Ельцина</a:t>
            </a:r>
          </a:p>
          <a:p>
            <a:pPr>
              <a:buNone/>
            </a:pPr>
            <a:r>
              <a:rPr lang="ru-RU" dirty="0" smtClean="0"/>
              <a:t>(в рамках изучения школьной программы)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БИБЛИОГРА́ФИЯ -</a:t>
            </a:r>
            <a:r>
              <a:rPr lang="ru-RU" dirty="0" smtClean="0"/>
              <a:t> , -и, </a:t>
            </a:r>
            <a:r>
              <a:rPr lang="ru-RU" i="1" dirty="0" smtClean="0"/>
              <a:t>ж.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7203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1.</a:t>
            </a:r>
            <a:r>
              <a:rPr lang="ru-RU" dirty="0" smtClean="0"/>
              <a:t> Научное, систематизированное по какому-л. признаку перечисление и описание книг и других изданий.</a:t>
            </a:r>
          </a:p>
          <a:p>
            <a:pPr>
              <a:buNone/>
            </a:pPr>
            <a:r>
              <a:rPr lang="ru-RU" b="1" dirty="0" smtClean="0"/>
              <a:t>2.</a:t>
            </a:r>
            <a:r>
              <a:rPr lang="ru-RU" dirty="0" smtClean="0"/>
              <a:t> Отрасль знания о способах и методах составления подобных описаний.</a:t>
            </a:r>
          </a:p>
          <a:p>
            <a:pPr>
              <a:buNone/>
            </a:pPr>
            <a:r>
              <a:rPr lang="ru-RU" b="1" dirty="0" smtClean="0"/>
              <a:t>3.</a:t>
            </a:r>
            <a:r>
              <a:rPr lang="ru-RU" dirty="0" smtClean="0"/>
              <a:t> Перечень книг, статей по какому-л. предмету, вопросу. </a:t>
            </a:r>
            <a:r>
              <a:rPr lang="ru-RU" i="1" dirty="0" smtClean="0"/>
              <a:t>Библиография изданий периода Великой Отечественной войны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[От греч. </a:t>
            </a:r>
            <a:r>
              <a:rPr lang="ru-RU" dirty="0" err="1" smtClean="0"/>
              <a:t>βιβλίον </a:t>
            </a:r>
            <a:r>
              <a:rPr lang="ru-RU" dirty="0" smtClean="0"/>
              <a:t>— книга и </a:t>
            </a:r>
            <a:r>
              <a:rPr lang="ru-RU" dirty="0" err="1" smtClean="0"/>
              <a:t>γρα</a:t>
            </a:r>
            <a:r>
              <a:rPr lang="ru-RU" dirty="0" smtClean="0"/>
              <a:t>́</a:t>
            </a:r>
            <a:r>
              <a:rPr lang="ru-RU" dirty="0" err="1" smtClean="0"/>
              <a:t>φω </a:t>
            </a:r>
            <a:r>
              <a:rPr lang="ru-RU" dirty="0" smtClean="0"/>
              <a:t>— пишу]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Работа в группах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r>
              <a:rPr lang="ru-RU" dirty="0" smtClean="0"/>
              <a:t>«Драматургия»</a:t>
            </a:r>
          </a:p>
          <a:p>
            <a:r>
              <a:rPr lang="ru-RU" dirty="0" smtClean="0"/>
              <a:t>«Проза»</a:t>
            </a:r>
          </a:p>
          <a:p>
            <a:r>
              <a:rPr lang="ru-RU" dirty="0" smtClean="0"/>
              <a:t>«Поэзия» </a:t>
            </a:r>
          </a:p>
          <a:p>
            <a:pPr algn="ctr">
              <a:buNone/>
            </a:pPr>
            <a:r>
              <a:rPr lang="ru-RU" b="1" u="sng" dirty="0" smtClean="0"/>
              <a:t>Задание: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продемонстрировать источник, 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представить фрагмент,</a:t>
            </a:r>
          </a:p>
          <a:p>
            <a:pPr>
              <a:buFont typeface="Wingdings" pitchFamily="2" charset="2"/>
              <a:buChar char="Ø"/>
            </a:pPr>
            <a:r>
              <a:rPr lang="ru-RU" b="1" i="1" dirty="0" smtClean="0"/>
              <a:t>оформить библиографическое описание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352928" cy="610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0627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751</TotalTime>
  <Words>600</Words>
  <PresentationFormat>Экран (4:3)</PresentationFormat>
  <Paragraphs>83</Paragraphs>
  <Slides>21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Тема  урока:  «Строки, опаленные войной…» </vt:lpstr>
      <vt:lpstr>Обзор — </vt:lpstr>
      <vt:lpstr>Цель:</vt:lpstr>
      <vt:lpstr>БИБЛИОГРА́ФИЯ - , -и, ж. </vt:lpstr>
      <vt:lpstr>Работа в группах</vt:lpstr>
      <vt:lpstr>Слайд 9</vt:lpstr>
      <vt:lpstr>Слайд 10</vt:lpstr>
      <vt:lpstr>Группа  «Драматургия» (Коробейнков О., Гуменный А., Капизов Т., Ажигов А., Куликова А.)</vt:lpstr>
      <vt:lpstr> Драматургия </vt:lpstr>
      <vt:lpstr>Группа «Проза»</vt:lpstr>
      <vt:lpstr>Группа «Поэзия»</vt:lpstr>
      <vt:lpstr> Поэзия </vt:lpstr>
      <vt:lpstr>Слайд 16</vt:lpstr>
      <vt:lpstr>«Ушёл в народ»</vt:lpstr>
      <vt:lpstr>Слайд 18</vt:lpstr>
      <vt:lpstr>Давайте обсудим…</vt:lpstr>
      <vt:lpstr>Слайд 20</vt:lpstr>
      <vt:lpstr>Домашнее задание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32</cp:revision>
  <dcterms:created xsi:type="dcterms:W3CDTF">2020-02-27T16:27:23Z</dcterms:created>
  <dcterms:modified xsi:type="dcterms:W3CDTF">2020-04-16T09:51:09Z</dcterms:modified>
</cp:coreProperties>
</file>