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7" r:id="rId2"/>
    <p:sldId id="263" r:id="rId3"/>
    <p:sldId id="259" r:id="rId4"/>
    <p:sldId id="262" r:id="rId5"/>
    <p:sldId id="264" r:id="rId6"/>
    <p:sldId id="260" r:id="rId7"/>
    <p:sldId id="271" r:id="rId8"/>
    <p:sldId id="265" r:id="rId9"/>
    <p:sldId id="267" r:id="rId10"/>
    <p:sldId id="268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76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BF7B1C0-DF6D-423E-AF43-3660D7A5FFC8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B7387BE-ED94-40E7-A9A1-EFF22AEC44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64077"/>
            <a:ext cx="75608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  </a:t>
            </a:r>
            <a:r>
              <a:rPr lang="ru-RU" sz="4000" dirty="0">
                <a:solidFill>
                  <a:srgbClr val="FF0000"/>
                </a:solidFill>
                <a:latin typeface="Comic Sans MS" pitchFamily="66" charset="0"/>
              </a:rPr>
              <a:t>«Квадратные уравнения - это фундамент, на котором покоится величественное здание </a:t>
            </a:r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алгебры» </a:t>
            </a:r>
          </a:p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                      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сказал известный   </a:t>
            </a:r>
          </a:p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                          математик    </a:t>
            </a:r>
          </a:p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                      средневековой Европы</a:t>
            </a:r>
          </a:p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                             Л. Фибоначчи 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4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353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08288"/>
            <a:ext cx="835292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- </a:t>
            </a:r>
            <a:r>
              <a:rPr lang="ru-RU" sz="2800" dirty="0">
                <a:solidFill>
                  <a:srgbClr val="FF0000"/>
                </a:solidFill>
              </a:rPr>
              <a:t>На уроке я работал(а) …</a:t>
            </a:r>
          </a:p>
          <a:p>
            <a:r>
              <a:rPr lang="ru-RU" sz="2800" dirty="0">
                <a:solidFill>
                  <a:srgbClr val="00B050"/>
                </a:solidFill>
              </a:rPr>
              <a:t>- Урок для меня показался …</a:t>
            </a:r>
          </a:p>
          <a:p>
            <a:r>
              <a:rPr lang="ru-RU" sz="2800" dirty="0">
                <a:solidFill>
                  <a:srgbClr val="0070C0"/>
                </a:solidFill>
              </a:rPr>
              <a:t>- Самым полезным и интересным для меня было …</a:t>
            </a:r>
          </a:p>
          <a:p>
            <a:r>
              <a:rPr lang="ru-RU" sz="2800" dirty="0">
                <a:solidFill>
                  <a:srgbClr val="FF0000"/>
                </a:solidFill>
              </a:rPr>
              <a:t>- Я встретился(</a:t>
            </a:r>
            <a:r>
              <a:rPr lang="ru-RU" sz="2800" dirty="0" err="1">
                <a:solidFill>
                  <a:srgbClr val="FF0000"/>
                </a:solidFill>
              </a:rPr>
              <a:t>лась</a:t>
            </a:r>
            <a:r>
              <a:rPr lang="ru-RU" sz="2800" dirty="0">
                <a:solidFill>
                  <a:srgbClr val="FF0000"/>
                </a:solidFill>
              </a:rPr>
              <a:t>) с трудностью при …</a:t>
            </a:r>
          </a:p>
          <a:p>
            <a:r>
              <a:rPr lang="ru-RU" sz="2800" dirty="0">
                <a:solidFill>
                  <a:srgbClr val="00B050"/>
                </a:solidFill>
              </a:rPr>
              <a:t>- У меня хорошо получилось …</a:t>
            </a:r>
          </a:p>
          <a:p>
            <a:r>
              <a:rPr lang="ru-RU" sz="2800" dirty="0">
                <a:solidFill>
                  <a:srgbClr val="002060"/>
                </a:solidFill>
              </a:rPr>
              <a:t>- Я выполнял(а) задания …</a:t>
            </a:r>
          </a:p>
          <a:p>
            <a:r>
              <a:rPr lang="ru-RU" sz="2800" dirty="0">
                <a:solidFill>
                  <a:srgbClr val="FF0000"/>
                </a:solidFill>
              </a:rPr>
              <a:t>- Я понял(а), что …</a:t>
            </a:r>
          </a:p>
          <a:p>
            <a:r>
              <a:rPr lang="ru-RU" sz="2800" dirty="0">
                <a:solidFill>
                  <a:srgbClr val="002060"/>
                </a:solidFill>
              </a:rPr>
              <a:t>- Теперь я могу …</a:t>
            </a:r>
          </a:p>
          <a:p>
            <a:r>
              <a:rPr lang="ru-RU" sz="2800" dirty="0">
                <a:solidFill>
                  <a:srgbClr val="FF0000"/>
                </a:solidFill>
              </a:rPr>
              <a:t>- Я попробую …</a:t>
            </a:r>
          </a:p>
          <a:p>
            <a:r>
              <a:rPr lang="ru-RU" sz="2800" dirty="0">
                <a:solidFill>
                  <a:srgbClr val="00B050"/>
                </a:solidFill>
              </a:rPr>
              <a:t>- Меня удивило …</a:t>
            </a:r>
          </a:p>
          <a:p>
            <a:r>
              <a:rPr lang="ru-RU" sz="2800" dirty="0">
                <a:solidFill>
                  <a:srgbClr val="0070C0"/>
                </a:solidFill>
              </a:rPr>
              <a:t>-  Мне было трудно …</a:t>
            </a:r>
          </a:p>
          <a:p>
            <a:r>
              <a:rPr lang="ru-RU" sz="2800" dirty="0">
                <a:solidFill>
                  <a:srgbClr val="FF0000"/>
                </a:solidFill>
              </a:rPr>
              <a:t>- Строки самому себе …</a:t>
            </a:r>
          </a:p>
          <a:p>
            <a:r>
              <a:rPr lang="ru-RU" sz="2800" dirty="0">
                <a:solidFill>
                  <a:srgbClr val="00B050"/>
                </a:solidFill>
              </a:rPr>
              <a:t>- Скажи комплимент теме «Квадратные уравнения» …</a:t>
            </a:r>
            <a:endParaRPr lang="ru-RU" sz="2800" dirty="0">
              <a:solidFill>
                <a:srgbClr val="00B05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8901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WordArt 4"/>
          <p:cNvSpPr>
            <a:spLocks noChangeArrowheads="1" noChangeShapeType="1" noTextEdit="1"/>
          </p:cNvSpPr>
          <p:nvPr/>
        </p:nvSpPr>
        <p:spPr bwMode="auto">
          <a:xfrm>
            <a:off x="539750" y="620713"/>
            <a:ext cx="8208963" cy="288131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урок !</a:t>
            </a:r>
          </a:p>
        </p:txBody>
      </p:sp>
    </p:spTree>
    <p:extLst>
      <p:ext uri="{BB962C8B-B14F-4D97-AF65-F5344CB8AC3E}">
        <p14:creationId xmlns:p14="http://schemas.microsoft.com/office/powerpoint/2010/main" val="415571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9208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70C0"/>
                </a:solidFill>
                <a:latin typeface="Comic Sans MS" pitchFamily="66" charset="0"/>
              </a:rPr>
              <a:t>«</a:t>
            </a:r>
            <a:r>
              <a:rPr lang="ru-RU" sz="5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Решение   </a:t>
            </a:r>
            <a:br>
              <a:rPr lang="ru-RU" sz="5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квадратных   </a:t>
            </a:r>
            <a:br>
              <a:rPr lang="ru-RU" sz="5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      уравнений»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458705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19376"/>
            <a:ext cx="8481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/>
              <a:t>1. Уравнение </a:t>
            </a:r>
            <a:r>
              <a:rPr lang="ru-RU" sz="2800" dirty="0"/>
              <a:t>вида ах</a:t>
            </a:r>
            <a:r>
              <a:rPr lang="ru-RU" sz="2800" baseline="30000" dirty="0"/>
              <a:t>2</a:t>
            </a:r>
            <a:r>
              <a:rPr lang="ru-RU" sz="2800" dirty="0"/>
              <a:t>+</a:t>
            </a:r>
            <a:r>
              <a:rPr lang="en-US" sz="2800" dirty="0"/>
              <a:t>b</a:t>
            </a:r>
            <a:r>
              <a:rPr lang="ru-RU" sz="2800" dirty="0" err="1"/>
              <a:t>х+с</a:t>
            </a:r>
            <a:r>
              <a:rPr lang="ru-RU" sz="2800" dirty="0"/>
              <a:t>=0 называется 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842596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/>
              <a:t>2. Квадратное </a:t>
            </a:r>
            <a:r>
              <a:rPr lang="ru-RU" sz="2800" dirty="0"/>
              <a:t>уравнение, в котором в=0 или с=0 или в=0 и с=0 называется ...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796703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/>
              <a:t>3. Квадратное </a:t>
            </a:r>
            <a:r>
              <a:rPr lang="ru-RU" sz="2800" dirty="0"/>
              <a:t>уравнение, в </a:t>
            </a:r>
            <a:r>
              <a:rPr lang="ru-RU" sz="2800" dirty="0" smtClean="0"/>
              <a:t>котором коэффициент </a:t>
            </a:r>
            <a:r>
              <a:rPr lang="ru-RU" sz="2800" dirty="0"/>
              <a:t>а=1 называется ...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37496" y="2640896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4. Приведенное </a:t>
            </a:r>
            <a:r>
              <a:rPr lang="ru-RU" sz="2800" dirty="0"/>
              <a:t>квадратное уравнение можно решить с помощью теоремы…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16928" y="3717032"/>
            <a:ext cx="7622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5. Количество </a:t>
            </a:r>
            <a:r>
              <a:rPr lang="ru-RU" sz="2800" dirty="0"/>
              <a:t>корней квадратного уравнения зависит от..</a:t>
            </a:r>
          </a:p>
        </p:txBody>
      </p:sp>
    </p:spTree>
    <p:extLst>
      <p:ext uri="{BB962C8B-B14F-4D97-AF65-F5344CB8AC3E}">
        <p14:creationId xmlns:p14="http://schemas.microsoft.com/office/powerpoint/2010/main" val="24281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AutoShape 5"/>
          <p:cNvSpPr>
            <a:spLocks noChangeAspect="1" noChangeArrowheads="1"/>
          </p:cNvSpPr>
          <p:nvPr/>
        </p:nvSpPr>
        <p:spPr bwMode="auto">
          <a:xfrm>
            <a:off x="73025" y="549275"/>
            <a:ext cx="8820150" cy="592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700338" y="404813"/>
            <a:ext cx="3671887" cy="1787525"/>
          </a:xfrm>
          <a:prstGeom prst="rect">
            <a:avLst/>
          </a:prstGeom>
          <a:gradFill rotWithShape="0">
            <a:gsLst>
              <a:gs pos="0">
                <a:srgbClr val="006699"/>
              </a:gs>
              <a:gs pos="100000">
                <a:srgbClr val="3366FF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ECFF"/>
                  </a:outerShdw>
                </a:effectLst>
              </a14:hiddenEffects>
            </a:ext>
          </a:extLst>
        </p:spPr>
        <p:txBody>
          <a:bodyPr wrap="none" lIns="78638" tIns="39319" rIns="78638" bIns="39319" anchor="ctr">
            <a:flatTx/>
          </a:bodyPr>
          <a:lstStyle/>
          <a:p>
            <a:pPr algn="ctr"/>
            <a:r>
              <a:rPr lang="en-US" sz="4000" b="1" dirty="0">
                <a:solidFill>
                  <a:srgbClr val="CCECFF"/>
                </a:solidFill>
              </a:rPr>
              <a:t>D = b</a:t>
            </a:r>
            <a:r>
              <a:rPr lang="en-US" sz="4000" b="1" baseline="30000" dirty="0">
                <a:solidFill>
                  <a:srgbClr val="CCECFF"/>
                </a:solidFill>
              </a:rPr>
              <a:t>2</a:t>
            </a:r>
            <a:r>
              <a:rPr lang="en-US" sz="4000" b="1" dirty="0">
                <a:solidFill>
                  <a:srgbClr val="CCECFF"/>
                </a:solidFill>
              </a:rPr>
              <a:t> -  4ac</a:t>
            </a:r>
            <a:r>
              <a:rPr lang="en-US" sz="2400" dirty="0">
                <a:solidFill>
                  <a:srgbClr val="CCECFF"/>
                </a:solidFill>
              </a:rPr>
              <a:t> </a:t>
            </a:r>
            <a:endParaRPr lang="ru-RU" dirty="0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323850" y="3943350"/>
            <a:ext cx="2087563" cy="2581275"/>
          </a:xfrm>
          <a:prstGeom prst="rect">
            <a:avLst/>
          </a:prstGeom>
          <a:gradFill rotWithShape="0">
            <a:gsLst>
              <a:gs pos="0">
                <a:srgbClr val="006699"/>
              </a:gs>
              <a:gs pos="100000">
                <a:srgbClr val="003366"/>
              </a:gs>
            </a:gsLst>
            <a:lin ang="5400000" scaled="1"/>
          </a:gra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ECFF"/>
                  </a:outerShdw>
                </a:effectLst>
              </a14:hiddenEffects>
            </a:ext>
          </a:extLst>
        </p:spPr>
        <p:txBody>
          <a:bodyPr wrap="none" lIns="78638" tIns="39319" rIns="78638" bIns="39319" anchor="ctr">
            <a:flatTx/>
          </a:bodyPr>
          <a:lstStyle/>
          <a:p>
            <a:pPr algn="ctr"/>
            <a:r>
              <a:rPr lang="en-US" sz="3200" b="1" dirty="0">
                <a:solidFill>
                  <a:srgbClr val="CCECFF"/>
                </a:solidFill>
              </a:rPr>
              <a:t>D&gt;0</a:t>
            </a:r>
            <a:endParaRPr lang="ru-RU" sz="3200" b="1" dirty="0">
              <a:solidFill>
                <a:srgbClr val="CCECFF"/>
              </a:solidFill>
            </a:endParaRPr>
          </a:p>
          <a:p>
            <a:pPr algn="ctr"/>
            <a:endParaRPr lang="ru-RU" sz="3200" b="1" dirty="0">
              <a:solidFill>
                <a:srgbClr val="CCECFF"/>
              </a:solidFill>
            </a:endParaRPr>
          </a:p>
          <a:p>
            <a:pPr algn="ctr"/>
            <a:r>
              <a:rPr lang="ru-RU" sz="3200" b="1" dirty="0">
                <a:solidFill>
                  <a:srgbClr val="CCECFF"/>
                </a:solidFill>
              </a:rPr>
              <a:t>2корня</a:t>
            </a:r>
            <a:endParaRPr lang="ru-RU" sz="3200" b="1" dirty="0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3203575" y="3932238"/>
            <a:ext cx="2089150" cy="2592387"/>
          </a:xfrm>
          <a:prstGeom prst="rect">
            <a:avLst/>
          </a:prstGeom>
          <a:gradFill rotWithShape="0">
            <a:gsLst>
              <a:gs pos="0">
                <a:srgbClr val="006699"/>
              </a:gs>
              <a:gs pos="100000">
                <a:srgbClr val="0033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ECFF"/>
                  </a:outerShdw>
                </a:effectLst>
              </a14:hiddenEffects>
            </a:ext>
          </a:extLst>
        </p:spPr>
        <p:txBody>
          <a:bodyPr wrap="none" lIns="78638" tIns="39319" rIns="78638" bIns="39319" anchor="ctr">
            <a:flatTx/>
          </a:bodyPr>
          <a:lstStyle/>
          <a:p>
            <a:pPr algn="ctr"/>
            <a:r>
              <a:rPr lang="en-US" sz="3200" b="1">
                <a:solidFill>
                  <a:srgbClr val="CCECFF"/>
                </a:solidFill>
              </a:rPr>
              <a:t>D</a:t>
            </a:r>
            <a:r>
              <a:rPr lang="ru-RU" sz="3200" b="1">
                <a:solidFill>
                  <a:srgbClr val="CCECFF"/>
                </a:solidFill>
              </a:rPr>
              <a:t>=0</a:t>
            </a:r>
          </a:p>
          <a:p>
            <a:pPr algn="ctr"/>
            <a:endParaRPr lang="ru-RU" sz="3200" b="1">
              <a:solidFill>
                <a:srgbClr val="CCECFF"/>
              </a:solidFill>
            </a:endParaRPr>
          </a:p>
          <a:p>
            <a:pPr algn="ctr"/>
            <a:r>
              <a:rPr lang="ru-RU" sz="3200" b="1">
                <a:solidFill>
                  <a:srgbClr val="CCECFF"/>
                </a:solidFill>
              </a:rPr>
              <a:t>1корень</a:t>
            </a:r>
            <a:endParaRPr lang="ru-RU" sz="3200" b="1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300788" y="3849688"/>
            <a:ext cx="2357437" cy="2603500"/>
          </a:xfrm>
          <a:prstGeom prst="rect">
            <a:avLst/>
          </a:prstGeom>
          <a:gradFill rotWithShape="0">
            <a:gsLst>
              <a:gs pos="0">
                <a:srgbClr val="006699"/>
              </a:gs>
              <a:gs pos="100000">
                <a:srgbClr val="0033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ECFF"/>
                  </a:outerShdw>
                </a:effectLst>
              </a14:hiddenEffects>
            </a:ext>
          </a:extLst>
        </p:spPr>
        <p:txBody>
          <a:bodyPr wrap="none" lIns="78638" tIns="39319" rIns="78638" bIns="39319" anchor="ctr">
            <a:flatTx/>
          </a:bodyPr>
          <a:lstStyle/>
          <a:p>
            <a:pPr algn="ctr"/>
            <a:r>
              <a:rPr lang="en-US" sz="3200" b="1">
                <a:solidFill>
                  <a:srgbClr val="CCECFF"/>
                </a:solidFill>
              </a:rPr>
              <a:t>D&lt;0</a:t>
            </a:r>
            <a:endParaRPr lang="ru-RU" sz="3200" b="1">
              <a:solidFill>
                <a:srgbClr val="CCECFF"/>
              </a:solidFill>
            </a:endParaRPr>
          </a:p>
          <a:p>
            <a:pPr algn="ctr"/>
            <a:endParaRPr lang="ru-RU" sz="3200" b="1">
              <a:solidFill>
                <a:srgbClr val="CCECFF"/>
              </a:solidFill>
            </a:endParaRPr>
          </a:p>
          <a:p>
            <a:pPr algn="ctr"/>
            <a:r>
              <a:rPr lang="ru-RU" sz="3200" b="1">
                <a:solidFill>
                  <a:srgbClr val="CCECFF"/>
                </a:solidFill>
              </a:rPr>
              <a:t>Нет корней</a:t>
            </a:r>
            <a:endParaRPr lang="ru-RU" sz="3200" b="1"/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>
            <a:off x="4643438" y="2205038"/>
            <a:ext cx="2952750" cy="1511300"/>
          </a:xfrm>
          <a:prstGeom prst="line">
            <a:avLst/>
          </a:prstGeom>
          <a:noFill/>
          <a:ln w="76200">
            <a:solidFill>
              <a:srgbClr val="33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ECFF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32779" name="Line 11"/>
          <p:cNvSpPr>
            <a:spLocks noChangeShapeType="1"/>
          </p:cNvSpPr>
          <p:nvPr/>
        </p:nvSpPr>
        <p:spPr bwMode="auto">
          <a:xfrm flipH="1">
            <a:off x="1331913" y="2205038"/>
            <a:ext cx="2735262" cy="1584325"/>
          </a:xfrm>
          <a:prstGeom prst="line">
            <a:avLst/>
          </a:prstGeom>
          <a:noFill/>
          <a:ln w="76200">
            <a:solidFill>
              <a:srgbClr val="33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ECFF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>
            <a:off x="4427538" y="2205038"/>
            <a:ext cx="0" cy="1584325"/>
          </a:xfrm>
          <a:prstGeom prst="line">
            <a:avLst/>
          </a:prstGeom>
          <a:noFill/>
          <a:ln w="76200">
            <a:solidFill>
              <a:srgbClr val="33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ECFF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23850" y="4033817"/>
            <a:ext cx="2087563" cy="2581275"/>
          </a:xfrm>
          <a:prstGeom prst="rect">
            <a:avLst/>
          </a:prstGeom>
          <a:gradFill rotWithShape="0">
            <a:gsLst>
              <a:gs pos="0">
                <a:srgbClr val="006699"/>
              </a:gs>
              <a:gs pos="100000">
                <a:srgbClr val="003366"/>
              </a:gs>
            </a:gsLst>
            <a:lin ang="5400000" scaled="1"/>
          </a:gra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ECFF"/>
                  </a:outerShdw>
                </a:effectLst>
              </a14:hiddenEffects>
            </a:ext>
          </a:extLst>
        </p:spPr>
        <p:txBody>
          <a:bodyPr wrap="none" lIns="78638" tIns="39319" rIns="78638" bIns="39319" anchor="ctr">
            <a:flatTx/>
          </a:bodyPr>
          <a:lstStyle/>
          <a:p>
            <a:pPr algn="ctr"/>
            <a:r>
              <a:rPr lang="en-US" sz="3200" b="1" dirty="0">
                <a:solidFill>
                  <a:srgbClr val="CCECFF"/>
                </a:solidFill>
              </a:rPr>
              <a:t>D&gt;0</a:t>
            </a:r>
            <a:endParaRPr lang="ru-RU" sz="3200" b="1" dirty="0">
              <a:solidFill>
                <a:srgbClr val="CCECFF"/>
              </a:solidFill>
            </a:endParaRPr>
          </a:p>
          <a:p>
            <a:pPr algn="ctr"/>
            <a:endParaRPr lang="ru-RU" sz="3200" b="1" dirty="0">
              <a:solidFill>
                <a:srgbClr val="CCECFF"/>
              </a:solidFill>
            </a:endParaRPr>
          </a:p>
          <a:p>
            <a:pPr algn="ctr"/>
            <a:r>
              <a:rPr lang="ru-RU" sz="3200" b="1" dirty="0">
                <a:solidFill>
                  <a:srgbClr val="CCECFF"/>
                </a:solidFill>
              </a:rPr>
              <a:t>2корня</a:t>
            </a:r>
            <a:endParaRPr lang="ru-RU" sz="3200" b="1" dirty="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13978" y="4033817"/>
            <a:ext cx="2087563" cy="2581275"/>
          </a:xfrm>
          <a:prstGeom prst="rect">
            <a:avLst/>
          </a:prstGeom>
          <a:gradFill rotWithShape="0">
            <a:gsLst>
              <a:gs pos="0">
                <a:srgbClr val="006699"/>
              </a:gs>
              <a:gs pos="100000">
                <a:srgbClr val="003366"/>
              </a:gs>
            </a:gsLst>
            <a:lin ang="5400000" scaled="1"/>
          </a:gra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ECFF"/>
                  </a:outerShdw>
                </a:effectLst>
              </a14:hiddenEffects>
            </a:ext>
          </a:extLst>
        </p:spPr>
        <p:txBody>
          <a:bodyPr wrap="none" lIns="78638" tIns="39319" rIns="78638" bIns="39319" anchor="ctr">
            <a:flatTx/>
          </a:bodyPr>
          <a:lstStyle/>
          <a:p>
            <a:pPr algn="ctr"/>
            <a:r>
              <a:rPr lang="en-US" sz="3200" b="1" dirty="0">
                <a:solidFill>
                  <a:srgbClr val="CCECFF"/>
                </a:solidFill>
              </a:rPr>
              <a:t>D&gt;0</a:t>
            </a:r>
            <a:endParaRPr lang="ru-RU" sz="3200" b="1" dirty="0">
              <a:solidFill>
                <a:srgbClr val="CCECFF"/>
              </a:solidFill>
            </a:endParaRPr>
          </a:p>
          <a:p>
            <a:pPr algn="ctr"/>
            <a:endParaRPr lang="ru-RU" sz="3200" b="1" dirty="0">
              <a:solidFill>
                <a:srgbClr val="CCECFF"/>
              </a:solidFill>
            </a:endParaRPr>
          </a:p>
          <a:p>
            <a:pPr algn="ctr"/>
            <a:r>
              <a:rPr lang="ru-RU" sz="3200" b="1" dirty="0">
                <a:solidFill>
                  <a:srgbClr val="CCECFF"/>
                </a:solidFill>
              </a:rPr>
              <a:t>2корня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19746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84969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              </a:t>
            </a:r>
            <a:r>
              <a:rPr lang="ru-RU" sz="3200" dirty="0" smtClean="0">
                <a:solidFill>
                  <a:srgbClr val="FF0000"/>
                </a:solidFill>
              </a:rPr>
              <a:t>«</a:t>
            </a:r>
            <a:r>
              <a:rPr lang="ru-RU" sz="3200" dirty="0">
                <a:solidFill>
                  <a:srgbClr val="FF0000"/>
                </a:solidFill>
              </a:rPr>
              <a:t>Создание кластера</a:t>
            </a:r>
            <a:r>
              <a:rPr lang="ru-RU" sz="3200" dirty="0" smtClean="0">
                <a:solidFill>
                  <a:srgbClr val="FF0000"/>
                </a:solidFill>
              </a:rPr>
              <a:t>»</a:t>
            </a:r>
          </a:p>
          <a:p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  <a:t>   Алгоритм 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работы:</a:t>
            </a:r>
          </a:p>
          <a:p>
            <a:pPr lvl="0"/>
            <a:r>
              <a:rPr lang="ru-RU" sz="3200" dirty="0" smtClean="0"/>
              <a:t>1. Запишите </a:t>
            </a:r>
            <a:r>
              <a:rPr lang="ru-RU" sz="3200" dirty="0"/>
              <a:t>в столбик понятия и формулы, относящиеся к понятию квадратное уравнение.</a:t>
            </a:r>
          </a:p>
          <a:p>
            <a:pPr lvl="0"/>
            <a:r>
              <a:rPr lang="ru-RU" sz="3200" dirty="0" smtClean="0"/>
              <a:t>2. Установите </a:t>
            </a:r>
            <a:r>
              <a:rPr lang="ru-RU" sz="3200" dirty="0"/>
              <a:t>связи между записанными понятиями и формулами. </a:t>
            </a:r>
          </a:p>
          <a:p>
            <a:pPr lvl="0"/>
            <a:r>
              <a:rPr lang="ru-RU" sz="3200" dirty="0" smtClean="0"/>
              <a:t>3. Составьте </a:t>
            </a:r>
            <a:r>
              <a:rPr lang="ru-RU" sz="3200" dirty="0"/>
              <a:t>кластер. </a:t>
            </a:r>
          </a:p>
          <a:p>
            <a:r>
              <a:rPr lang="ru-RU" sz="3200" u="sng" dirty="0">
                <a:solidFill>
                  <a:schemeClr val="bg2">
                    <a:lumMod val="25000"/>
                  </a:schemeClr>
                </a:solidFill>
              </a:rPr>
              <a:t>Ключевое слово</a:t>
            </a:r>
            <a:r>
              <a:rPr lang="ru-RU" sz="3200" dirty="0"/>
              <a:t>: квадратное уравнение.</a:t>
            </a:r>
          </a:p>
          <a:p>
            <a:r>
              <a:rPr lang="ru-RU" sz="3200" u="sng" dirty="0">
                <a:solidFill>
                  <a:schemeClr val="bg2">
                    <a:lumMod val="25000"/>
                  </a:schemeClr>
                </a:solidFill>
              </a:rPr>
              <a:t>Справка</a:t>
            </a:r>
            <a:r>
              <a:rPr lang="ru-RU" sz="3200" u="sng" dirty="0"/>
              <a:t>:</a:t>
            </a:r>
            <a:r>
              <a:rPr lang="ru-RU" sz="3200" dirty="0"/>
              <a:t> кластер – это опорный конспект (способ графической организации учебного материала).</a:t>
            </a:r>
          </a:p>
        </p:txBody>
      </p:sp>
    </p:spTree>
    <p:extLst>
      <p:ext uri="{BB962C8B-B14F-4D97-AF65-F5344CB8AC3E}">
        <p14:creationId xmlns:p14="http://schemas.microsoft.com/office/powerpoint/2010/main" val="18293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404664"/>
            <a:ext cx="835292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u="sng" dirty="0">
                <a:solidFill>
                  <a:srgbClr val="C00000"/>
                </a:solidFill>
              </a:rPr>
              <a:t>Критерии оценивания:</a:t>
            </a:r>
            <a:endParaRPr lang="ru-RU" sz="3600" dirty="0">
              <a:solidFill>
                <a:srgbClr val="C00000"/>
              </a:solidFill>
            </a:endParaRPr>
          </a:p>
          <a:p>
            <a:r>
              <a:rPr lang="ru-RU" sz="3600" dirty="0"/>
              <a:t>Если связи между понятиями и формулами установлены, верно, и кластер содержит:</a:t>
            </a:r>
          </a:p>
          <a:p>
            <a:r>
              <a:rPr lang="ru-RU" sz="3600" u="sng" dirty="0"/>
              <a:t>12 понятий или формул </a:t>
            </a:r>
            <a:r>
              <a:rPr lang="ru-RU" sz="3600" dirty="0"/>
              <a:t>– отметка </a:t>
            </a:r>
            <a:r>
              <a:rPr lang="ru-RU" sz="3600" dirty="0">
                <a:solidFill>
                  <a:srgbClr val="FF0000"/>
                </a:solidFill>
              </a:rPr>
              <a:t>5</a:t>
            </a:r>
            <a:r>
              <a:rPr lang="ru-RU" sz="3600" dirty="0"/>
              <a:t>;</a:t>
            </a:r>
          </a:p>
          <a:p>
            <a:r>
              <a:rPr lang="ru-RU" sz="3600" u="sng" dirty="0"/>
              <a:t>9-10 понятий или формул </a:t>
            </a:r>
            <a:r>
              <a:rPr lang="ru-RU" sz="3600" dirty="0"/>
              <a:t>– отметка </a:t>
            </a:r>
            <a:r>
              <a:rPr lang="ru-RU" sz="3600" dirty="0">
                <a:solidFill>
                  <a:srgbClr val="00B050"/>
                </a:solidFill>
              </a:rPr>
              <a:t>4</a:t>
            </a:r>
            <a:r>
              <a:rPr lang="ru-RU" sz="3600" dirty="0"/>
              <a:t>;</a:t>
            </a:r>
          </a:p>
          <a:p>
            <a:r>
              <a:rPr lang="ru-RU" sz="3600" u="sng" dirty="0"/>
              <a:t>7-8 понятий или формул </a:t>
            </a:r>
            <a:r>
              <a:rPr lang="ru-RU" sz="3600" dirty="0"/>
              <a:t>– отметка </a:t>
            </a:r>
            <a:r>
              <a:rPr lang="ru-RU" sz="3600" dirty="0">
                <a:solidFill>
                  <a:srgbClr val="002060"/>
                </a:solidFill>
              </a:rPr>
              <a:t>3</a:t>
            </a:r>
            <a:r>
              <a:rPr lang="ru-RU" sz="3600" dirty="0"/>
              <a:t>;</a:t>
            </a:r>
          </a:p>
          <a:p>
            <a:r>
              <a:rPr lang="ru-RU" sz="3600" dirty="0"/>
              <a:t>Если  менее 7 понятий или формул, то над изученным материалом нужно ещё поработать.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23423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02" y="0"/>
            <a:ext cx="4000528" cy="13572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Квадратным уравнением называется уравнение вида ах²+вх+с=0, где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а,в,с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заданные числа, а≠0, х- неизвестное.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642918"/>
            <a:ext cx="192882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Полное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ах²+вх+с=0 а≠0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1428736"/>
            <a:ext cx="128588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Неполное а≠0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2214554"/>
            <a:ext cx="14287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ах²+вх=0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2928934"/>
            <a:ext cx="128588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а</a:t>
            </a:r>
            <a:r>
              <a:rPr lang="ru-RU" dirty="0" smtClean="0">
                <a:solidFill>
                  <a:srgbClr val="002060"/>
                </a:solidFill>
              </a:rPr>
              <a:t>х²=0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3108" y="2357430"/>
            <a:ext cx="135732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ах²+с=0</a:t>
            </a:r>
            <a:endParaRPr lang="ru-RU" dirty="0">
              <a:solidFill>
                <a:srgbClr val="0070C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rot="10800000" flipV="1">
            <a:off x="1643042" y="428604"/>
            <a:ext cx="1500198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13" idx="3"/>
          </p:cNvCxnSpPr>
          <p:nvPr/>
        </p:nvCxnSpPr>
        <p:spPr>
          <a:xfrm rot="10800000" flipV="1">
            <a:off x="2357422" y="1357296"/>
            <a:ext cx="1071570" cy="357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928662" y="2000240"/>
            <a:ext cx="50006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071670" y="2000240"/>
            <a:ext cx="57150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3" idx="2"/>
          </p:cNvCxnSpPr>
          <p:nvPr/>
        </p:nvCxnSpPr>
        <p:spPr>
          <a:xfrm rot="5400000">
            <a:off x="1249339" y="2464587"/>
            <a:ext cx="92948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6715140" y="1785926"/>
            <a:ext cx="221457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Приведенное</a:t>
            </a:r>
          </a:p>
          <a:p>
            <a:pPr algn="ctr"/>
            <a:r>
              <a:rPr lang="ru-RU" dirty="0" err="1" smtClean="0">
                <a:solidFill>
                  <a:srgbClr val="00B050"/>
                </a:solidFill>
              </a:rPr>
              <a:t>х²+рх+</a:t>
            </a:r>
            <a:r>
              <a:rPr lang="en-US" dirty="0" smtClean="0">
                <a:solidFill>
                  <a:srgbClr val="00B050"/>
                </a:solidFill>
              </a:rPr>
              <a:t>q=0</a:t>
            </a:r>
            <a:r>
              <a:rPr lang="ru-RU" dirty="0" smtClean="0">
                <a:solidFill>
                  <a:srgbClr val="00B050"/>
                </a:solidFill>
              </a:rPr>
              <a:t>, а=1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357422" y="3643314"/>
            <a:ext cx="214314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Формула корней</a:t>
            </a:r>
          </a:p>
          <a:p>
            <a:pPr algn="ctr"/>
            <a:endParaRPr lang="ru-RU" dirty="0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4214818"/>
            <a:ext cx="1500198" cy="428628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285720" y="4929198"/>
            <a:ext cx="121444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Два корня</a:t>
            </a:r>
            <a:endParaRPr lang="en-US" dirty="0" smtClean="0">
              <a:solidFill>
                <a:srgbClr val="FF0000"/>
              </a:solidFill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D&gt;0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928794" y="5429264"/>
            <a:ext cx="107157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Один корень</a:t>
            </a:r>
            <a:endParaRPr lang="en-US" dirty="0" smtClean="0">
              <a:solidFill>
                <a:srgbClr val="C00000"/>
              </a:solidFill>
            </a:endParaRP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D=0</a:t>
            </a:r>
            <a:endParaRPr lang="ru-RU" dirty="0" smtClean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500430" y="4929198"/>
            <a:ext cx="928694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Нет корней</a:t>
            </a:r>
            <a:endParaRPr lang="en-US" dirty="0" smtClean="0">
              <a:solidFill>
                <a:srgbClr val="FF0000"/>
              </a:solidFill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D&lt;0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38" name="Прямая со стрелкой 37"/>
          <p:cNvCxnSpPr/>
          <p:nvPr/>
        </p:nvCxnSpPr>
        <p:spPr>
          <a:xfrm rot="5400000">
            <a:off x="4679157" y="1393017"/>
            <a:ext cx="7143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30" idx="0"/>
          </p:cNvCxnSpPr>
          <p:nvPr/>
        </p:nvCxnSpPr>
        <p:spPr>
          <a:xfrm rot="5400000">
            <a:off x="2928926" y="1857364"/>
            <a:ext cx="2286016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endCxn id="33" idx="0"/>
          </p:cNvCxnSpPr>
          <p:nvPr/>
        </p:nvCxnSpPr>
        <p:spPr>
          <a:xfrm rot="10800000" flipV="1">
            <a:off x="892944" y="3857628"/>
            <a:ext cx="1464479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34" idx="0"/>
          </p:cNvCxnSpPr>
          <p:nvPr/>
        </p:nvCxnSpPr>
        <p:spPr>
          <a:xfrm rot="5400000">
            <a:off x="2268125" y="4911339"/>
            <a:ext cx="714380" cy="3214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endCxn id="35" idx="0"/>
          </p:cNvCxnSpPr>
          <p:nvPr/>
        </p:nvCxnSpPr>
        <p:spPr>
          <a:xfrm rot="16200000" flipH="1">
            <a:off x="3804041" y="4768462"/>
            <a:ext cx="214314" cy="1071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29" idx="0"/>
          </p:cNvCxnSpPr>
          <p:nvPr/>
        </p:nvCxnSpPr>
        <p:spPr>
          <a:xfrm>
            <a:off x="6429388" y="1357298"/>
            <a:ext cx="1393041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угольник 48"/>
              <p:cNvSpPr/>
              <p:nvPr/>
            </p:nvSpPr>
            <p:spPr>
              <a:xfrm>
                <a:off x="4572000" y="2928933"/>
                <a:ext cx="1857388" cy="3036115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Теорема Виета. Если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-корни уравнения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r>
                  <a:rPr lang="ru-RU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рх</a:t>
                </a:r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q</a:t>
                </a:r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=0, то справедливы формулы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=-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q?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ru-RU" b="0" i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</a:rPr>
                      <m:t>∗</m:t>
                    </m:r>
                    <m:sSub>
                      <m:sSubPr>
                        <m:ctrlP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=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q</a:t>
                </a:r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,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9" name="Прямоугольник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928933"/>
                <a:ext cx="1857388" cy="3036115"/>
              </a:xfrm>
              <a:prstGeom prst="rect">
                <a:avLst/>
              </a:prstGeom>
              <a:blipFill rotWithShape="1">
                <a:blip r:embed="rId3"/>
                <a:stretch>
                  <a:fillRect r="-12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49"/>
              <p:cNvSpPr/>
              <p:nvPr/>
            </p:nvSpPr>
            <p:spPr>
              <a:xfrm>
                <a:off x="6748636" y="2947189"/>
                <a:ext cx="1889308" cy="299960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Если р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, q</a:t>
                </a:r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ru-RU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/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таковы, что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ru-RU" b="0" i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</a:rPr>
                      <m:t>+</m:t>
                    </m:r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=-р,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*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=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q</a:t>
                </a:r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, то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1 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и 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- корни уравнения </a:t>
                </a:r>
              </a:p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r>
                  <a:rPr lang="ru-RU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рх</a:t>
                </a:r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q</a:t>
                </a:r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=0.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0" name="Прямоугольник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8636" y="2947189"/>
                <a:ext cx="1889308" cy="2999602"/>
              </a:xfrm>
              <a:prstGeom prst="rect">
                <a:avLst/>
              </a:prstGeom>
              <a:blipFill rotWithShape="1">
                <a:blip r:embed="rId4"/>
                <a:stretch>
                  <a:fillRect r="-15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Прямоугольник 50"/>
          <p:cNvSpPr/>
          <p:nvPr/>
        </p:nvSpPr>
        <p:spPr>
          <a:xfrm>
            <a:off x="0" y="0"/>
            <a:ext cx="2857488" cy="4286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Модельный ответ</a:t>
            </a:r>
            <a:endParaRPr lang="ru-RU" dirty="0">
              <a:solidFill>
                <a:srgbClr val="00B05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5652120" y="2428868"/>
            <a:ext cx="1420210" cy="5000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50" idx="0"/>
          </p:cNvCxnSpPr>
          <p:nvPr/>
        </p:nvCxnSpPr>
        <p:spPr>
          <a:xfrm>
            <a:off x="7693290" y="2428868"/>
            <a:ext cx="0" cy="5183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667570"/>
              </p:ext>
            </p:extLst>
          </p:nvPr>
        </p:nvGraphicFramePr>
        <p:xfrm>
          <a:off x="179512" y="332656"/>
          <a:ext cx="864095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</a:tblGrid>
              <a:tr h="1116124">
                <a:tc>
                  <a:txBody>
                    <a:bodyPr/>
                    <a:lstStyle/>
                    <a:p>
                      <a:r>
                        <a:rPr lang="ru-RU" dirty="0" smtClean="0"/>
                        <a:t>     </a:t>
                      </a:r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Ф </a:t>
                      </a:r>
                      <a:r>
                        <a:rPr lang="ru-RU" dirty="0" smtClean="0"/>
                        <a:t>   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Б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Ж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Ч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Д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116124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8;</a:t>
                      </a:r>
                    </a:p>
                    <a:p>
                      <a:r>
                        <a:rPr lang="ru-RU" sz="2800" dirty="0" smtClean="0"/>
                        <a:t>-2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-1;</a:t>
                      </a:r>
                    </a:p>
                    <a:p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2;</a:t>
                      </a:r>
                    </a:p>
                    <a:p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0;</a:t>
                      </a:r>
                    </a:p>
                    <a:p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-1;</a:t>
                      </a:r>
                    </a:p>
                    <a:p>
                      <a:r>
                        <a:rPr lang="ru-RU" sz="2800" dirty="0" smtClean="0"/>
                        <a:t>9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-1;</a:t>
                      </a:r>
                    </a:p>
                    <a:p>
                      <a:r>
                        <a:rPr lang="ru-RU" sz="2800" dirty="0" smtClean="0"/>
                        <a:t>6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0;</a:t>
                      </a:r>
                    </a:p>
                    <a:p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-3;</a:t>
                      </a:r>
                    </a:p>
                    <a:p>
                      <a:r>
                        <a:rPr lang="ru-RU" sz="2800" dirty="0" smtClean="0"/>
                        <a:t>-2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5;</a:t>
                      </a:r>
                    </a:p>
                    <a:p>
                      <a:r>
                        <a:rPr lang="ru-RU" sz="2800" dirty="0" smtClean="0"/>
                        <a:t>-5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-5;</a:t>
                      </a:r>
                    </a:p>
                    <a:p>
                      <a:r>
                        <a:rPr lang="ru-RU" sz="2800" dirty="0" smtClean="0"/>
                        <a:t>6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0;</a:t>
                      </a:r>
                    </a:p>
                    <a:p>
                      <a:r>
                        <a:rPr lang="ru-RU" sz="2800" dirty="0" smtClean="0"/>
                        <a:t>10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-3;</a:t>
                      </a:r>
                    </a:p>
                    <a:p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0;</a:t>
                      </a:r>
                    </a:p>
                    <a:p>
                      <a:r>
                        <a:rPr lang="ru-RU" sz="2800" dirty="0" smtClean="0"/>
                        <a:t>8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395536" y="2708920"/>
                <a:ext cx="8568952" cy="34537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dirty="0"/>
                  <a:t>1. 4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-20х=0</a:t>
                </a:r>
              </a:p>
              <a:p>
                <a:r>
                  <a:rPr lang="ru-RU" sz="2800" dirty="0"/>
                  <a:t>2.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  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-</a:t>
                </a:r>
                <a:r>
                  <a:rPr lang="ru-RU" sz="2800" dirty="0" smtClean="0"/>
                  <a:t>7х+10=0                                                  </a:t>
                </a:r>
                <a:endParaRPr lang="ru-RU" sz="2800" dirty="0"/>
              </a:p>
              <a:p>
                <a:r>
                  <a:rPr lang="ru-RU" sz="2800" dirty="0"/>
                  <a:t>3.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-х=0</a:t>
                </a:r>
              </a:p>
              <a:p>
                <a:r>
                  <a:rPr lang="ru-RU" sz="2800" dirty="0"/>
                  <a:t>4. 2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-8х-10=0</a:t>
                </a:r>
              </a:p>
              <a:p>
                <a:r>
                  <a:rPr lang="ru-RU" sz="2800" dirty="0"/>
                  <a:t>5.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-х-30=0</a:t>
                </a:r>
              </a:p>
              <a:p>
                <a:r>
                  <a:rPr lang="ru-RU" sz="2800" dirty="0"/>
                  <a:t>6.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-8х=0</a:t>
                </a:r>
              </a:p>
              <a:p>
                <a:r>
                  <a:rPr lang="ru-RU" sz="2800" dirty="0"/>
                  <a:t>7.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+</a:t>
                </a:r>
                <a:r>
                  <a:rPr lang="ru-RU" sz="2800" dirty="0" smtClean="0"/>
                  <a:t>5х+6=0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708920"/>
                <a:ext cx="8568952" cy="3453766"/>
              </a:xfrm>
              <a:prstGeom prst="rect">
                <a:avLst/>
              </a:prstGeom>
              <a:blipFill rotWithShape="1">
                <a:blip r:embed="rId2"/>
                <a:stretch>
                  <a:fillRect l="-1494" t="-14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995936" y="2894157"/>
                <a:ext cx="3672408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dirty="0" smtClean="0"/>
                  <a:t>8.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-8х-9=0</a:t>
                </a:r>
              </a:p>
              <a:p>
                <a:r>
                  <a:rPr lang="ru-RU" sz="2800" dirty="0"/>
                  <a:t>9. -2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+20х=0</a:t>
                </a:r>
              </a:p>
              <a:p>
                <a:r>
                  <a:rPr lang="ru-RU" sz="2800" dirty="0"/>
                  <a:t>10.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-5х-6=0</a:t>
                </a:r>
              </a:p>
              <a:p>
                <a:r>
                  <a:rPr lang="ru-RU" sz="2800" dirty="0"/>
                  <a:t>11. 3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-27=0</a:t>
                </a:r>
              </a:p>
              <a:p>
                <a:r>
                  <a:rPr lang="ru-RU" sz="2800" dirty="0"/>
                  <a:t>12. 2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-50=0</a:t>
                </a:r>
              </a:p>
              <a:p>
                <a:r>
                  <a:rPr lang="ru-RU" sz="2800" dirty="0"/>
                  <a:t>13. 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/>
                  <a:t>+6х+16=0</a:t>
                </a: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2894157"/>
                <a:ext cx="3672408" cy="2677656"/>
              </a:xfrm>
              <a:prstGeom prst="rect">
                <a:avLst/>
              </a:prstGeom>
              <a:blipFill rotWithShape="1">
                <a:blip r:embed="rId3"/>
                <a:stretch>
                  <a:fillRect l="-3488" t="-2050" b="-56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538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13285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/>
              <a:t>2х</a:t>
            </a:r>
            <a:r>
              <a:rPr lang="ru-RU" sz="3600" baseline="30000" dirty="0"/>
              <a:t>2</a:t>
            </a:r>
            <a:r>
              <a:rPr lang="ru-RU" sz="3600" dirty="0"/>
              <a:t> – х + 3 = 0;      </a:t>
            </a:r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х</a:t>
            </a:r>
            <a:r>
              <a:rPr lang="ru-RU" sz="3600" baseline="30000" dirty="0" smtClean="0"/>
              <a:t>2</a:t>
            </a:r>
            <a:r>
              <a:rPr lang="ru-RU" sz="3600" dirty="0" smtClean="0"/>
              <a:t> </a:t>
            </a:r>
            <a:r>
              <a:rPr lang="ru-RU" sz="3600" dirty="0"/>
              <a:t>– 3х – 5 = 0;       </a:t>
            </a:r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9х</a:t>
            </a:r>
            <a:r>
              <a:rPr lang="ru-RU" sz="3600" baseline="30000" dirty="0" smtClean="0"/>
              <a:t>2</a:t>
            </a:r>
            <a:r>
              <a:rPr lang="ru-RU" sz="3600" dirty="0" smtClean="0"/>
              <a:t> </a:t>
            </a:r>
            <a:r>
              <a:rPr lang="ru-RU" sz="3600" dirty="0"/>
              <a:t>– 12х + 4 = 0.          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7040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Вычислить дискриминант и определить количество корней</a:t>
            </a:r>
          </a:p>
        </p:txBody>
      </p:sp>
    </p:spTree>
    <p:extLst>
      <p:ext uri="{BB962C8B-B14F-4D97-AF65-F5344CB8AC3E}">
        <p14:creationId xmlns:p14="http://schemas.microsoft.com/office/powerpoint/2010/main" val="223740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385</TotalTime>
  <Words>671</Words>
  <Application>Microsoft Office PowerPoint</Application>
  <PresentationFormat>Экран (4:3)</PresentationFormat>
  <Paragraphs>148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111</cp:lastModifiedBy>
  <cp:revision>29</cp:revision>
  <dcterms:created xsi:type="dcterms:W3CDTF">2013-03-20T08:22:42Z</dcterms:created>
  <dcterms:modified xsi:type="dcterms:W3CDTF">2022-05-24T18:49:14Z</dcterms:modified>
</cp:coreProperties>
</file>