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comments/comment1.xml" ContentType="application/vnd.openxmlformats-officedocument.presentationml.comments+xml"/>
  <Default Extension="doc" ContentType="application/msword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22"/>
  </p:notesMasterIdLst>
  <p:sldIdLst>
    <p:sldId id="256" r:id="rId2"/>
    <p:sldId id="279" r:id="rId3"/>
    <p:sldId id="288" r:id="rId4"/>
    <p:sldId id="274" r:id="rId5"/>
    <p:sldId id="275" r:id="rId6"/>
    <p:sldId id="276" r:id="rId7"/>
    <p:sldId id="293" r:id="rId8"/>
    <p:sldId id="258" r:id="rId9"/>
    <p:sldId id="257" r:id="rId10"/>
    <p:sldId id="259" r:id="rId11"/>
    <p:sldId id="278" r:id="rId12"/>
    <p:sldId id="260" r:id="rId13"/>
    <p:sldId id="263" r:id="rId14"/>
    <p:sldId id="289" r:id="rId15"/>
    <p:sldId id="266" r:id="rId16"/>
    <p:sldId id="267" r:id="rId17"/>
    <p:sldId id="268" r:id="rId18"/>
    <p:sldId id="286" r:id="rId19"/>
    <p:sldId id="273" r:id="rId20"/>
    <p:sldId id="281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Пользователь" initials="П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5B0E"/>
    <a:srgbClr val="FF8719"/>
    <a:srgbClr val="C14107"/>
    <a:srgbClr val="4A1D02"/>
    <a:srgbClr val="A62502"/>
    <a:srgbClr val="AF3C09"/>
    <a:srgbClr val="BE2F02"/>
    <a:srgbClr val="A41F04"/>
    <a:srgbClr val="6B3305"/>
    <a:srgbClr val="A804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926" autoAdjust="0"/>
    <p:restoredTop sz="94718" autoAdjust="0"/>
  </p:normalViewPr>
  <p:slideViewPr>
    <p:cSldViewPr>
      <p:cViewPr>
        <p:scale>
          <a:sx n="80" d="100"/>
          <a:sy n="80" d="100"/>
        </p:scale>
        <p:origin x="-2526" y="-7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9-11-21T16:37:02.559" idx="1">
    <p:pos x="193" y="675"/>
    <p:text/>
  </p:cm>
</p:cmLst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45928A-279C-4373-8470-345FFF198529}" type="datetimeFigureOut">
              <a:rPr lang="zh-CN" altLang="en-US" smtClean="0"/>
              <a:pPr/>
              <a:t>2019/12/7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665E8B-117C-4F88-B936-C3827BFEA6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524396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665E8B-117C-4F88-B936-C3827BFEA64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665E8B-117C-4F88-B936-C3827BFEA645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665E8B-117C-4F88-B936-C3827BFEA645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665E8B-117C-4F88-B936-C3827BFEA645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665E8B-117C-4F88-B936-C3827BFEA645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665E8B-117C-4F88-B936-C3827BFEA645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665E8B-117C-4F88-B936-C3827BFEA645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665E8B-117C-4F88-B936-C3827BFEA645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6_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altLang="zh-CN" smtClean="0"/>
              <a:t>Образец подзаголовка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3446E-DA08-458F-8F59-36F87870F9E3}" type="datetimeFigureOut">
              <a:rPr lang="zh-CN" altLang="en-US" smtClean="0"/>
              <a:pPr/>
              <a:t>2019/12/7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89347-9A07-4432-98F1-6BDB7F211930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 descr="6_1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altLang="zh-CN" smtClean="0"/>
              <a:t>Вставка рисунка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3446E-DA08-458F-8F59-36F87870F9E3}" type="datetimeFigureOut">
              <a:rPr lang="zh-CN" altLang="en-US" smtClean="0"/>
              <a:pPr/>
              <a:t>2019/12/7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89347-9A07-4432-98F1-6BDB7F21193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3446E-DA08-458F-8F59-36F87870F9E3}" type="datetimeFigureOut">
              <a:rPr lang="zh-CN" altLang="en-US" smtClean="0"/>
              <a:pPr/>
              <a:t>2019/12/7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89347-9A07-4432-98F1-6BDB7F21193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3446E-DA08-458F-8F59-36F87870F9E3}" type="datetimeFigureOut">
              <a:rPr lang="zh-CN" altLang="en-US" smtClean="0"/>
              <a:pPr/>
              <a:t>2019/12/7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89347-9A07-4432-98F1-6BDB7F21193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6_6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6_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" name="图片占位符 9"/>
          <p:cNvSpPr>
            <a:spLocks noGrp="1"/>
          </p:cNvSpPr>
          <p:nvPr>
            <p:ph type="pic" sz="quarter" idx="13" hasCustomPrompt="1"/>
          </p:nvPr>
        </p:nvSpPr>
        <p:spPr>
          <a:xfrm>
            <a:off x="642910" y="785812"/>
            <a:ext cx="7858180" cy="5429269"/>
          </a:xfrm>
        </p:spPr>
        <p:txBody>
          <a:bodyPr>
            <a:normAutofit/>
          </a:bodyPr>
          <a:lstStyle>
            <a:lvl1pPr>
              <a:defRPr sz="2500"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lvl1pPr>
          </a:lstStyle>
          <a:p>
            <a:r>
              <a:rPr lang="en-US" altLang="zh-CN" dirty="0" smtClean="0"/>
              <a:t>Photo</a:t>
            </a:r>
            <a:endParaRPr lang="zh-CN" altLang="en-US" dirty="0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4"/>
          </p:nvPr>
        </p:nvSpPr>
        <p:spPr>
          <a:xfrm>
            <a:off x="4000496" y="428604"/>
            <a:ext cx="1421230" cy="1285874"/>
          </a:xfrm>
        </p:spPr>
        <p:txBody>
          <a:bodyPr/>
          <a:lstStyle/>
          <a:p>
            <a:r>
              <a:rPr lang="ru-RU" altLang="zh-CN" smtClean="0"/>
              <a:t>Вставка рисунка</a:t>
            </a:r>
            <a:endParaRPr lang="zh-CN" altLang="en-US"/>
          </a:p>
        </p:txBody>
      </p:sp>
      <p:sp>
        <p:nvSpPr>
          <p:cNvPr id="14" name="图片占位符 12"/>
          <p:cNvSpPr>
            <a:spLocks noGrp="1"/>
          </p:cNvSpPr>
          <p:nvPr>
            <p:ph type="pic" sz="quarter" idx="15"/>
          </p:nvPr>
        </p:nvSpPr>
        <p:spPr>
          <a:xfrm>
            <a:off x="5643580" y="428604"/>
            <a:ext cx="1421230" cy="1285874"/>
          </a:xfrm>
        </p:spPr>
        <p:txBody>
          <a:bodyPr/>
          <a:lstStyle/>
          <a:p>
            <a:r>
              <a:rPr lang="ru-RU" altLang="zh-CN" smtClean="0"/>
              <a:t>Вставка рисунка</a:t>
            </a:r>
            <a:endParaRPr lang="zh-CN" altLang="en-US"/>
          </a:p>
        </p:txBody>
      </p:sp>
      <p:sp>
        <p:nvSpPr>
          <p:cNvPr id="15" name="图片占位符 12"/>
          <p:cNvSpPr>
            <a:spLocks noGrp="1"/>
          </p:cNvSpPr>
          <p:nvPr>
            <p:ph type="pic" sz="quarter" idx="16"/>
          </p:nvPr>
        </p:nvSpPr>
        <p:spPr>
          <a:xfrm>
            <a:off x="7286644" y="428604"/>
            <a:ext cx="1421230" cy="1285874"/>
          </a:xfrm>
        </p:spPr>
        <p:txBody>
          <a:bodyPr/>
          <a:lstStyle/>
          <a:p>
            <a:r>
              <a:rPr lang="ru-RU" altLang="zh-CN" smtClean="0"/>
              <a:t>Вставка рисунка</a:t>
            </a:r>
            <a:endParaRPr lang="zh-CN" altLang="en-US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6_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图片占位符 9"/>
          <p:cNvSpPr>
            <a:spLocks noGrp="1"/>
          </p:cNvSpPr>
          <p:nvPr>
            <p:ph type="pic" sz="quarter" idx="13" hasCustomPrompt="1"/>
          </p:nvPr>
        </p:nvSpPr>
        <p:spPr>
          <a:xfrm>
            <a:off x="714375" y="785812"/>
            <a:ext cx="5143509" cy="5000641"/>
          </a:xfrm>
        </p:spPr>
        <p:txBody>
          <a:bodyPr>
            <a:normAutofit/>
          </a:bodyPr>
          <a:lstStyle>
            <a:lvl1pPr>
              <a:defRPr sz="2500"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lvl1pPr>
          </a:lstStyle>
          <a:p>
            <a:r>
              <a:rPr lang="en-US" altLang="zh-CN" dirty="0" smtClean="0"/>
              <a:t>Photo</a:t>
            </a:r>
            <a:endParaRPr lang="zh-CN" altLang="en-US" dirty="0"/>
          </a:p>
        </p:txBody>
      </p:sp>
      <p:sp>
        <p:nvSpPr>
          <p:cNvPr id="9" name="图片占位符 9"/>
          <p:cNvSpPr>
            <a:spLocks noGrp="1"/>
          </p:cNvSpPr>
          <p:nvPr>
            <p:ph type="pic" sz="quarter" idx="14" hasCustomPrompt="1"/>
          </p:nvPr>
        </p:nvSpPr>
        <p:spPr>
          <a:xfrm>
            <a:off x="5929322" y="785794"/>
            <a:ext cx="2428892" cy="5000641"/>
          </a:xfrm>
        </p:spPr>
        <p:txBody>
          <a:bodyPr>
            <a:normAutofit/>
          </a:bodyPr>
          <a:lstStyle>
            <a:lvl1pPr>
              <a:defRPr sz="2500"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lvl1pPr>
          </a:lstStyle>
          <a:p>
            <a:r>
              <a:rPr lang="en-US" altLang="zh-CN" dirty="0" smtClean="0"/>
              <a:t>Photo</a:t>
            </a:r>
            <a:endParaRPr lang="zh-CN" altLang="en-US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6_4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图片占位符 9"/>
          <p:cNvSpPr>
            <a:spLocks noGrp="1"/>
          </p:cNvSpPr>
          <p:nvPr>
            <p:ph type="pic" sz="quarter" idx="14" hasCustomPrompt="1"/>
          </p:nvPr>
        </p:nvSpPr>
        <p:spPr>
          <a:xfrm>
            <a:off x="5929322" y="785795"/>
            <a:ext cx="2428892" cy="2357436"/>
          </a:xfrm>
        </p:spPr>
        <p:txBody>
          <a:bodyPr>
            <a:normAutofit/>
          </a:bodyPr>
          <a:lstStyle>
            <a:lvl1pPr>
              <a:defRPr sz="2500"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lvl1pPr>
          </a:lstStyle>
          <a:p>
            <a:r>
              <a:rPr lang="en-US" altLang="zh-CN" dirty="0" smtClean="0"/>
              <a:t>Photo</a:t>
            </a:r>
            <a:endParaRPr lang="zh-CN" altLang="en-US" dirty="0"/>
          </a:p>
        </p:txBody>
      </p:sp>
      <p:sp>
        <p:nvSpPr>
          <p:cNvPr id="11" name="图片占位符 9"/>
          <p:cNvSpPr>
            <a:spLocks noGrp="1"/>
          </p:cNvSpPr>
          <p:nvPr>
            <p:ph type="pic" sz="quarter" idx="15" hasCustomPrompt="1"/>
          </p:nvPr>
        </p:nvSpPr>
        <p:spPr>
          <a:xfrm>
            <a:off x="3357554" y="785794"/>
            <a:ext cx="2428892" cy="2357436"/>
          </a:xfrm>
        </p:spPr>
        <p:txBody>
          <a:bodyPr>
            <a:normAutofit/>
          </a:bodyPr>
          <a:lstStyle>
            <a:lvl1pPr>
              <a:defRPr sz="2500"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lvl1pPr>
          </a:lstStyle>
          <a:p>
            <a:r>
              <a:rPr lang="en-US" altLang="zh-CN" dirty="0" smtClean="0"/>
              <a:t>Photo</a:t>
            </a:r>
            <a:endParaRPr lang="zh-CN" altLang="en-US" dirty="0"/>
          </a:p>
        </p:txBody>
      </p:sp>
      <p:sp>
        <p:nvSpPr>
          <p:cNvPr id="12" name="图片占位符 9"/>
          <p:cNvSpPr>
            <a:spLocks noGrp="1"/>
          </p:cNvSpPr>
          <p:nvPr>
            <p:ph type="pic" sz="quarter" idx="16" hasCustomPrompt="1"/>
          </p:nvPr>
        </p:nvSpPr>
        <p:spPr>
          <a:xfrm>
            <a:off x="785786" y="785794"/>
            <a:ext cx="2428892" cy="2357436"/>
          </a:xfrm>
        </p:spPr>
        <p:txBody>
          <a:bodyPr>
            <a:normAutofit/>
          </a:bodyPr>
          <a:lstStyle>
            <a:lvl1pPr>
              <a:defRPr sz="2500"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lvl1pPr>
          </a:lstStyle>
          <a:p>
            <a:r>
              <a:rPr lang="en-US" altLang="zh-CN" dirty="0" smtClean="0"/>
              <a:t>Photo</a:t>
            </a:r>
            <a:endParaRPr lang="zh-CN" altLang="en-US" dirty="0"/>
          </a:p>
        </p:txBody>
      </p:sp>
      <p:sp>
        <p:nvSpPr>
          <p:cNvPr id="13" name="图片占位符 9"/>
          <p:cNvSpPr>
            <a:spLocks noGrp="1"/>
          </p:cNvSpPr>
          <p:nvPr>
            <p:ph type="pic" sz="quarter" idx="17" hasCustomPrompt="1"/>
          </p:nvPr>
        </p:nvSpPr>
        <p:spPr>
          <a:xfrm>
            <a:off x="5929322" y="3286125"/>
            <a:ext cx="2428892" cy="2357436"/>
          </a:xfrm>
        </p:spPr>
        <p:txBody>
          <a:bodyPr>
            <a:normAutofit/>
          </a:bodyPr>
          <a:lstStyle>
            <a:lvl1pPr>
              <a:defRPr sz="2500"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lvl1pPr>
          </a:lstStyle>
          <a:p>
            <a:r>
              <a:rPr lang="en-US" altLang="zh-CN" dirty="0" smtClean="0"/>
              <a:t>Photo</a:t>
            </a:r>
            <a:endParaRPr lang="zh-CN" altLang="en-US" dirty="0"/>
          </a:p>
        </p:txBody>
      </p:sp>
      <p:sp>
        <p:nvSpPr>
          <p:cNvPr id="14" name="图片占位符 9"/>
          <p:cNvSpPr>
            <a:spLocks noGrp="1"/>
          </p:cNvSpPr>
          <p:nvPr>
            <p:ph type="pic" sz="quarter" idx="18" hasCustomPrompt="1"/>
          </p:nvPr>
        </p:nvSpPr>
        <p:spPr>
          <a:xfrm>
            <a:off x="3357554" y="3286124"/>
            <a:ext cx="2428892" cy="2357436"/>
          </a:xfrm>
        </p:spPr>
        <p:txBody>
          <a:bodyPr>
            <a:normAutofit/>
          </a:bodyPr>
          <a:lstStyle>
            <a:lvl1pPr>
              <a:defRPr sz="2500"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lvl1pPr>
          </a:lstStyle>
          <a:p>
            <a:r>
              <a:rPr lang="en-US" altLang="zh-CN" dirty="0" smtClean="0"/>
              <a:t>Photo</a:t>
            </a:r>
            <a:endParaRPr lang="zh-CN" altLang="en-US" dirty="0"/>
          </a:p>
        </p:txBody>
      </p:sp>
      <p:sp>
        <p:nvSpPr>
          <p:cNvPr id="15" name="图片占位符 9"/>
          <p:cNvSpPr>
            <a:spLocks noGrp="1"/>
          </p:cNvSpPr>
          <p:nvPr>
            <p:ph type="pic" sz="quarter" idx="19" hasCustomPrompt="1"/>
          </p:nvPr>
        </p:nvSpPr>
        <p:spPr>
          <a:xfrm>
            <a:off x="785786" y="3286124"/>
            <a:ext cx="2428892" cy="2357436"/>
          </a:xfrm>
        </p:spPr>
        <p:txBody>
          <a:bodyPr>
            <a:normAutofit/>
          </a:bodyPr>
          <a:lstStyle>
            <a:lvl1pPr>
              <a:defRPr sz="2500"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lvl1pPr>
          </a:lstStyle>
          <a:p>
            <a:r>
              <a:rPr lang="en-US" altLang="zh-CN" dirty="0" smtClean="0"/>
              <a:t>Photo</a:t>
            </a:r>
            <a:endParaRPr lang="zh-CN" altLang="en-US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6_5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" name="图片占位符 9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3999" cy="6858000"/>
          </a:xfrm>
        </p:spPr>
        <p:txBody>
          <a:bodyPr>
            <a:normAutofit/>
          </a:bodyPr>
          <a:lstStyle>
            <a:lvl1pPr>
              <a:defRPr sz="2500"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lvl1pPr>
          </a:lstStyle>
          <a:p>
            <a:r>
              <a:rPr lang="en-US" altLang="zh-CN" dirty="0" smtClean="0"/>
              <a:t>Photo</a:t>
            </a:r>
            <a:endParaRPr lang="zh-CN" altLang="en-US" dirty="0"/>
          </a:p>
        </p:txBody>
      </p:sp>
      <p:sp>
        <p:nvSpPr>
          <p:cNvPr id="12" name="图片占位符 9"/>
          <p:cNvSpPr>
            <a:spLocks noGrp="1"/>
          </p:cNvSpPr>
          <p:nvPr>
            <p:ph type="pic" sz="quarter" idx="14" hasCustomPrompt="1"/>
          </p:nvPr>
        </p:nvSpPr>
        <p:spPr>
          <a:xfrm>
            <a:off x="6643702" y="4500570"/>
            <a:ext cx="2214578" cy="2153066"/>
          </a:xfrm>
        </p:spPr>
        <p:txBody>
          <a:bodyPr>
            <a:normAutofit/>
          </a:bodyPr>
          <a:lstStyle>
            <a:lvl1pPr>
              <a:defRPr sz="2500"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lvl1pPr>
          </a:lstStyle>
          <a:p>
            <a:r>
              <a:rPr lang="en-US" altLang="zh-CN" dirty="0" smtClean="0"/>
              <a:t>Photo</a:t>
            </a:r>
            <a:endParaRPr lang="zh-CN" altLang="en-US" dirty="0"/>
          </a:p>
        </p:txBody>
      </p:sp>
      <p:sp>
        <p:nvSpPr>
          <p:cNvPr id="13" name="图片占位符 9"/>
          <p:cNvSpPr>
            <a:spLocks noGrp="1"/>
          </p:cNvSpPr>
          <p:nvPr>
            <p:ph type="pic" sz="quarter" idx="15" hasCustomPrompt="1"/>
          </p:nvPr>
        </p:nvSpPr>
        <p:spPr>
          <a:xfrm>
            <a:off x="4357686" y="4500570"/>
            <a:ext cx="2214578" cy="2153066"/>
          </a:xfrm>
        </p:spPr>
        <p:txBody>
          <a:bodyPr>
            <a:normAutofit/>
          </a:bodyPr>
          <a:lstStyle>
            <a:lvl1pPr>
              <a:defRPr sz="2500"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lvl1pPr>
          </a:lstStyle>
          <a:p>
            <a:r>
              <a:rPr lang="en-US" altLang="zh-CN" dirty="0" smtClean="0"/>
              <a:t>Photo</a:t>
            </a:r>
            <a:endParaRPr lang="zh-CN" altLang="en-US" dirty="0"/>
          </a:p>
        </p:txBody>
      </p:sp>
      <p:sp>
        <p:nvSpPr>
          <p:cNvPr id="14" name="图片占位符 9"/>
          <p:cNvSpPr>
            <a:spLocks noGrp="1"/>
          </p:cNvSpPr>
          <p:nvPr>
            <p:ph type="pic" sz="quarter" idx="16" hasCustomPrompt="1"/>
          </p:nvPr>
        </p:nvSpPr>
        <p:spPr>
          <a:xfrm>
            <a:off x="2071670" y="4500570"/>
            <a:ext cx="2214578" cy="2153066"/>
          </a:xfrm>
        </p:spPr>
        <p:txBody>
          <a:bodyPr>
            <a:normAutofit/>
          </a:bodyPr>
          <a:lstStyle>
            <a:lvl1pPr>
              <a:defRPr sz="2500"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lvl1pPr>
          </a:lstStyle>
          <a:p>
            <a:r>
              <a:rPr lang="en-US" altLang="zh-CN" dirty="0" smtClean="0"/>
              <a:t>Photo</a:t>
            </a:r>
            <a:endParaRPr lang="zh-CN" altLang="en-US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广告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-71462"/>
            <a:ext cx="9144000" cy="7022592"/>
          </a:xfrm>
          <a:prstGeom prst="rect">
            <a:avLst/>
          </a:prstGeom>
        </p:spPr>
      </p:pic>
    </p:spTree>
  </p:cSld>
  <p:clrMapOvr>
    <a:masterClrMapping/>
  </p:clrMapOvr>
  <p:transition spd="slow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3446E-DA08-458F-8F59-36F87870F9E3}" type="datetimeFigureOut">
              <a:rPr lang="zh-CN" altLang="en-US" smtClean="0"/>
              <a:pPr/>
              <a:t>2019/12/7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89347-9A07-4432-98F1-6BDB7F21193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3446E-DA08-458F-8F59-36F87870F9E3}" type="datetimeFigureOut">
              <a:rPr lang="zh-CN" altLang="en-US" smtClean="0"/>
              <a:pPr/>
              <a:t>2019/12/7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89347-9A07-4432-98F1-6BDB7F21193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63446E-DA08-458F-8F59-36F87870F9E3}" type="datetimeFigureOut">
              <a:rPr lang="zh-CN" altLang="en-US" smtClean="0"/>
              <a:pPr/>
              <a:t>2019/12/7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989347-9A07-4432-98F1-6BDB7F21193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ransition spd="slow"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25.png"/><Relationship Id="rId4" Type="http://schemas.openxmlformats.org/officeDocument/2006/relationships/hyperlink" Target="http://ru.wikipedia.org/wiki/%D0%98%D0%B7%D0%BE%D0%B1%D1%80%D0%B0%D0%B6%D0%B5%D0%BD%D0%B8%D0%B5:Mussorgsky_Pictures_at_an_Exhibition,_chords.PN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hyperlink" Target="&#1053;&#1072;&#1088;&#1077;&#1079;&#1082;&#1080;%20&#1080;&#1079;%20&#1088;&#1072;&#1079;&#1085;&#1099;&#1093;%20&#1084;&#1091;&#1083;&#1100;&#1090;&#1080;.wmv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comments" Target="../comments/comment1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.doc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8%D0%B7%D0%BE%D0%B1%D1%80%D0%B0%D0%B6%D0%B5%D0%BD%D0%B8%D0%B5:Mussorgsky_letter_to_Stasov_June_1974.jpg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hyperlink" Target="http://upload.wikimedia.org/wikipedia/commons/7/7e/Viktor_Hartmann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899592" y="2858367"/>
            <a:ext cx="5438408" cy="2730936"/>
          </a:xfrm>
          <a:prstGeom prst="rect">
            <a:avLst/>
          </a:prstGeom>
          <a:gradFill flip="none" rotWithShape="1">
            <a:gsLst>
              <a:gs pos="7000">
                <a:schemeClr val="accent6">
                  <a:alpha val="0"/>
                </a:schemeClr>
              </a:gs>
              <a:gs pos="72000">
                <a:srgbClr val="FF8719"/>
              </a:gs>
              <a:gs pos="92000">
                <a:srgbClr val="A80400">
                  <a:alpha val="6400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1924284"/>
            <a:ext cx="5715008" cy="10926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zh-CN" altLang="en-US" sz="6500" b="1" spc="50" dirty="0">
              <a:ln w="38100">
                <a:solidFill>
                  <a:srgbClr val="C00000"/>
                </a:solidFill>
              </a:ln>
              <a:solidFill>
                <a:srgbClr val="BE2F02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072-CAI978" pitchFamily="18" charset="0"/>
              <a:ea typeface="Batang" pitchFamily="18" charset="-127"/>
              <a:cs typeface="Arial Unicode MS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2708920"/>
            <a:ext cx="4857784" cy="261610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Интерактивная лекция-концерт</a:t>
            </a:r>
          </a:p>
          <a:p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zh-CN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altLang="zh-CN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zh-CN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2019 года </a:t>
            </a:r>
            <a:endParaRPr lang="ru-RU" altLang="zh-CN" sz="3200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Пользователь\Desktop\Новое к К. с выставки\logotip-goda-teatra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6281" y="2885418"/>
            <a:ext cx="3351999" cy="2874889"/>
          </a:xfrm>
          <a:prstGeom prst="rect">
            <a:avLst/>
          </a:prstGeom>
          <a:noFill/>
          <a:ln w="38100">
            <a:solidFill>
              <a:srgbClr val="BE2F02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285720" y="571480"/>
            <a:ext cx="8572560" cy="19288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Инструментальный театр М.П. Мусоргского в сюите «Картинки с выставки»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1282727917_adv_bcgrnd-5.jp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rcRect t="3200" b="3200"/>
          <a:stretch>
            <a:fillRect/>
          </a:stretch>
        </p:blipFill>
        <p:spPr>
          <a:xfrm>
            <a:off x="-714411" y="0"/>
            <a:ext cx="9858411" cy="6858000"/>
          </a:xfrm>
        </p:spPr>
      </p:pic>
      <p:sp>
        <p:nvSpPr>
          <p:cNvPr id="24" name="矩形 23"/>
          <p:cNvSpPr/>
          <p:nvPr/>
        </p:nvSpPr>
        <p:spPr>
          <a:xfrm>
            <a:off x="-142908" y="1000108"/>
            <a:ext cx="8643998" cy="5643602"/>
          </a:xfrm>
          <a:prstGeom prst="rect">
            <a:avLst/>
          </a:prstGeom>
          <a:gradFill flip="none" rotWithShape="1">
            <a:gsLst>
              <a:gs pos="1000">
                <a:schemeClr val="accent6">
                  <a:alpha val="0"/>
                </a:schemeClr>
              </a:gs>
              <a:gs pos="45000">
                <a:srgbClr val="FF7A00"/>
              </a:gs>
              <a:gs pos="70000">
                <a:srgbClr val="A80400">
                  <a:alpha val="77000"/>
                </a:srgbClr>
              </a:gs>
              <a:gs pos="100000">
                <a:srgbClr val="4D0808">
                  <a:alpha val="8100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3714744" y="785794"/>
            <a:ext cx="57150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3000" b="1" dirty="0" smtClean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0" y="1071546"/>
            <a:ext cx="885828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0000">
              <a:buAutoNum type="arabicParenR"/>
            </a:pPr>
            <a:r>
              <a:rPr lang="ru-RU" altLang="zh-CN" sz="2500" b="1" dirty="0" smtClean="0">
                <a:solidFill>
                  <a:schemeClr val="bg1"/>
                </a:solidFill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«Гном»</a:t>
            </a:r>
          </a:p>
          <a:p>
            <a:pPr indent="360000">
              <a:buAutoNum type="arabicParenR"/>
            </a:pPr>
            <a:r>
              <a:rPr lang="ru-RU" altLang="zh-CN" sz="2500" b="1" dirty="0" smtClean="0">
                <a:solidFill>
                  <a:schemeClr val="bg1"/>
                </a:solidFill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«Старый замок»</a:t>
            </a:r>
          </a:p>
          <a:p>
            <a:pPr indent="360000">
              <a:buAutoNum type="arabicParenR"/>
            </a:pPr>
            <a:r>
              <a:rPr lang="ru-RU" altLang="zh-CN" sz="2500" b="1" dirty="0" smtClean="0">
                <a:solidFill>
                  <a:schemeClr val="bg1"/>
                </a:solidFill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«</a:t>
            </a:r>
            <a:r>
              <a:rPr lang="ru-RU" altLang="zh-CN" sz="2500" b="1" dirty="0" err="1" smtClean="0">
                <a:solidFill>
                  <a:schemeClr val="bg1"/>
                </a:solidFill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Тюльерийский</a:t>
            </a:r>
            <a:r>
              <a:rPr lang="ru-RU" altLang="zh-CN" sz="2500" b="1" dirty="0" smtClean="0">
                <a:solidFill>
                  <a:schemeClr val="bg1"/>
                </a:solidFill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  сад (Ссора детей после игры)» </a:t>
            </a:r>
          </a:p>
          <a:p>
            <a:pPr indent="360000">
              <a:buAutoNum type="arabicParenR"/>
            </a:pPr>
            <a:r>
              <a:rPr lang="ru-RU" altLang="zh-CN" sz="2500" b="1" dirty="0" smtClean="0">
                <a:solidFill>
                  <a:schemeClr val="bg1"/>
                </a:solidFill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«</a:t>
            </a:r>
            <a:r>
              <a:rPr lang="ru-RU" altLang="zh-CN" sz="2500" b="1" dirty="0" err="1" smtClean="0">
                <a:solidFill>
                  <a:schemeClr val="bg1"/>
                </a:solidFill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Быдло</a:t>
            </a:r>
            <a:r>
              <a:rPr lang="ru-RU" altLang="zh-CN" sz="2500" b="1" dirty="0" smtClean="0">
                <a:solidFill>
                  <a:schemeClr val="bg1"/>
                </a:solidFill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»</a:t>
            </a:r>
          </a:p>
          <a:p>
            <a:pPr indent="360000">
              <a:buAutoNum type="arabicParenR"/>
            </a:pPr>
            <a:r>
              <a:rPr lang="ru-RU" altLang="zh-CN" sz="2500" b="1" dirty="0" smtClean="0">
                <a:solidFill>
                  <a:schemeClr val="bg1"/>
                </a:solidFill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«Балет  невылупившихся  птенцов»</a:t>
            </a:r>
          </a:p>
          <a:p>
            <a:pPr indent="360000">
              <a:buAutoNum type="arabicParenR"/>
            </a:pPr>
            <a:r>
              <a:rPr lang="ru-RU" altLang="zh-CN" sz="2500" b="1" dirty="0" smtClean="0">
                <a:solidFill>
                  <a:schemeClr val="bg1"/>
                </a:solidFill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«Два  еврея (Богатый и бедный)»</a:t>
            </a:r>
          </a:p>
          <a:p>
            <a:pPr indent="360000">
              <a:buAutoNum type="arabicParenR"/>
            </a:pPr>
            <a:r>
              <a:rPr lang="ru-RU" altLang="zh-CN" sz="2500" b="1" dirty="0" smtClean="0">
                <a:solidFill>
                  <a:schemeClr val="bg1"/>
                </a:solidFill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«</a:t>
            </a:r>
            <a:r>
              <a:rPr lang="ru-RU" altLang="zh-CN" sz="2500" b="1" dirty="0" err="1" smtClean="0">
                <a:solidFill>
                  <a:schemeClr val="bg1"/>
                </a:solidFill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Лиможский</a:t>
            </a:r>
            <a:r>
              <a:rPr lang="ru-RU" altLang="zh-CN" sz="2500" b="1" dirty="0" smtClean="0">
                <a:solidFill>
                  <a:schemeClr val="bg1"/>
                </a:solidFill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 рынок (Большая новость)»</a:t>
            </a:r>
          </a:p>
          <a:p>
            <a:pPr indent="360000">
              <a:buAutoNum type="arabicParenR"/>
            </a:pPr>
            <a:r>
              <a:rPr lang="ru-RU" altLang="zh-CN" sz="2500" b="1" dirty="0" smtClean="0">
                <a:solidFill>
                  <a:schemeClr val="bg1"/>
                </a:solidFill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«Катакомбы  (Римская гробница). С мертвыми на мертвом языке»</a:t>
            </a:r>
          </a:p>
          <a:p>
            <a:pPr indent="360000">
              <a:buAutoNum type="arabicParenR"/>
            </a:pPr>
            <a:r>
              <a:rPr lang="ru-RU" altLang="zh-CN" sz="2500" b="1" dirty="0" smtClean="0">
                <a:solidFill>
                  <a:schemeClr val="bg1"/>
                </a:solidFill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«Избушка на  курьих  ножках (Баба-Яга)»</a:t>
            </a:r>
          </a:p>
          <a:p>
            <a:pPr indent="360000">
              <a:buAutoNum type="arabicParenR"/>
            </a:pPr>
            <a:r>
              <a:rPr lang="ru-RU" altLang="zh-CN" sz="2500" b="1" dirty="0" smtClean="0">
                <a:solidFill>
                  <a:schemeClr val="bg1"/>
                </a:solidFill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«Богатырские  ворота  (В стольном городе во Киеве)» </a:t>
            </a:r>
          </a:p>
          <a:p>
            <a:pPr indent="360000"/>
            <a:endParaRPr lang="en-US" altLang="zh-CN" sz="2500" b="1" dirty="0" smtClean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142852"/>
            <a:ext cx="86439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Программное содержание сюиты</a:t>
            </a:r>
            <a:endParaRPr lang="ru-RU" sz="4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259234" y="500042"/>
          <a:ext cx="8777722" cy="5857916"/>
        </p:xfrm>
        <a:graphic>
          <a:graphicData uri="http://schemas.openxmlformats.org/presentationml/2006/ole">
            <p:oleObj spid="_x0000_s19460" name="Document" r:id="rId3" imgW="9837713" imgH="6566530" progId="Word.Document.8">
              <p:embed/>
            </p:oleObj>
          </a:graphicData>
        </a:graphic>
      </p:graphicFrame>
    </p:spTree>
  </p:cSld>
  <p:clrMapOvr>
    <a:masterClrMapping/>
  </p:clrMapOvr>
  <p:transition spd="slow"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285720" y="142852"/>
            <a:ext cx="8715436" cy="1000132"/>
          </a:xfrm>
          <a:prstGeom prst="rect">
            <a:avLst/>
          </a:prstGeom>
          <a:gradFill flip="none" rotWithShape="1">
            <a:gsLst>
              <a:gs pos="1000">
                <a:schemeClr val="accent6">
                  <a:alpha val="0"/>
                </a:schemeClr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57158" y="1000108"/>
            <a:ext cx="8501122" cy="5643602"/>
          </a:xfrm>
          <a:prstGeom prst="rect">
            <a:avLst/>
          </a:prstGeom>
          <a:gradFill flip="none" rotWithShape="1">
            <a:gsLst>
              <a:gs pos="1000">
                <a:schemeClr val="accent6">
                  <a:alpha val="0"/>
                </a:schemeClr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numCol="2" rtlCol="0" anchor="ctr"/>
          <a:lstStyle/>
          <a:p>
            <a:pPr algn="ctr">
              <a:lnSpc>
                <a:spcPct val="150000"/>
              </a:lnSpc>
              <a:defRPr/>
            </a:pPr>
            <a:endParaRPr lang="ru-RU" altLang="zh-CN" sz="2500" b="1" dirty="0" smtClean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57126" y="285728"/>
            <a:ext cx="8786874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ru-RU" altLang="zh-CN" sz="3200" b="1" dirty="0" smtClean="0">
                <a:solidFill>
                  <a:schemeClr val="bg1"/>
                </a:solidFill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«Прогулка». </a:t>
            </a:r>
            <a:endParaRPr lang="en-US" altLang="zh-CN" sz="3200" b="1" dirty="0" smtClean="0">
              <a:solidFill>
                <a:schemeClr val="bg1"/>
              </a:solidFill>
              <a:latin typeface="Times New Roman" pitchFamily="18" charset="0"/>
              <a:ea typeface="Arial Unicode MS" pitchFamily="34" charset="-122"/>
              <a:cs typeface="Times New Roman" pitchFamily="18" charset="0"/>
            </a:endParaRPr>
          </a:p>
          <a:p>
            <a:endParaRPr lang="en-US" altLang="zh-CN" sz="2500" b="1" dirty="0" smtClean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14348" y="5929330"/>
            <a:ext cx="250029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500" b="1" dirty="0" smtClean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286116" y="6072206"/>
            <a:ext cx="250029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500" b="1" dirty="0" smtClean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000760" y="5929330"/>
            <a:ext cx="250029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500" b="1" dirty="0" smtClean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23" name="Picture 6" descr="3-й и 4-й такты «Прогулки» — вступление «хора»">
            <a:hlinkClick r:id="rId4" tooltip="&quot;3-й и 4-й такты «Прогулки» — вступление «хора»&quot;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3781008" y="4714884"/>
            <a:ext cx="5113508" cy="15716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A41F04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500034" y="3571876"/>
            <a:ext cx="43577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изложении темы </a:t>
            </a:r>
            <a:r>
              <a:rPr lang="ru-RU" altLang="zh-CN" sz="2400" b="1" dirty="0" smtClean="0">
                <a:solidFill>
                  <a:schemeClr val="bg1"/>
                </a:solidFill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—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имитация походки автора (?) </a:t>
            </a:r>
          </a:p>
          <a:p>
            <a:pPr>
              <a:defRPr/>
            </a:pPr>
            <a:endParaRPr lang="ru-RU" sz="2400" b="1" dirty="0" smtClean="0">
              <a:solidFill>
                <a:schemeClr val="bg1"/>
              </a:solidFill>
            </a:endParaRPr>
          </a:p>
          <a:p>
            <a:endParaRPr lang="ru-RU" sz="2400" dirty="0">
              <a:solidFill>
                <a:srgbClr val="A41F04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43438" y="1071546"/>
            <a:ext cx="4143404" cy="32316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ru-RU" altLang="zh-CN" sz="2400" b="1" dirty="0" smtClean="0"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В мелодии : </a:t>
            </a:r>
          </a:p>
          <a:p>
            <a:pPr algn="ctr">
              <a:defRPr/>
            </a:pPr>
            <a:r>
              <a:rPr lang="ru-RU" altLang="zh-CN" sz="2000" b="1" dirty="0" smtClean="0"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-</a:t>
            </a:r>
            <a:r>
              <a:rPr lang="ru-RU" altLang="zh-CN" sz="2400" b="1" dirty="0" smtClean="0"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характерный для народных песен пятиступенный лад;</a:t>
            </a:r>
          </a:p>
          <a:p>
            <a:pPr algn="ctr">
              <a:defRPr/>
            </a:pPr>
            <a:r>
              <a:rPr lang="ru-RU" altLang="zh-CN" sz="2400" b="1" dirty="0" smtClean="0"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 </a:t>
            </a:r>
          </a:p>
          <a:p>
            <a:pPr algn="ctr">
              <a:defRPr/>
            </a:pPr>
            <a:r>
              <a:rPr lang="ru-RU" altLang="zh-CN" sz="2400" b="1" dirty="0" smtClean="0"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-имитация народной манеры пения: одноголосный запев и хоровой  «</a:t>
            </a:r>
            <a:r>
              <a:rPr lang="ru-RU" altLang="zh-CN" sz="2400" b="1" dirty="0" err="1" smtClean="0"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подхат</a:t>
            </a:r>
            <a:r>
              <a:rPr lang="ru-RU" altLang="zh-CN" sz="2400" b="1" dirty="0" smtClean="0"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».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0034" y="1142984"/>
            <a:ext cx="3643338" cy="166199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altLang="zh-CN" sz="2400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«</a:t>
            </a:r>
            <a:r>
              <a:rPr lang="ru-RU" altLang="zh-CN" sz="2400" b="1" dirty="0" smtClean="0"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Моя физиономия в </a:t>
            </a:r>
            <a:r>
              <a:rPr lang="ru-RU" altLang="zh-CN" sz="2400" b="1" dirty="0" err="1" smtClean="0"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интермедах</a:t>
            </a:r>
            <a:r>
              <a:rPr lang="ru-RU" altLang="zh-CN" sz="2400" b="1" dirty="0" smtClean="0"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 видна»</a:t>
            </a:r>
            <a:r>
              <a:rPr lang="ru-RU" altLang="zh-CN" b="1" dirty="0" smtClean="0"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 —</a:t>
            </a:r>
          </a:p>
          <a:p>
            <a:pPr algn="ctr">
              <a:defRPr/>
            </a:pPr>
            <a:r>
              <a:rPr lang="ru-RU" altLang="zh-CN" b="1" dirty="0" smtClean="0"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(из  письма Вл. Стасову)</a:t>
            </a:r>
          </a:p>
          <a:p>
            <a:pPr algn="ctr">
              <a:defRPr/>
            </a:pPr>
            <a:endParaRPr lang="ru-RU" altLang="zh-CN" b="1" dirty="0" smtClean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algn="ctr">
              <a:defRPr/>
            </a:pPr>
            <a:r>
              <a:rPr lang="ru-RU" altLang="zh-CN" b="1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</a:p>
        </p:txBody>
      </p:sp>
      <p:sp>
        <p:nvSpPr>
          <p:cNvPr id="14" name="Стрелка вниз 13"/>
          <p:cNvSpPr/>
          <p:nvPr/>
        </p:nvSpPr>
        <p:spPr>
          <a:xfrm>
            <a:off x="8286776" y="4071942"/>
            <a:ext cx="642942" cy="714380"/>
          </a:xfrm>
          <a:prstGeom prst="downArrow">
            <a:avLst/>
          </a:prstGeom>
          <a:solidFill>
            <a:srgbClr val="C141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5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5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5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5" grpId="0"/>
      <p:bldP spid="36" grpId="0"/>
      <p:bldP spid="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0" y="214290"/>
            <a:ext cx="91440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500" b="1" dirty="0" smtClean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571736" y="5929330"/>
            <a:ext cx="435771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500" b="1" i="1" dirty="0" smtClean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286148" y="5933848"/>
            <a:ext cx="250029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500" b="1" dirty="0" smtClean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929354" y="5933848"/>
            <a:ext cx="250029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500" b="1" dirty="0" smtClean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8" name="Рисунок 7" descr="osamu_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1214422"/>
            <a:ext cx="3643092" cy="364938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85720" y="5000636"/>
            <a:ext cx="3714776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 err="1" smtClean="0"/>
              <a:t>Осаму</a:t>
            </a:r>
            <a:r>
              <a:rPr lang="ru-RU" sz="2800" i="1" dirty="0" smtClean="0"/>
              <a:t> </a:t>
            </a:r>
            <a:r>
              <a:rPr lang="ru-RU" sz="2800" i="1" dirty="0" err="1" smtClean="0"/>
              <a:t>Тэдзука</a:t>
            </a:r>
            <a:endParaRPr lang="ru-RU" sz="2800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357158" y="214290"/>
            <a:ext cx="8429684" cy="58477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altLang="zh-CN" sz="3200" b="1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«</a:t>
            </a:r>
            <a:r>
              <a:rPr lang="ru-RU" altLang="zh-CN" sz="3200" b="1" dirty="0" smtClean="0">
                <a:latin typeface="Times New Roman" pitchFamily="18" charset="0"/>
                <a:ea typeface="Arial Unicode MS" pitchFamily="34" charset="-122"/>
                <a:cs typeface="Times New Roman" pitchFamily="18" charset="0"/>
                <a:hlinkClick r:id="rId4" action="ppaction://hlinkfile"/>
              </a:rPr>
              <a:t>Гном». </a:t>
            </a:r>
            <a:r>
              <a:rPr lang="ru-RU" altLang="zh-CN" sz="3200" b="1" dirty="0" err="1" smtClean="0">
                <a:latin typeface="Times New Roman" pitchFamily="18" charset="0"/>
                <a:ea typeface="Arial Unicode MS" pitchFamily="34" charset="-122"/>
                <a:cs typeface="Times New Roman" pitchFamily="18" charset="0"/>
                <a:hlinkClick r:id="rId4" action="ppaction://hlinkfile"/>
              </a:rPr>
              <a:t>Переинтонирование</a:t>
            </a:r>
            <a:r>
              <a:rPr lang="ru-RU" altLang="zh-CN" sz="3200" b="1" dirty="0" smtClean="0"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 </a:t>
            </a:r>
            <a:r>
              <a:rPr lang="ru-RU" altLang="zh-CN" sz="3200" b="1" dirty="0" smtClean="0">
                <a:solidFill>
                  <a:schemeClr val="bg1"/>
                </a:solidFill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содержания</a:t>
            </a:r>
            <a:endParaRPr lang="ru-RU" altLang="zh-CN" sz="3200" b="1" dirty="0">
              <a:solidFill>
                <a:schemeClr val="bg1"/>
              </a:solidFill>
              <a:latin typeface="Times New Roman" pitchFamily="18" charset="0"/>
              <a:ea typeface="Arial Unicode MS" pitchFamily="34" charset="-122"/>
              <a:cs typeface="Times New Roman" pitchFamily="18" charset="0"/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4357686" y="1214423"/>
          <a:ext cx="4429156" cy="40933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9950"/>
                <a:gridCol w="2289206"/>
              </a:tblGrid>
              <a:tr h="642941">
                <a:tc>
                  <a:txBody>
                    <a:bodyPr/>
                    <a:lstStyle/>
                    <a:p>
                      <a:r>
                        <a:rPr lang="ru-RU" baseline="0" dirty="0" smtClean="0"/>
                        <a:t> </a:t>
                      </a:r>
                    </a:p>
                    <a:p>
                      <a:r>
                        <a:rPr lang="ru-RU" baseline="0" dirty="0" smtClean="0"/>
                        <a:t>Страна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Япония</a:t>
                      </a:r>
                      <a:endParaRPr lang="ru-RU" dirty="0"/>
                    </a:p>
                  </a:txBody>
                  <a:tcPr/>
                </a:tc>
              </a:tr>
              <a:tr h="108006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2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Режиссер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ts val="2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Продюсер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ts val="2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Сценарий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2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Осаму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Тэдзука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5790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Композитор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600" kern="12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Прочерк (!)</a:t>
                      </a:r>
                    </a:p>
                  </a:txBody>
                  <a:tcPr/>
                </a:tc>
              </a:tr>
              <a:tr h="646889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Жанр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Короткометражный мультфильм</a:t>
                      </a:r>
                    </a:p>
                  </a:txBody>
                  <a:tcPr/>
                </a:tc>
              </a:tr>
              <a:tr h="442603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Премьера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11.10.1966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80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Информация из 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Википедии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http://ru.wikipedia.org/wiki/</a:t>
                      </a:r>
                    </a:p>
                    <a:p>
                      <a:pPr marL="0" algn="l" defTabSz="914400" rtl="0" eaLnBrk="1" latinLnBrk="0" hangingPunct="1"/>
                      <a:endParaRPr lang="ru-RU" sz="160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5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5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5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5" grpId="0"/>
      <p:bldP spid="36" grpId="0"/>
      <p:bldP spid="3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1357298"/>
            <a:ext cx="8286808" cy="5072098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altLang="zh-CN" b="1" dirty="0" smtClean="0">
                <a:solidFill>
                  <a:schemeClr val="tx1"/>
                </a:solidFill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Черты выразительности : </a:t>
            </a:r>
          </a:p>
          <a:p>
            <a:pPr algn="just">
              <a:spcBef>
                <a:spcPts val="0"/>
              </a:spcBef>
            </a:pPr>
            <a:r>
              <a:rPr lang="ru-RU" altLang="zh-CN" b="1" dirty="0" smtClean="0">
                <a:solidFill>
                  <a:schemeClr val="tx1"/>
                </a:solidFill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-Певучая мелодия в </a:t>
            </a:r>
            <a:r>
              <a:rPr lang="ru-RU" altLang="zh-CN" b="1" i="1" dirty="0" smtClean="0">
                <a:solidFill>
                  <a:schemeClr val="tx1"/>
                </a:solidFill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стиле пасторалей </a:t>
            </a:r>
            <a:r>
              <a:rPr lang="ru-RU" altLang="zh-CN" b="1" dirty="0" smtClean="0">
                <a:solidFill>
                  <a:schemeClr val="tx1"/>
                </a:solidFill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XVIII века .</a:t>
            </a:r>
          </a:p>
          <a:p>
            <a:pPr algn="just">
              <a:spcBef>
                <a:spcPts val="0"/>
              </a:spcBef>
            </a:pPr>
            <a:r>
              <a:rPr lang="ru-RU" altLang="zh-CN" b="1" dirty="0" smtClean="0">
                <a:solidFill>
                  <a:schemeClr val="tx1"/>
                </a:solidFill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-Музыка </a:t>
            </a:r>
            <a:r>
              <a:rPr lang="ru-RU" altLang="zh-CN" b="1" i="1" dirty="0" smtClean="0">
                <a:solidFill>
                  <a:schemeClr val="tx1"/>
                </a:solidFill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застывшая, медленная, грустная, тихая. </a:t>
            </a:r>
          </a:p>
          <a:p>
            <a:r>
              <a:rPr lang="ru-RU" altLang="zh-CN" b="1" dirty="0" smtClean="0">
                <a:solidFill>
                  <a:schemeClr val="tx1"/>
                </a:solidFill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Это картина мрачного, сурового старинного замка.</a:t>
            </a:r>
          </a:p>
          <a:p>
            <a:r>
              <a:rPr lang="ru-RU" altLang="zh-CN" b="1" dirty="0" smtClean="0">
                <a:solidFill>
                  <a:schemeClr val="tx1"/>
                </a:solidFill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 В  ней дух таинственности. </a:t>
            </a:r>
          </a:p>
          <a:p>
            <a:endParaRPr lang="ru-RU" altLang="zh-CN" b="1" dirty="0" smtClean="0">
              <a:solidFill>
                <a:schemeClr val="tx1"/>
              </a:solidFill>
              <a:latin typeface="Times New Roman" pitchFamily="18" charset="0"/>
              <a:ea typeface="Arial Unicode MS" pitchFamily="34" charset="-122"/>
              <a:cs typeface="Times New Roman" pitchFamily="18" charset="0"/>
            </a:endParaRPr>
          </a:p>
        </p:txBody>
      </p:sp>
      <p:sp>
        <p:nvSpPr>
          <p:cNvPr id="4" name="Заголовок 3"/>
          <p:cNvSpPr txBox="1">
            <a:spLocks noGrp="1"/>
          </p:cNvSpPr>
          <p:nvPr>
            <p:ph type="ctrTitle"/>
          </p:nvPr>
        </p:nvSpPr>
        <p:spPr>
          <a:xfrm>
            <a:off x="500034" y="428604"/>
            <a:ext cx="821537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altLang="zh-CN" sz="3200" b="1" dirty="0" smtClean="0"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«Старый замок»</a:t>
            </a:r>
            <a:endParaRPr lang="ru-RU" altLang="zh-CN" sz="3200" b="1" dirty="0">
              <a:latin typeface="Times New Roman" pitchFamily="18" charset="0"/>
              <a:ea typeface="Arial Unicode MS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642878" y="1714488"/>
            <a:ext cx="8501122" cy="1071546"/>
          </a:xfrm>
          <a:prstGeom prst="rect">
            <a:avLst/>
          </a:prstGeom>
          <a:gradFill flip="none" rotWithShape="1">
            <a:gsLst>
              <a:gs pos="1000">
                <a:schemeClr val="accent6">
                  <a:alpha val="0"/>
                </a:schemeClr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zh-CN" sz="3600" dirty="0" smtClean="0"/>
              <a:t>«Балет невылупившихся птенцов»</a:t>
            </a:r>
            <a:endParaRPr lang="zh-CN" altLang="en-US" sz="3600" dirty="0"/>
          </a:p>
        </p:txBody>
      </p:sp>
      <p:sp>
        <p:nvSpPr>
          <p:cNvPr id="31" name="矩形 30"/>
          <p:cNvSpPr/>
          <p:nvPr/>
        </p:nvSpPr>
        <p:spPr>
          <a:xfrm>
            <a:off x="214282" y="1214422"/>
            <a:ext cx="8572560" cy="5286412"/>
          </a:xfrm>
          <a:prstGeom prst="rect">
            <a:avLst/>
          </a:prstGeom>
          <a:gradFill flip="none" rotWithShape="1">
            <a:gsLst>
              <a:gs pos="1000">
                <a:schemeClr val="accent6">
                  <a:alpha val="0"/>
                </a:schemeClr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numCol="2" rtlCol="0" anchor="ctr"/>
          <a:lstStyle/>
          <a:p>
            <a:pPr algn="ctr">
              <a:lnSpc>
                <a:spcPct val="150000"/>
              </a:lnSpc>
              <a:defRPr/>
            </a:pPr>
            <a:r>
              <a:rPr lang="ru-RU" sz="2400" dirty="0" smtClean="0"/>
              <a:t>Эскиз  В.Гартмана к постановке балета "</a:t>
            </a:r>
            <a:r>
              <a:rPr lang="ru-RU" sz="2400" dirty="0" err="1" smtClean="0"/>
              <a:t>Трильби</a:t>
            </a:r>
            <a:r>
              <a:rPr lang="ru-RU" sz="2400" dirty="0" smtClean="0"/>
              <a:t>"</a:t>
            </a:r>
          </a:p>
          <a:p>
            <a:pPr algn="ctr">
              <a:lnSpc>
                <a:spcPct val="150000"/>
              </a:lnSpc>
              <a:defRPr/>
            </a:pPr>
            <a:endParaRPr lang="ru-RU" sz="2400" dirty="0" smtClean="0"/>
          </a:p>
          <a:p>
            <a:pPr algn="ctr">
              <a:lnSpc>
                <a:spcPct val="150000"/>
              </a:lnSpc>
              <a:defRPr/>
            </a:pPr>
            <a:r>
              <a:rPr lang="ru-RU" sz="2400" dirty="0" smtClean="0"/>
              <a:t>Музыка воспроизводит  движения подпрыгивающих, суетящихся «птенцов-танцоров».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28596" y="285728"/>
            <a:ext cx="850112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500" b="1" dirty="0" smtClean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571736" y="5929330"/>
            <a:ext cx="435771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500" b="1" i="1" dirty="0" smtClean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286148" y="5933848"/>
            <a:ext cx="250029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500" b="1" dirty="0" smtClean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929354" y="5933848"/>
            <a:ext cx="250029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500" b="1" dirty="0" smtClean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28794" y="5572140"/>
            <a:ext cx="57864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i="1" dirty="0" smtClean="0">
                <a:solidFill>
                  <a:schemeClr val="bg1"/>
                </a:solidFill>
              </a:rPr>
              <a:t> </a:t>
            </a:r>
            <a:endParaRPr lang="ru-RU" sz="3200" i="1" dirty="0">
              <a:solidFill>
                <a:schemeClr val="bg1"/>
              </a:solidFill>
            </a:endParaRPr>
          </a:p>
        </p:txBody>
      </p:sp>
      <p:pic>
        <p:nvPicPr>
          <p:cNvPr id="12" name="Рисунок 11" descr="hartmann_chicks_sketch_for_trilby_balle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438" y="1428736"/>
            <a:ext cx="4065756" cy="4889498"/>
          </a:xfrm>
          <a:prstGeom prst="rect">
            <a:avLst/>
          </a:prstGeom>
          <a:ln w="76200">
            <a:solidFill>
              <a:srgbClr val="A41F04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285720" y="214290"/>
            <a:ext cx="8358246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altLang="zh-CN" sz="3200" b="1" dirty="0" smtClean="0"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«Балет невылупившихся птенцов»</a:t>
            </a:r>
            <a:endParaRPr lang="ru-RU" altLang="zh-CN" sz="3200" b="1" dirty="0">
              <a:latin typeface="Times New Roman" pitchFamily="18" charset="0"/>
              <a:ea typeface="Arial Unicode MS" pitchFamily="34" charset="-122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4282" y="214290"/>
            <a:ext cx="8358246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altLang="zh-CN" sz="3200" b="1" dirty="0" smtClean="0"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«Балет невылупившихся птенцов»</a:t>
            </a:r>
            <a:endParaRPr lang="ru-RU" altLang="zh-CN" sz="3200" b="1" dirty="0">
              <a:latin typeface="Times New Roman" pitchFamily="18" charset="0"/>
              <a:ea typeface="Arial Unicode MS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5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5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5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5" grpId="0"/>
      <p:bldP spid="36" grpId="0"/>
      <p:bldP spid="3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800px-Hartmann_Paris_Catacomb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1643050"/>
            <a:ext cx="5438352" cy="407196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85720" y="285728"/>
            <a:ext cx="8572560" cy="10772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altLang="zh-CN" sz="3200" b="1" dirty="0" smtClean="0"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«Катакомбы». «С мёртвыми на мёртвом языке»</a:t>
            </a:r>
            <a:endParaRPr lang="ru-RU" altLang="zh-CN" sz="3200" b="1" dirty="0">
              <a:latin typeface="Times New Roman" pitchFamily="18" charset="0"/>
              <a:ea typeface="Arial Unicode MS" pitchFamily="34" charset="-122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29322" y="1785926"/>
            <a:ext cx="2928958" cy="34163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картине 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В. Гартман 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изобразил себя и спутников, рассматривающих   с фонарем катакомбы (которые  служили местом погребения). 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0" y="214290"/>
            <a:ext cx="91440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500" b="1" dirty="0" smtClean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929354" y="5933848"/>
            <a:ext cx="250029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500" b="1" dirty="0" smtClean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13" name="Picture 4" descr="C:\Documents and Settings\PandemiC\Рабочий стол\baba_yaga_1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1928802"/>
            <a:ext cx="6072230" cy="3899673"/>
          </a:xfrm>
          <a:prstGeom prst="rect">
            <a:avLst/>
          </a:prstGeom>
          <a:noFill/>
          <a:ln w="28575">
            <a:solidFill>
              <a:srgbClr val="BE2F02"/>
            </a:solidFill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214282" y="4429132"/>
            <a:ext cx="3143272" cy="230832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 smtClean="0">
                <a:ln>
                  <a:solidFill>
                    <a:srgbClr val="A62502"/>
                  </a:solidFill>
                </a:ln>
                <a:solidFill>
                  <a:srgbClr val="4A1D02"/>
                </a:solidFill>
                <a:latin typeface="Times New Roman" pitchFamily="18" charset="0"/>
                <a:cs typeface="Times New Roman" pitchFamily="18" charset="0"/>
              </a:rPr>
              <a:t>У композитора :  </a:t>
            </a:r>
          </a:p>
          <a:p>
            <a:r>
              <a:rPr lang="ru-RU" dirty="0" smtClean="0">
                <a:ln>
                  <a:solidFill>
                    <a:srgbClr val="A62502"/>
                  </a:solidFill>
                </a:ln>
                <a:solidFill>
                  <a:srgbClr val="4A1D02"/>
                </a:solidFill>
                <a:latin typeface="Times New Roman" pitchFamily="18" charset="0"/>
                <a:cs typeface="Times New Roman" pitchFamily="18" charset="0"/>
              </a:rPr>
              <a:t>деятельно-динамичный  «характер»  </a:t>
            </a:r>
          </a:p>
          <a:p>
            <a:r>
              <a:rPr lang="ru-RU" dirty="0" smtClean="0">
                <a:ln>
                  <a:solidFill>
                    <a:srgbClr val="A62502"/>
                  </a:solidFill>
                </a:ln>
                <a:solidFill>
                  <a:srgbClr val="4A1D02"/>
                </a:solidFill>
                <a:latin typeface="Times New Roman" pitchFamily="18" charset="0"/>
                <a:cs typeface="Times New Roman" pitchFamily="18" charset="0"/>
              </a:rPr>
              <a:t>персонажа:</a:t>
            </a:r>
          </a:p>
          <a:p>
            <a:r>
              <a:rPr lang="ru-RU" dirty="0" smtClean="0">
                <a:ln>
                  <a:solidFill>
                    <a:srgbClr val="A62502"/>
                  </a:solidFill>
                </a:ln>
                <a:solidFill>
                  <a:srgbClr val="4A1D02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dirty="0" smtClean="0">
                <a:ln>
                  <a:solidFill>
                    <a:srgbClr val="A62502"/>
                  </a:solidFill>
                </a:ln>
                <a:solidFill>
                  <a:srgbClr val="4A1D02"/>
                </a:solidFill>
                <a:latin typeface="Times New Roman" pitchFamily="18" charset="0"/>
                <a:cs typeface="Times New Roman" pitchFamily="18" charset="0"/>
              </a:rPr>
              <a:t>полет в ступе</a:t>
            </a:r>
          </a:p>
          <a:p>
            <a:r>
              <a:rPr lang="ru-RU" sz="2400" dirty="0" smtClean="0">
                <a:ln>
                  <a:solidFill>
                    <a:srgbClr val="A62502"/>
                  </a:solidFill>
                </a:ln>
                <a:solidFill>
                  <a:srgbClr val="4A1D02"/>
                </a:solidFill>
                <a:latin typeface="Times New Roman" pitchFamily="18" charset="0"/>
                <a:cs typeface="Times New Roman" pitchFamily="18" charset="0"/>
              </a:rPr>
              <a:t>-колдовские деяния</a:t>
            </a:r>
          </a:p>
          <a:p>
            <a:r>
              <a:rPr lang="ru-RU" sz="2400" dirty="0" smtClean="0">
                <a:ln>
                  <a:solidFill>
                    <a:srgbClr val="A62502"/>
                  </a:solidFill>
                </a:ln>
                <a:solidFill>
                  <a:srgbClr val="4A1D02"/>
                </a:solidFill>
                <a:latin typeface="Times New Roman" pitchFamily="18" charset="0"/>
                <a:cs typeface="Times New Roman" pitchFamily="18" charset="0"/>
              </a:rPr>
              <a:t>-полет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14282" y="214290"/>
            <a:ext cx="8715436" cy="10772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altLang="zh-CN" sz="3200" b="1" dirty="0" smtClean="0"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«Избушка на курьих ножках. Баба Яга </a:t>
            </a:r>
            <a:r>
              <a:rPr lang="ru-RU" altLang="zh-CN" sz="3200" b="1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(Баба-Яга)</a:t>
            </a:r>
            <a:endParaRPr lang="ru-RU" altLang="zh-CN" sz="3200" b="1" dirty="0">
              <a:latin typeface="Times New Roman" pitchFamily="18" charset="0"/>
              <a:ea typeface="Arial Unicode MS" pitchFamily="34" charset="-122"/>
              <a:cs typeface="Times New Roman" pitchFamily="18" charset="0"/>
            </a:endParaRPr>
          </a:p>
        </p:txBody>
      </p:sp>
      <p:pic>
        <p:nvPicPr>
          <p:cNvPr id="10" name="Рисунок 9" descr="Hartmann_-_Hut_of_Baba_Yag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1142984"/>
            <a:ext cx="2286016" cy="3240526"/>
          </a:xfrm>
          <a:prstGeom prst="rect">
            <a:avLst/>
          </a:prstGeom>
          <a:ln w="28575">
            <a:solidFill>
              <a:srgbClr val="AF3C09"/>
            </a:solidFill>
          </a:ln>
        </p:spPr>
      </p:pic>
      <p:sp>
        <p:nvSpPr>
          <p:cNvPr id="12" name="TextBox 11"/>
          <p:cNvSpPr txBox="1"/>
          <p:nvPr/>
        </p:nvSpPr>
        <p:spPr>
          <a:xfrm>
            <a:off x="2786050" y="928670"/>
            <a:ext cx="6143668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 smtClean="0">
                <a:ln>
                  <a:solidFill>
                    <a:srgbClr val="A62502"/>
                  </a:solidFill>
                </a:ln>
                <a:solidFill>
                  <a:srgbClr val="4A1D02"/>
                </a:solidFill>
                <a:latin typeface="Times New Roman" pitchFamily="18" charset="0"/>
                <a:cs typeface="Times New Roman" pitchFamily="18" charset="0"/>
              </a:rPr>
              <a:t> Прообраз пьесы: проект бронзовых часов в русском стиле, изображавших сказочное жилище ведьмы. </a:t>
            </a:r>
          </a:p>
          <a:p>
            <a:r>
              <a:rPr lang="ru-RU" dirty="0" smtClean="0">
                <a:ln>
                  <a:solidFill>
                    <a:srgbClr val="A62502"/>
                  </a:solidFill>
                </a:ln>
                <a:solidFill>
                  <a:srgbClr val="4A1D0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n>
                <a:solidFill>
                  <a:srgbClr val="A62502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трелка вниз 15"/>
          <p:cNvSpPr/>
          <p:nvPr/>
        </p:nvSpPr>
        <p:spPr>
          <a:xfrm rot="16200000">
            <a:off x="2465121" y="2969007"/>
            <a:ext cx="552962" cy="794934"/>
          </a:xfrm>
          <a:prstGeom prst="downArrow">
            <a:avLst/>
          </a:prstGeom>
          <a:solidFill>
            <a:srgbClr val="C141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Picture 3" descr="C:\Users\Пользователь\Desktop\загруженное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000108"/>
            <a:ext cx="3595835" cy="2693406"/>
          </a:xfrm>
          <a:prstGeom prst="rect">
            <a:avLst/>
          </a:prstGeom>
          <a:noFill/>
        </p:spPr>
      </p:pic>
      <p:pic>
        <p:nvPicPr>
          <p:cNvPr id="3" name="Рисунок 8" descr="220px-Musorgskiy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3143248"/>
            <a:ext cx="2428892" cy="35544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9698" name="Picture 2" descr="C:\Users\Пользователь\Desktop\К Б. воротам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1934" y="1000108"/>
            <a:ext cx="4760836" cy="266606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57158" y="214290"/>
            <a:ext cx="857256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altLang="zh-CN" sz="3200" b="1" dirty="0" smtClean="0"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«Богатырские ворота»</a:t>
            </a:r>
            <a:r>
              <a:rPr lang="ru-RU" altLang="zh-CN" sz="3200" b="1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)</a:t>
            </a:r>
            <a:endParaRPr lang="ru-RU" altLang="zh-CN" sz="3200" b="1" dirty="0">
              <a:latin typeface="Times New Roman" pitchFamily="18" charset="0"/>
              <a:ea typeface="Arial Unicode MS" pitchFamily="34" charset="-122"/>
              <a:cs typeface="Times New Roman" pitchFamily="18" charset="0"/>
            </a:endParaRPr>
          </a:p>
        </p:txBody>
      </p:sp>
      <p:pic>
        <p:nvPicPr>
          <p:cNvPr id="6" name="Picture 2" descr="C:\Users\Пользователь\Desktop\Новое к К. с выставки\Колокола в Москве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928669"/>
            <a:ext cx="8465403" cy="564360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285728"/>
            <a:ext cx="8429684" cy="714380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altLang="zh-CN" sz="3200" b="1" dirty="0" smtClean="0"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Эпохальные театральные постановки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142984"/>
            <a:ext cx="8429684" cy="5143536"/>
          </a:xfrm>
          <a:solidFill>
            <a:schemeClr val="bg1"/>
          </a:solidFill>
        </p:spPr>
        <p:txBody>
          <a:bodyPr>
            <a:normAutofit fontScale="32500" lnSpcReduction="20000"/>
          </a:bodyPr>
          <a:lstStyle/>
          <a:p>
            <a:pPr lvl="0" algn="just">
              <a:lnSpc>
                <a:spcPct val="170000"/>
              </a:lnSpc>
              <a:spcBef>
                <a:spcPts val="0"/>
              </a:spcBef>
            </a:pPr>
            <a:r>
              <a:rPr lang="ru-RU" altLang="zh-CN" sz="8600" b="1" dirty="0" smtClean="0">
                <a:solidFill>
                  <a:schemeClr val="tx1"/>
                </a:solidFill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В 1928 год - </a:t>
            </a:r>
          </a:p>
          <a:p>
            <a:pPr lvl="0" indent="457200" algn="just">
              <a:lnSpc>
                <a:spcPct val="170000"/>
              </a:lnSpc>
              <a:spcBef>
                <a:spcPts val="0"/>
              </a:spcBef>
            </a:pPr>
            <a:r>
              <a:rPr lang="ru-RU" altLang="zh-CN" sz="6000" b="1" dirty="0" smtClean="0">
                <a:solidFill>
                  <a:schemeClr val="tx1"/>
                </a:solidFill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В.В.Кандинский (!) в театре г. Дессау осуществил постановку «Картинок с выставки» со своими костюмами и абстрактными декорациями. Играли куклы.</a:t>
            </a:r>
          </a:p>
          <a:p>
            <a:pPr algn="just">
              <a:lnSpc>
                <a:spcPct val="170000"/>
              </a:lnSpc>
              <a:spcBef>
                <a:spcPts val="0"/>
              </a:spcBef>
            </a:pPr>
            <a:endParaRPr lang="ru-RU" altLang="zh-CN" sz="6000" b="1" dirty="0" smtClean="0">
              <a:solidFill>
                <a:schemeClr val="tx1"/>
              </a:solidFill>
              <a:latin typeface="Times New Roman" pitchFamily="18" charset="0"/>
              <a:ea typeface="Arial Unicode MS" pitchFamily="34" charset="-122"/>
              <a:cs typeface="Times New Roman" pitchFamily="18" charset="0"/>
            </a:endParaRPr>
          </a:p>
          <a:p>
            <a:pPr algn="just">
              <a:lnSpc>
                <a:spcPct val="170000"/>
              </a:lnSpc>
              <a:spcBef>
                <a:spcPts val="0"/>
              </a:spcBef>
            </a:pPr>
            <a:r>
              <a:rPr lang="ru-RU" altLang="zh-CN" sz="7400" b="1" dirty="0" smtClean="0">
                <a:solidFill>
                  <a:schemeClr val="tx1"/>
                </a:solidFill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В 1963 год - </a:t>
            </a:r>
          </a:p>
          <a:p>
            <a:pPr indent="457200" algn="just">
              <a:lnSpc>
                <a:spcPct val="170000"/>
              </a:lnSpc>
              <a:spcBef>
                <a:spcPts val="0"/>
              </a:spcBef>
            </a:pPr>
            <a:r>
              <a:rPr lang="ru-RU" altLang="zh-CN" sz="6000" b="1" dirty="0" smtClean="0">
                <a:solidFill>
                  <a:schemeClr val="tx1"/>
                </a:solidFill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Московский академический музыкальный театр им. К.С.Станиславского и </a:t>
            </a:r>
            <a:r>
              <a:rPr lang="ru-RU" altLang="zh-CN" sz="6000" b="1" dirty="0" err="1" smtClean="0">
                <a:solidFill>
                  <a:schemeClr val="tx1"/>
                </a:solidFill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В.И.Немировича-Данченко</a:t>
            </a:r>
            <a:r>
              <a:rPr lang="ru-RU" altLang="zh-CN" sz="6000" b="1" dirty="0" smtClean="0">
                <a:solidFill>
                  <a:schemeClr val="tx1"/>
                </a:solidFill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  осуществил  постановку балета «Картинки с выставки». </a:t>
            </a:r>
          </a:p>
          <a:p>
            <a:pPr algn="just">
              <a:lnSpc>
                <a:spcPct val="170000"/>
              </a:lnSpc>
              <a:spcBef>
                <a:spcPts val="0"/>
              </a:spcBef>
            </a:pPr>
            <a:r>
              <a:rPr lang="ru-RU" altLang="zh-CN" sz="6000" b="1" dirty="0" smtClean="0">
                <a:solidFill>
                  <a:schemeClr val="tx1"/>
                </a:solidFill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Инструментовка М. Равеля. Балетмейстер – Ф. В. Лопухов.</a:t>
            </a:r>
          </a:p>
          <a:p>
            <a:pPr algn="just">
              <a:lnSpc>
                <a:spcPct val="170000"/>
              </a:lnSpc>
              <a:spcBef>
                <a:spcPts val="0"/>
              </a:spcBef>
            </a:pPr>
            <a:endParaRPr lang="ru-RU" sz="2800" dirty="0" smtClean="0"/>
          </a:p>
          <a:p>
            <a:pPr algn="just">
              <a:lnSpc>
                <a:spcPct val="170000"/>
              </a:lnSpc>
              <a:spcBef>
                <a:spcPts val="0"/>
              </a:spcBef>
            </a:pPr>
            <a:endParaRPr lang="ru-RU" sz="2800" dirty="0" smtClean="0"/>
          </a:p>
          <a:p>
            <a:pPr lvl="0">
              <a:lnSpc>
                <a:spcPct val="170000"/>
              </a:lnSpc>
            </a:pPr>
            <a:endParaRPr lang="ru-RU" dirty="0" smtClean="0">
              <a:solidFill>
                <a:srgbClr val="6B3305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70000"/>
              </a:lnSpc>
            </a:pPr>
            <a:endParaRPr lang="ru-RU" dirty="0">
              <a:solidFill>
                <a:srgbClr val="6B3305"/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Пользователь\Desktop\Календаоь мероприятий марафон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945" y="500042"/>
            <a:ext cx="8882168" cy="500066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1428736"/>
            <a:ext cx="7929618" cy="310854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6000" dirty="0" smtClean="0">
                <a:solidFill>
                  <a:srgbClr val="D85B0E"/>
                </a:solidFill>
                <a:latin typeface="Times New Roman" pitchFamily="18" charset="0"/>
                <a:cs typeface="Times New Roman" pitchFamily="18" charset="0"/>
              </a:rPr>
              <a:t>Спасибо за внимание! </a:t>
            </a:r>
          </a:p>
          <a:p>
            <a:pPr algn="ctr"/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57158" y="285728"/>
            <a:ext cx="8429684" cy="8309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Эстафета  театрального марафона в республике Коми. 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16 октября 2019 года. Театр им. В Савина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3" name="Picture 1" descr="C:\Users\Пользователь\Desktop\Передача символ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714488"/>
            <a:ext cx="5576227" cy="3714776"/>
          </a:xfrm>
          <a:prstGeom prst="rect">
            <a:avLst/>
          </a:prstGeom>
          <a:noFill/>
        </p:spPr>
      </p:pic>
      <p:pic>
        <p:nvPicPr>
          <p:cNvPr id="3076" name="Picture 4" descr="BOB_2973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/>
          <a:srcRect l="30629" r="30629"/>
          <a:stretch>
            <a:fillRect/>
          </a:stretch>
        </p:blipFill>
        <p:spPr bwMode="auto">
          <a:xfrm>
            <a:off x="5929322" y="1285860"/>
            <a:ext cx="2857520" cy="492128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esktop\программа Гала концерт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1071546"/>
            <a:ext cx="3571868" cy="5140783"/>
          </a:xfrm>
          <a:prstGeom prst="rect">
            <a:avLst/>
          </a:prstGeom>
          <a:noFill/>
        </p:spPr>
      </p:pic>
      <p:pic>
        <p:nvPicPr>
          <p:cNvPr id="1027" name="Picture 3" descr="C:\Users\Пользователь\Desktop\День Р музыки в пб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3" cstate="print"/>
          <a:srcRect t="13542" b="13542"/>
          <a:stretch>
            <a:fillRect/>
          </a:stretch>
        </p:blipFill>
        <p:spPr bwMode="auto">
          <a:xfrm>
            <a:off x="214282" y="1071546"/>
            <a:ext cx="5088427" cy="494708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42844" y="214290"/>
            <a:ext cx="8715436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День русской музыки в Санкт-Петербурге.  Посвящение  Н.А. Римскому-Корсакову и М.П.Мусоргскому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Объект 2"/>
          <p:cNvGraphicFramePr>
            <a:graphicFrameLocks noGrp="1" noChangeAspect="1"/>
          </p:cNvGraphicFramePr>
          <p:nvPr>
            <p:ph type="pic" sz="quarter" idx="13"/>
          </p:nvPr>
        </p:nvGraphicFramePr>
        <p:xfrm>
          <a:off x="571472" y="785794"/>
          <a:ext cx="4507255" cy="5822616"/>
        </p:xfrm>
        <a:graphic>
          <a:graphicData uri="http://schemas.openxmlformats.org/presentationml/2006/ole">
            <p:oleObj spid="_x0000_s1028" name="Document" r:id="rId3" imgW="7599866" imgH="9817353" progId="Word.Document.8">
              <p:embed/>
            </p:oleObj>
          </a:graphicData>
        </a:graphic>
      </p:graphicFrame>
      <p:pic>
        <p:nvPicPr>
          <p:cNvPr id="1027" name="Picture 3" descr="C:\Users\Пользователь\Desktop\Stasov_. Критик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4"/>
          <a:srcRect l="14786" r="14786"/>
          <a:stretch>
            <a:fillRect/>
          </a:stretch>
        </p:blipFill>
        <p:spPr bwMode="auto">
          <a:xfrm>
            <a:off x="5786446" y="785794"/>
            <a:ext cx="2786082" cy="573603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71472" y="214290"/>
            <a:ext cx="4429156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Содружество «Могучая кучка»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86446" y="214290"/>
            <a:ext cx="2714644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Критик Вл. Стасов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1" descr="C:\Users\Пользователь\Desktop\фото участников костюмированного бала при Им дворе,1903 г.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9579" y="1285860"/>
            <a:ext cx="8884421" cy="500066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5720" y="214291"/>
            <a:ext cx="8643998" cy="10310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altLang="zh-CN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ru-RU" altLang="zh-CN" sz="2400" b="1" dirty="0" smtClean="0">
                <a:latin typeface="Times New Roman" pitchFamily="18" charset="0"/>
                <a:cs typeface="Times New Roman" pitchFamily="18" charset="0"/>
              </a:rPr>
              <a:t>Последний  театрализованный бал, 1903 год.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500" b="1" dirty="0" smtClean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3"/>
          </p:nvPr>
        </p:nvSpPr>
        <p:spPr/>
      </p:sp>
      <p:pic>
        <p:nvPicPr>
          <p:cNvPr id="30722" name="Picture 2" descr="C:\Users\Пользователь\Desktop\M._Musorgskij_.Обложка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539385"/>
            <a:ext cx="3929090" cy="5694331"/>
          </a:xfrm>
          <a:prstGeom prst="rect">
            <a:avLst/>
          </a:prstGeom>
          <a:noFill/>
          <a:ln w="38100">
            <a:solidFill>
              <a:srgbClr val="FF8719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4500562" y="571480"/>
            <a:ext cx="4286280" cy="5632311"/>
          </a:xfrm>
          <a:prstGeom prst="rect">
            <a:avLst/>
          </a:prstGeom>
          <a:solidFill>
            <a:schemeClr val="bg1"/>
          </a:solidFill>
          <a:ln w="57150">
            <a:solidFill>
              <a:srgbClr val="FF8719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Произведение всеобъемлющее и единственное по своему значению - художественному и духовному 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- во всей истории музыки»</a:t>
            </a:r>
          </a:p>
          <a:p>
            <a:pPr algn="r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М.В. Юдина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357158" y="214290"/>
            <a:ext cx="500066" cy="64294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 algn="ctr"/>
            <a:r>
              <a:rPr lang="ru-RU" sz="2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</a:t>
            </a:r>
          </a:p>
          <a:p>
            <a:pPr algn="ctr"/>
            <a:r>
              <a:rPr lang="ru-RU" sz="2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</a:t>
            </a:r>
          </a:p>
          <a:p>
            <a:pPr algn="ctr"/>
            <a:r>
              <a:rPr lang="ru-RU" sz="2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pPr algn="ctr"/>
            <a:r>
              <a:rPr lang="ru-RU" sz="2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</a:t>
            </a:r>
          </a:p>
          <a:p>
            <a:pPr algn="ctr"/>
            <a:r>
              <a:rPr lang="ru-RU" sz="2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 algn="ctr"/>
            <a:r>
              <a:rPr lang="ru-RU" sz="2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</a:t>
            </a:r>
          </a:p>
          <a:p>
            <a:pPr algn="ctr"/>
            <a:r>
              <a:rPr lang="ru-RU" sz="2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</a:t>
            </a:r>
          </a:p>
          <a:p>
            <a:pPr algn="ctr"/>
            <a:r>
              <a:rPr lang="ru-RU" sz="2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pPr algn="ctr"/>
            <a:r>
              <a:rPr lang="ru-RU" sz="2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</a:t>
            </a:r>
          </a:p>
          <a:p>
            <a:pPr algn="ctr"/>
            <a:r>
              <a:rPr lang="ru-RU" sz="2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</a:t>
            </a:r>
          </a:p>
          <a:p>
            <a:pPr algn="ctr"/>
            <a:r>
              <a:rPr lang="ru-RU" sz="2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pPr algn="ctr"/>
            <a:r>
              <a:rPr lang="ru-RU" sz="2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</a:t>
            </a:r>
          </a:p>
          <a:p>
            <a:pPr algn="ctr"/>
            <a:r>
              <a:rPr lang="ru-RU" sz="2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 algn="ctr"/>
            <a:r>
              <a:rPr lang="ru-RU" altLang="zh-CN" sz="2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</a:t>
            </a:r>
            <a:endParaRPr lang="zh-CN" altLang="en-US" sz="27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 rot="5400000">
            <a:off x="1571616" y="2643170"/>
            <a:ext cx="8072470" cy="3071834"/>
          </a:xfrm>
          <a:prstGeom prst="rect">
            <a:avLst/>
          </a:prstGeom>
          <a:gradFill flip="none" rotWithShape="1">
            <a:gsLst>
              <a:gs pos="7000">
                <a:schemeClr val="accent6">
                  <a:alpha val="0"/>
                </a:schemeClr>
              </a:gs>
              <a:gs pos="72000">
                <a:srgbClr val="FF8719"/>
              </a:gs>
              <a:gs pos="92000">
                <a:srgbClr val="A80400">
                  <a:alpha val="6400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4286248" y="214290"/>
            <a:ext cx="471490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Импульс </a:t>
            </a: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к созданию – посмертная  выставка  работ В.Гартмана. </a:t>
            </a:r>
          </a:p>
          <a:p>
            <a:endParaRPr lang="ru-RU" sz="2400" b="1" dirty="0" smtClean="0">
              <a:solidFill>
                <a:schemeClr val="bg1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Рабочее название </a:t>
            </a: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сюиты  </a:t>
            </a:r>
            <a:r>
              <a:rPr lang="ru-RU" sz="2400" b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«Гартман».</a:t>
            </a:r>
            <a:endParaRPr lang="ru-RU" sz="2400" dirty="0" smtClean="0">
              <a:solidFill>
                <a:schemeClr val="bg1"/>
              </a:solidFill>
              <a:ea typeface="Calibri" pitchFamily="34" charset="0"/>
              <a:cs typeface="Times New Roman" pitchFamily="18" charset="0"/>
            </a:endParaRPr>
          </a:p>
          <a:p>
            <a:endParaRPr lang="ru-RU" sz="2400" b="1" dirty="0" smtClean="0">
              <a:solidFill>
                <a:schemeClr val="bg1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Создан</a:t>
            </a: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за три недели </a:t>
            </a:r>
          </a:p>
          <a:p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(с 2 по 22 июня 1874 года) </a:t>
            </a:r>
          </a:p>
          <a:p>
            <a:pPr eaLnBrk="0" hangingPunct="0"/>
            <a:endParaRPr lang="ru-RU" sz="2400" b="1" dirty="0" smtClean="0">
              <a:solidFill>
                <a:schemeClr val="bg1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2400" b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Программная</a:t>
            </a:r>
          </a:p>
          <a:p>
            <a:pPr eaLnBrk="0" hangingPunct="0"/>
            <a:r>
              <a:rPr lang="ru-RU" sz="2400" b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основа</a:t>
            </a: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– работы  В.Гартмана</a:t>
            </a:r>
          </a:p>
          <a:p>
            <a:pPr eaLnBrk="0" hangingPunct="0"/>
            <a:endParaRPr lang="ru-RU" sz="2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endParaRPr lang="ru-RU" sz="2400" b="1" dirty="0" smtClean="0">
              <a:solidFill>
                <a:schemeClr val="bg1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2400" b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Посвящение</a:t>
            </a: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– В. Стасову</a:t>
            </a:r>
            <a:endParaRPr lang="ru-RU" sz="2400" dirty="0">
              <a:solidFill>
                <a:schemeClr val="tx1">
                  <a:lumMod val="85000"/>
                  <a:lumOff val="15000"/>
                </a:schemeClr>
              </a:solidFill>
              <a:latin typeface="Arial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1" name="Picture 6" descr="Письмо М. Мусоргского В. Стасову. Июнь 1874 г. Автограф">
            <a:hlinkClick r:id="rId3" tooltip="&quot;Письмо М. Мусоргского В. Стасову. Июнь 1874 г. Автограф&quot;"/>
          </p:cNvPr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4" cstate="print"/>
          <a:srcRect t="18412" b="18412"/>
          <a:stretch>
            <a:fillRect/>
          </a:stretch>
        </p:blipFill>
        <p:spPr bwMode="auto">
          <a:xfrm>
            <a:off x="1000100" y="571480"/>
            <a:ext cx="2859140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1000100" y="4714884"/>
            <a:ext cx="2857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Письмо М. Мусоргского</a:t>
            </a:r>
          </a:p>
          <a:p>
            <a:pPr algn="ctr"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В. Стасову. Июнь 1874 г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800px-Hartmann_Paris_Catacombs.jpg"/>
          <p:cNvPicPr>
            <a:picLocks noGrp="1" noChangeAspect="1"/>
          </p:cNvPicPr>
          <p:nvPr>
            <p:ph type="pic" sz="quarter" idx="16"/>
          </p:nvPr>
        </p:nvPicPr>
        <p:blipFill>
          <a:blip r:embed="rId3" cstate="print"/>
          <a:srcRect l="11486" r="11486"/>
          <a:stretch>
            <a:fillRect/>
          </a:stretch>
        </p:blipFill>
        <p:spPr>
          <a:xfrm>
            <a:off x="3063638" y="2285991"/>
            <a:ext cx="2794246" cy="27166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" name="Picture 9" descr="Image:Viktor Hartmann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86446" y="1357298"/>
            <a:ext cx="3053773" cy="41434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9" name="Рисунок 8" descr="220px-Musorgskiy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1357298"/>
            <a:ext cx="2786082" cy="40771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TextBox 11"/>
          <p:cNvSpPr txBox="1"/>
          <p:nvPr/>
        </p:nvSpPr>
        <p:spPr>
          <a:xfrm>
            <a:off x="428596" y="5572140"/>
            <a:ext cx="2643206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b="1" dirty="0" smtClean="0"/>
              <a:t>21 марта 1839 г.</a:t>
            </a:r>
          </a:p>
          <a:p>
            <a:r>
              <a:rPr lang="ru-RU" b="1" dirty="0" smtClean="0"/>
              <a:t> – 28 марта 1881 г.</a:t>
            </a:r>
            <a:endParaRPr lang="ru-RU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6072198" y="5572140"/>
            <a:ext cx="2643206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b="1" dirty="0" smtClean="0"/>
              <a:t>23 апреля 1834 г. –</a:t>
            </a:r>
          </a:p>
          <a:p>
            <a:r>
              <a:rPr lang="ru-RU" b="1" dirty="0" smtClean="0"/>
              <a:t> 4 августа 1873 г.</a:t>
            </a:r>
            <a:endParaRPr lang="ru-RU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85720" y="142853"/>
            <a:ext cx="8643998" cy="10310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altLang="zh-CN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 </a:t>
            </a:r>
            <a:r>
              <a:rPr lang="ru-RU" altLang="zh-CN" sz="3200" b="1" dirty="0" smtClean="0"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М. П. Мусоргский и В.А. Гартман. </a:t>
            </a:r>
            <a:endParaRPr lang="en-US" altLang="zh-CN" sz="3200" b="1" dirty="0" smtClean="0">
              <a:latin typeface="Times New Roman" pitchFamily="18" charset="0"/>
              <a:ea typeface="Arial Unicode MS" pitchFamily="34" charset="-122"/>
              <a:cs typeface="Times New Roman" pitchFamily="18" charset="0"/>
            </a:endParaRPr>
          </a:p>
          <a:p>
            <a:endParaRPr lang="en-US" altLang="zh-CN" sz="2500" b="1" dirty="0" smtClean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theme/theme1.xml><?xml version="1.0" encoding="utf-8"?>
<a:theme xmlns:a="http://schemas.openxmlformats.org/drawingml/2006/main" name="Music-Classic">
  <a:themeElements>
    <a:clrScheme name="自定义 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6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FFFF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1939</TotalTime>
  <Words>553</Words>
  <Application>Microsoft Office PowerPoint</Application>
  <PresentationFormat>Экран (4:3)</PresentationFormat>
  <Paragraphs>138</Paragraphs>
  <Slides>20</Slides>
  <Notes>8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Music-Classic</vt:lpstr>
      <vt:lpstr>Document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«Старый замок»</vt:lpstr>
      <vt:lpstr>Слайд 15</vt:lpstr>
      <vt:lpstr>Слайд 16</vt:lpstr>
      <vt:lpstr>Слайд 17</vt:lpstr>
      <vt:lpstr>Слайд 18</vt:lpstr>
      <vt:lpstr>Эпохальные театральные постановки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Пользователь</cp:lastModifiedBy>
  <cp:revision>252</cp:revision>
  <dcterms:created xsi:type="dcterms:W3CDTF">2013-01-20T18:34:17Z</dcterms:created>
  <dcterms:modified xsi:type="dcterms:W3CDTF">2019-12-07T13:18:52Z</dcterms:modified>
</cp:coreProperties>
</file>