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59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7" r:id="rId16"/>
    <p:sldId id="256" r:id="rId17"/>
    <p:sldId id="260" r:id="rId18"/>
    <p:sldId id="278" r:id="rId19"/>
    <p:sldId id="261" r:id="rId20"/>
    <p:sldId id="257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154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34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09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31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769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42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65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06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572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Скругленный прямоугольник 4"/>
          <p:cNvSpPr/>
          <p:nvPr userDrawn="1"/>
        </p:nvSpPr>
        <p:spPr>
          <a:xfrm>
            <a:off x="107504" y="44624"/>
            <a:ext cx="8928992" cy="669674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06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80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787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phere">
          <a:fgClr>
            <a:schemeClr val="accent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DBF39-0F37-4215-8E65-793EDA127016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DBEBF-96B0-41DE-8033-C2C6AE502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955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2000240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2910" y="285728"/>
            <a:ext cx="614366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 пожаловать на урок русского языка!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3108" y="1071546"/>
            <a:ext cx="65722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0" b="1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0" b="1" i="1" u="sng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vi-VN" sz="20000" b="1" i="1" dirty="0" smtClean="0">
                <a:latin typeface="Times New Roman" pitchFamily="18" charset="0"/>
                <a:cs typeface="Times New Roman" pitchFamily="18" charset="0"/>
              </a:rPr>
              <a:t>са́</a:t>
            </a:r>
            <a:endParaRPr lang="ru-RU" sz="20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072" y="2500306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596" y="1142984"/>
            <a:ext cx="664373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20000" b="1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vi-VN" sz="20000" b="1" i="1" u="sng" dirty="0" smtClean="0">
                <a:latin typeface="Times New Roman" pitchFamily="18" charset="0"/>
                <a:cs typeface="Times New Roman" pitchFamily="18" charset="0"/>
              </a:rPr>
              <a:t>о́</a:t>
            </a:r>
            <a:r>
              <a:rPr lang="vi-VN" sz="20000" b="1" i="1" dirty="0" smtClean="0">
                <a:latin typeface="Times New Roman" pitchFamily="18" charset="0"/>
                <a:cs typeface="Times New Roman" pitchFamily="18" charset="0"/>
              </a:rPr>
              <a:t>сы</a:t>
            </a:r>
            <a:endParaRPr lang="ru-RU" sz="20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758096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96" y="571480"/>
            <a:ext cx="9119804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i="1" dirty="0" smtClean="0">
                <a:latin typeface="Times New Roman" pitchFamily="18" charset="0"/>
                <a:cs typeface="Times New Roman" pitchFamily="18" charset="0"/>
              </a:rPr>
              <a:t>сырое</a:t>
            </a:r>
            <a:r>
              <a:rPr lang="ru-RU" sz="15000" b="1" i="1" u="sng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5000" b="1" i="1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15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758096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158" y="1071546"/>
            <a:ext cx="854573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0" b="1" i="1" dirty="0" err="1" smtClean="0">
                <a:latin typeface="Times New Roman" pitchFamily="18" charset="0"/>
                <a:cs typeface="Times New Roman" pitchFamily="18" charset="0"/>
              </a:rPr>
              <a:t>сырое</a:t>
            </a:r>
            <a:r>
              <a:rPr lang="ru-RU" sz="12000" b="1" i="1" u="sng" dirty="0" err="1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2000" b="1" i="1" dirty="0" err="1" smtClean="0">
                <a:latin typeface="Times New Roman" pitchFamily="18" charset="0"/>
                <a:cs typeface="Times New Roman" pitchFamily="18" charset="0"/>
              </a:rPr>
              <a:t>ечка</a:t>
            </a:r>
            <a:endParaRPr lang="ru-RU" sz="1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643182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642918"/>
            <a:ext cx="682270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761133"/>
            <a:ext cx="2194750" cy="40968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0800000" flipH="1" flipV="1">
            <a:off x="1187624" y="921251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Каллиграфическая минутка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03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285728"/>
            <a:ext cx="8251681" cy="532453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 sz="6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«Отработка написания</a:t>
            </a: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непроизносимых</a:t>
            </a: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согласных</a:t>
            </a: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 корне слова»</a:t>
            </a:r>
          </a:p>
          <a:p>
            <a:pPr algn="ctr"/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775928" y="6561952"/>
            <a:ext cx="288000" cy="2880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Управляющая кнопка: сведения 9">
            <a:hlinkClick r:id="" action="ppaction://hlinkshowjump?jump=lastslide" highlightClick="1"/>
          </p:cNvPr>
          <p:cNvSpPr/>
          <p:nvPr/>
        </p:nvSpPr>
        <p:spPr>
          <a:xfrm>
            <a:off x="8775928" y="6268135"/>
            <a:ext cx="288000" cy="288000"/>
          </a:xfrm>
          <a:prstGeom prst="actionButtonInformation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0034" y="2500306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3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072" y="2530968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8288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обозначить буквой непроизносимый согласный звук?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8349850" cy="11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Буква, обозначающая непроизносимый согласный звук, -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орфограмма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204864"/>
            <a:ext cx="695793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Чтобы правильно обозначить буквой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непроизносимый согласный звук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корне слова,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надо подобрать такое однокоренное слово, в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котором этот согласный звук произносится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отчётливо:   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(мес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о) мес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ность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(опоз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ать) поз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ний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Дуга 5"/>
          <p:cNvSpPr/>
          <p:nvPr/>
        </p:nvSpPr>
        <p:spPr>
          <a:xfrm rot="19095550">
            <a:off x="3104150" y="5057493"/>
            <a:ext cx="914400" cy="91440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19095550">
            <a:off x="4040252" y="5073468"/>
            <a:ext cx="914400" cy="914400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9095550">
            <a:off x="4429188" y="5669904"/>
            <a:ext cx="784602" cy="735396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9095550">
            <a:off x="3243910" y="5669904"/>
            <a:ext cx="784602" cy="735396"/>
          </a:xfrm>
          <a:prstGeom prst="arc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775928" y="6561952"/>
            <a:ext cx="288000" cy="2880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59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285728"/>
            <a:ext cx="8251681" cy="532453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 sz="6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«Отработка написания</a:t>
            </a: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непроизносимых</a:t>
            </a: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согласных</a:t>
            </a: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 корне слова»</a:t>
            </a:r>
          </a:p>
          <a:p>
            <a:pPr algn="ctr"/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8775928" y="6561952"/>
            <a:ext cx="288000" cy="2880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Управляющая кнопка: сведения 9">
            <a:hlinkClick r:id="" action="ppaction://hlinkshowjump?jump=lastslide" highlightClick="1"/>
          </p:cNvPr>
          <p:cNvSpPr/>
          <p:nvPr/>
        </p:nvSpPr>
        <p:spPr>
          <a:xfrm>
            <a:off x="8775928" y="6268135"/>
            <a:ext cx="288000" cy="288000"/>
          </a:xfrm>
          <a:prstGeom prst="actionButtonInformation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0034" y="2500306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88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072" y="2530968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8775928" y="6561952"/>
            <a:ext cx="288000" cy="2880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214290"/>
            <a:ext cx="671517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Вкус…</a:t>
            </a:r>
            <a:r>
              <a:rPr lang="ru-RU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ный</a:t>
            </a:r>
            <a:endParaRPr lang="ru-RU" sz="4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звез</a:t>
            </a:r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ный</a:t>
            </a:r>
            <a:endParaRPr lang="ru-RU" sz="4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чес…</a:t>
            </a:r>
            <a:r>
              <a:rPr lang="ru-RU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ный</a:t>
            </a:r>
            <a:endParaRPr lang="ru-RU" sz="4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мес…</a:t>
            </a:r>
            <a:r>
              <a:rPr lang="ru-RU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ность</a:t>
            </a:r>
            <a:endParaRPr lang="ru-RU" sz="4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со…</a:t>
            </a:r>
            <a:r>
              <a:rPr lang="ru-RU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нце</a:t>
            </a:r>
            <a:endParaRPr lang="ru-RU" sz="4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поз…но</a:t>
            </a:r>
          </a:p>
          <a:p>
            <a:pPr algn="ctr"/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лес…</a:t>
            </a:r>
            <a:r>
              <a:rPr lang="ru-RU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ница</a:t>
            </a:r>
            <a:endParaRPr lang="ru-RU" sz="4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праз</a:t>
            </a:r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…ник</a:t>
            </a:r>
          </a:p>
          <a:p>
            <a:pPr algn="ctr"/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ужас…</a:t>
            </a:r>
            <a:r>
              <a:rPr lang="ru-RU" sz="4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ный</a:t>
            </a:r>
            <a:endParaRPr lang="ru-RU" sz="4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запас…ной</a:t>
            </a:r>
            <a:endParaRPr lang="ru-RU" sz="4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51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8775928" y="6561952"/>
            <a:ext cx="288000" cy="2880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28860" y="857232"/>
            <a:ext cx="62865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Проверим домашнее задание!</a:t>
            </a:r>
            <a:endParaRPr lang="ru-RU" sz="96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11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8720992" y="6444152"/>
            <a:ext cx="360000" cy="360000"/>
          </a:xfrm>
          <a:prstGeom prst="actionButtonHome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357298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14876" y="0"/>
            <a:ext cx="697627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__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__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__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12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214290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8662" y="357166"/>
            <a:ext cx="59581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2500306"/>
            <a:ext cx="517943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урок!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072" y="2530968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8775928" y="6561952"/>
            <a:ext cx="288000" cy="28800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928670"/>
            <a:ext cx="70723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Прочитайте. Спишите, вставляя пропущенные буквы.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 Приветливые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птичьи г..л..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   В лучах зари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берё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ки-б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лосне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 И с папоротника крупная р..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 Спускается в тарелку сырое..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 В. Агапов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Объясните, как подбирали проверочные слова для слов с пропущенными орфограммами.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чём сходство и различие в подборе проверочных слов для обозначения буквой безударного гласного звука и парного по глухости-звонкости согласного звука в корне слова?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8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357430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28794" y="285728"/>
            <a:ext cx="700092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0" b="1" i="1" u="sng" dirty="0" smtClean="0">
                <a:latin typeface="Times New Roman" pitchFamily="18" charset="0"/>
                <a:cs typeface="Times New Roman" pitchFamily="18" charset="0"/>
              </a:rPr>
              <a:t>г…</a:t>
            </a:r>
            <a:r>
              <a:rPr lang="vi-VN" sz="13000" b="1" i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3000" b="1" i="1" u="sng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vi-VN" sz="13000" b="1" i="1" dirty="0" smtClean="0">
                <a:latin typeface="Times New Roman" pitchFamily="18" charset="0"/>
                <a:cs typeface="Times New Roman" pitchFamily="18" charset="0"/>
              </a:rPr>
              <a:t>са́</a:t>
            </a:r>
            <a:r>
              <a:rPr lang="vi-VN" sz="13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2214554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282" y="1571612"/>
            <a:ext cx="7136056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vi-VN" sz="8800" b="1" i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vi-VN" sz="8800" b="1" i="1" u="sng" dirty="0" smtClean="0">
                <a:latin typeface="Times New Roman" pitchFamily="18" charset="0"/>
                <a:cs typeface="Times New Roman" pitchFamily="18" charset="0"/>
              </a:rPr>
              <a:t>о́</a:t>
            </a:r>
            <a:r>
              <a:rPr lang="vi-VN" sz="8800" b="1" i="1" dirty="0" smtClean="0">
                <a:latin typeface="Times New Roman" pitchFamily="18" charset="0"/>
                <a:cs typeface="Times New Roman" pitchFamily="18" charset="0"/>
              </a:rPr>
              <a:t>лос,</a:t>
            </a:r>
            <a:endParaRPr lang="ru-RU" sz="8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vi-VN" sz="8800" b="1" i="1" dirty="0" smtClean="0">
                <a:latin typeface="Times New Roman" pitchFamily="18" charset="0"/>
                <a:cs typeface="Times New Roman" pitchFamily="18" charset="0"/>
              </a:rPr>
              <a:t>многогол</a:t>
            </a:r>
            <a:r>
              <a:rPr lang="vi-VN" sz="8800" b="1" i="1" u="sng" dirty="0" smtClean="0">
                <a:latin typeface="Times New Roman" pitchFamily="18" charset="0"/>
                <a:cs typeface="Times New Roman" pitchFamily="18" charset="0"/>
              </a:rPr>
              <a:t>о́</a:t>
            </a:r>
            <a:r>
              <a:rPr lang="vi-VN" sz="8800" b="1" i="1" dirty="0" smtClean="0">
                <a:latin typeface="Times New Roman" pitchFamily="18" charset="0"/>
                <a:cs typeface="Times New Roman" pitchFamily="18" charset="0"/>
              </a:rPr>
              <a:t>сый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00232" y="2428868"/>
            <a:ext cx="6997428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0" b="1" i="1" dirty="0" smtClean="0">
                <a:latin typeface="Times New Roman" pitchFamily="18" charset="0"/>
                <a:cs typeface="Times New Roman" pitchFamily="18" charset="0"/>
              </a:rPr>
              <a:t>Берё</a:t>
            </a:r>
            <a:r>
              <a:rPr lang="ru-RU" sz="13000" b="1" i="1" u="sng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13000" b="1" i="1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072" y="857232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158" y="1285860"/>
            <a:ext cx="657229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0" b="1" i="1" dirty="0" smtClean="0">
                <a:latin typeface="Times New Roman" pitchFamily="18" charset="0"/>
                <a:cs typeface="Times New Roman" pitchFamily="18" charset="0"/>
              </a:rPr>
              <a:t>берё</a:t>
            </a:r>
            <a:r>
              <a:rPr lang="ru-RU" sz="17000" b="1" i="1" u="sng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70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7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428868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282" y="714356"/>
            <a:ext cx="878687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11000" b="1" i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1000" b="1" i="1" u="sng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vi-VN" sz="11000" b="1" i="1" dirty="0" smtClean="0">
                <a:latin typeface="Times New Roman" pitchFamily="18" charset="0"/>
                <a:cs typeface="Times New Roman" pitchFamily="18" charset="0"/>
              </a:rPr>
              <a:t>лосне́</a:t>
            </a:r>
            <a:r>
              <a:rPr lang="ru-RU" sz="11000" b="1" i="1" u="sng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vi-VN" sz="11000" b="1" i="1" dirty="0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vi-VN" sz="11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8/1659454112_23-kartinkin-net-p-ucheniki-kartinki-na-prozrachnom-fone-kras-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072" y="2500306"/>
            <a:ext cx="2193928" cy="409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71604" y="357166"/>
            <a:ext cx="5391219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sz="15000" b="1" i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vi-VN" sz="15000" b="1" i="1" u="sng" dirty="0" smtClean="0">
                <a:latin typeface="Times New Roman" pitchFamily="18" charset="0"/>
                <a:cs typeface="Times New Roman" pitchFamily="18" charset="0"/>
              </a:rPr>
              <a:t>е́</a:t>
            </a:r>
            <a:r>
              <a:rPr lang="vi-VN" sz="15000" b="1" i="1" dirty="0" smtClean="0">
                <a:latin typeface="Times New Roman" pitchFamily="18" charset="0"/>
                <a:cs typeface="Times New Roman" pitchFamily="18" charset="0"/>
              </a:rPr>
              <a:t>лый</a:t>
            </a:r>
            <a:endParaRPr lang="ru-RU" sz="1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000372"/>
            <a:ext cx="6633932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b="1" i="1" dirty="0" smtClean="0">
                <a:latin typeface="Times New Roman" pitchFamily="18" charset="0"/>
                <a:cs typeface="Times New Roman" pitchFamily="18" charset="0"/>
              </a:rPr>
              <a:t>сне</a:t>
            </a:r>
            <a:r>
              <a:rPr lang="ru-RU" sz="15000" b="1" i="1" u="sng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5000" b="1" i="1" dirty="0" smtClean="0">
                <a:latin typeface="Times New Roman" pitchFamily="18" charset="0"/>
                <a:cs typeface="Times New Roman" pitchFamily="18" charset="0"/>
              </a:rPr>
              <a:t>ок</a:t>
            </a:r>
            <a:endParaRPr lang="ru-RU" sz="15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146</Words>
  <Application>Microsoft Office PowerPoint</Application>
  <PresentationFormat>Экран (4:3)</PresentationFormat>
  <Paragraphs>66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валя</dc:creator>
  <cp:lastModifiedBy>1</cp:lastModifiedBy>
  <cp:revision>20</cp:revision>
  <dcterms:created xsi:type="dcterms:W3CDTF">2022-09-19T19:29:48Z</dcterms:created>
  <dcterms:modified xsi:type="dcterms:W3CDTF">2023-11-27T18:13:26Z</dcterms:modified>
</cp:coreProperties>
</file>