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180AF8-1876-466E-87C7-9BCADAEBED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0281E93-C977-4F7C-AFC5-A971D24CAA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4EDCA1F-B993-4506-B029-AC8E3D94B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F612B-CC16-4596-B15A-1FEE77DDC8B7}" type="datetimeFigureOut">
              <a:rPr lang="ru-RU" smtClean="0"/>
              <a:t>06.03.2024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B2F8C90-DCDD-40F9-B174-0118E9C57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987B7F4-8BE0-45C2-958C-B69BEBE13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D4AFC-6D76-4FFB-B836-7173A4EB4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987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57F8F6-8B7C-4FFF-AC92-0292719D1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015BDDB-62EF-495B-BF02-AE12FCD3AF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3989094-B13F-44A4-B56B-BCCC999CF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F612B-CC16-4596-B15A-1FEE77DDC8B7}" type="datetimeFigureOut">
              <a:rPr lang="ru-RU" smtClean="0"/>
              <a:t>06.03.2024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3C6E611-FC77-41EE-B01B-2A6C6E248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7C2AA0C-522B-47B7-B899-2A04C82A2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D4AFC-6D76-4FFB-B836-7173A4EB4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551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A94AF80D-2349-4ABD-9B10-3EEC1D24AD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11DF429-8E67-4181-B4A6-B183864149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61C2783-6250-41B1-B989-C04CD3E65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F612B-CC16-4596-B15A-1FEE77DDC8B7}" type="datetimeFigureOut">
              <a:rPr lang="ru-RU" smtClean="0"/>
              <a:t>06.03.2024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F7B69CE-E6BC-4F9A-AAFE-B913358F2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8E50E12-6EFB-4374-BC02-E68F42D23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D4AFC-6D76-4FFB-B836-7173A4EB4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285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04DEBF-6C95-4BAB-BF66-946A562BF9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CEBF817-4CB1-4373-957A-6A068B275E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EEF4B65-CDE6-4933-BA95-9E91242ABB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F612B-CC16-4596-B15A-1FEE77DDC8B7}" type="datetimeFigureOut">
              <a:rPr lang="ru-RU" smtClean="0"/>
              <a:t>06.03.2024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B442256-6488-4F6C-AFEB-DC0C291F2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1A2C09A-D2EF-41CC-BF00-B1CAB304E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D4AFC-6D76-4FFB-B836-7173A4EB4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690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38F198-99B7-4E54-B39C-433C64DF8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9092452-A513-4DB6-9557-E720E179CD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763DC19-E879-4FCD-A035-F33DB707D2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F612B-CC16-4596-B15A-1FEE77DDC8B7}" type="datetimeFigureOut">
              <a:rPr lang="ru-RU" smtClean="0"/>
              <a:t>06.03.2024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46D32D0-3401-48A9-A1AD-8B084BEAE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77A4402-A22A-41B8-A7D6-C6EEFACD3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D4AFC-6D76-4FFB-B836-7173A4EB4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059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D60E8F-1430-454E-833C-E0AD09CE4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7443D66-7708-43EC-912C-05CEA5B080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45BCE8B-CD22-4A19-9198-7AD1C62EA7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72543E0-DEAD-4310-9BF3-A845F23C4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F612B-CC16-4596-B15A-1FEE77DDC8B7}" type="datetimeFigureOut">
              <a:rPr lang="ru-RU" smtClean="0"/>
              <a:t>06.03.2024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12F8E80-6C65-47E6-9141-9A7429716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7606E8D-3CEF-4EF1-8A93-E5407B31C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D4AFC-6D76-4FFB-B836-7173A4EB4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298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7D55A0-FBB0-4928-A9DE-BD5A254671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681E5FD-EC72-42D4-A624-8934405110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2EA8079-B914-4D27-9C4B-43968745F7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45EAD72-33A8-4414-BF0A-5EC06CECB6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AA13B41-6477-48C6-956F-F6AFB127CB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0BD2A5D-1119-40A0-9BF0-93B7FAB4A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F612B-CC16-4596-B15A-1FEE77DDC8B7}" type="datetimeFigureOut">
              <a:rPr lang="ru-RU" smtClean="0"/>
              <a:t>06.03.2024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6CDB02A-FBFE-4C57-80F0-4D6D3C7B11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0885296-F4A4-49E3-B005-DDC06FA9C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D4AFC-6D76-4FFB-B836-7173A4EB4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13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344602-F042-44CC-8272-5FC7695B5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97D7473-A9B9-4B93-9488-00EFBB0F3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F612B-CC16-4596-B15A-1FEE77DDC8B7}" type="datetimeFigureOut">
              <a:rPr lang="ru-RU" smtClean="0"/>
              <a:t>06.03.2024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307BF93-04EE-45F3-B576-1C9612FCD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4B7DBD1-ECCE-489C-B641-0BAAEF73B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D4AFC-6D76-4FFB-B836-7173A4EB4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886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A0D675E-B9D3-4FF4-A29A-0E01B8098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F612B-CC16-4596-B15A-1FEE77DDC8B7}" type="datetimeFigureOut">
              <a:rPr lang="ru-RU" smtClean="0"/>
              <a:t>06.03.2024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7A49FA0-7F3B-430C-93B1-25067910C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E46215F-8F6C-4E8E-BB86-0E528A0F7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D4AFC-6D76-4FFB-B836-7173A4EB4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449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B11E77-F4BC-40BD-83AC-6BC84EB5E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E03B11-9FE2-429A-81E1-07789F37D4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9E8E0F6-A5AD-4C80-AC1F-9E69CA7B2B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F4A5239-0D22-4695-A5E8-202FCE556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F612B-CC16-4596-B15A-1FEE77DDC8B7}" type="datetimeFigureOut">
              <a:rPr lang="ru-RU" smtClean="0"/>
              <a:t>06.03.2024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01EC8D1-8523-4FDD-8DB5-CB87C3EA1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E62F678-F849-4D5C-9903-1D50FB4DB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D4AFC-6D76-4FFB-B836-7173A4EB4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070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49A409-11D4-4F76-A03C-43FE1BA54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2360BE9-0DD2-4DEB-AB5E-2E1A48E67C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B00D912-F44C-455A-8A15-029A763E23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9B6B989-5CCF-44A8-89A7-87ACCFEA7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F612B-CC16-4596-B15A-1FEE77DDC8B7}" type="datetimeFigureOut">
              <a:rPr lang="ru-RU" smtClean="0"/>
              <a:t>06.03.2024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7655632-DE3D-4E9B-8F53-5FCD4C4696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2C9365D-9F8B-4FAC-BDEB-538858C94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D4AFC-6D76-4FFB-B836-7173A4EB4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67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004055-F344-4A0A-85EF-79C2DF739B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75D1F86-112B-48A8-B57F-5C9F3185D8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3A6364B-BEAB-4F14-86F8-9489195B73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DF612B-CC16-4596-B15A-1FEE77DDC8B7}" type="datetimeFigureOut">
              <a:rPr lang="ru-RU" smtClean="0"/>
              <a:t>06.03.2024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1626647-5D0C-4F60-9770-DB8CEC3AFA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DC53E2B-1ED2-4FB5-8DAB-4ACCC0CA97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D4AFC-6D76-4FFB-B836-7173A4EB4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065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5FDCB374-F411-4D58-8E4F-440FFFA2D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34A5590-2221-46B7-A4AE-8391B61D8D28}"/>
              </a:ext>
            </a:extLst>
          </p:cNvPr>
          <p:cNvSpPr txBox="1"/>
          <p:nvPr/>
        </p:nvSpPr>
        <p:spPr>
          <a:xfrm>
            <a:off x="1812303" y="2213216"/>
            <a:ext cx="8491193" cy="22236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одительское собрание на тему: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2800" dirty="0">
              <a:solidFill>
                <a:schemeClr val="accent1">
                  <a:lumMod val="75000"/>
                </a:schemeClr>
              </a:solidFill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«Осознанное отцовство: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роль мужчины в воспитании ребенка»</a:t>
            </a:r>
          </a:p>
        </p:txBody>
      </p:sp>
    </p:spTree>
    <p:extLst>
      <p:ext uri="{BB962C8B-B14F-4D97-AF65-F5344CB8AC3E}">
        <p14:creationId xmlns:p14="http://schemas.microsoft.com/office/powerpoint/2010/main" val="40813284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5FDCB374-F411-4D58-8E4F-440FFFA2D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C0D517D-95B9-4268-A61D-442265686C22}"/>
              </a:ext>
            </a:extLst>
          </p:cNvPr>
          <p:cNvSpPr txBox="1"/>
          <p:nvPr/>
        </p:nvSpPr>
        <p:spPr>
          <a:xfrm>
            <a:off x="0" y="1108749"/>
            <a:ext cx="12103509" cy="4086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Почему это социально значимо?</a:t>
            </a:r>
          </a:p>
          <a:p>
            <a:endParaRPr lang="ru-RU" sz="2400" dirty="0">
              <a:solidFill>
                <a:schemeClr val="accent1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Растет пассивность мужчин в воспитательном процессе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Мужчина в семье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часто становится чем-то непонятным и недоступным для ребенка.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При отсутствии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мужчины (либо других значимых взрослых мужского пола)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 семье стереотип мужского поведения списывается с мужской составляющей матери, которая вынуждена сочетать социальные роли обоих родителей.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3509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5FDCB374-F411-4D58-8E4F-440FFFA2D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797A404-47AE-4D96-B40D-186EEFA73675}"/>
              </a:ext>
            </a:extLst>
          </p:cNvPr>
          <p:cNvSpPr txBox="1"/>
          <p:nvPr/>
        </p:nvSpPr>
        <p:spPr>
          <a:xfrm>
            <a:off x="521109" y="1592826"/>
            <a:ext cx="11238272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 algn="ctr">
              <a:lnSpc>
                <a:spcPct val="150000"/>
              </a:lnSpc>
              <a:spcAft>
                <a:spcPts val="800"/>
              </a:spcAft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Мини-лекция </a:t>
            </a:r>
          </a:p>
          <a:p>
            <a:pPr indent="450215" algn="ctr">
              <a:lnSpc>
                <a:spcPct val="150000"/>
              </a:lnSpc>
              <a:spcAft>
                <a:spcPts val="800"/>
              </a:spcAft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«Значение отцовства в формировании личности ребенка»</a:t>
            </a: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"/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Зачем ребенку нужен отец?</a:t>
            </a: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"/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Потребность в отцовской защите</a:t>
            </a:r>
          </a:p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"/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Формирование ЗОЖ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3104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5FDCB374-F411-4D58-8E4F-440FFFA2D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777F837-3D23-4EEA-B866-FA25E1B29C6A}"/>
              </a:ext>
            </a:extLst>
          </p:cNvPr>
          <p:cNvSpPr txBox="1"/>
          <p:nvPr/>
        </p:nvSpPr>
        <p:spPr>
          <a:xfrm>
            <a:off x="-16692" y="1522581"/>
            <a:ext cx="11642996" cy="32829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450215" algn="ctr">
              <a:lnSpc>
                <a:spcPct val="150000"/>
              </a:lnSpc>
              <a:spcAft>
                <a:spcPts val="800"/>
              </a:spcAft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Открытый диалог</a:t>
            </a:r>
          </a:p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1. Отцам (другим значимым взрослым мужского пола), </a:t>
            </a:r>
          </a:p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воспитывающим дочерей (внучек, сестёр), написать значение мужчины в жизни девочки.</a:t>
            </a:r>
          </a:p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2. Отцам (другим значимым взрослым мужского пола), </a:t>
            </a:r>
          </a:p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воспитывающим сыновей (внуков, братьев), написать значение мужчины в жизни мальчика.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5963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5FDCB374-F411-4D58-8E4F-440FFFA2D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777F837-3D23-4EEA-B866-FA25E1B29C6A}"/>
              </a:ext>
            </a:extLst>
          </p:cNvPr>
          <p:cNvSpPr txBox="1"/>
          <p:nvPr/>
        </p:nvSpPr>
        <p:spPr>
          <a:xfrm>
            <a:off x="853548" y="1522581"/>
            <a:ext cx="10296233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 algn="ctr">
              <a:lnSpc>
                <a:spcPct val="150000"/>
              </a:lnSpc>
              <a:spcAft>
                <a:spcPts val="800"/>
              </a:spcAft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Мини-лекция</a:t>
            </a:r>
          </a:p>
          <a:p>
            <a:pPr indent="450215" algn="ctr">
              <a:lnSpc>
                <a:spcPct val="150000"/>
              </a:lnSpc>
              <a:spcAft>
                <a:spcPts val="800"/>
              </a:spcAft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«Отец и сын - необходимость дружбы и одобрения»</a:t>
            </a: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"/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Отец – образец для подражания.</a:t>
            </a: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"/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Полная семья: знакомство с культурой отношений.</a:t>
            </a: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"/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Здоровье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сына в папиных руках.</a:t>
            </a:r>
          </a:p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"/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Папа – лучший друг.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14472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5FDCB374-F411-4D58-8E4F-440FFFA2D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777F837-3D23-4EEA-B866-FA25E1B29C6A}"/>
              </a:ext>
            </a:extLst>
          </p:cNvPr>
          <p:cNvSpPr txBox="1"/>
          <p:nvPr/>
        </p:nvSpPr>
        <p:spPr>
          <a:xfrm>
            <a:off x="944117" y="1522581"/>
            <a:ext cx="9721379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450215" algn="ctr">
              <a:lnSpc>
                <a:spcPct val="150000"/>
              </a:lnSpc>
              <a:spcAft>
                <a:spcPts val="800"/>
              </a:spcAft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Мини лекция </a:t>
            </a:r>
          </a:p>
          <a:p>
            <a:pPr indent="450215" algn="ctr">
              <a:lnSpc>
                <a:spcPct val="150000"/>
              </a:lnSpc>
              <a:spcAft>
                <a:spcPts val="800"/>
              </a:spcAft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«Отец и дочь – необходимость заботы и нежности»</a:t>
            </a: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"/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Папа — модель будущего спутника жизни?</a:t>
            </a: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"/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Не баловать!</a:t>
            </a:r>
          </a:p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Font typeface="Wingdings" panose="05000000000000000000" pitchFamily="2" charset="2"/>
              <a:buChar char=""/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Воспитатель любознательности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07740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5FDCB374-F411-4D58-8E4F-440FFFA2D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777F837-3D23-4EEA-B866-FA25E1B29C6A}"/>
              </a:ext>
            </a:extLst>
          </p:cNvPr>
          <p:cNvSpPr txBox="1"/>
          <p:nvPr/>
        </p:nvSpPr>
        <p:spPr>
          <a:xfrm>
            <a:off x="1187775" y="994680"/>
            <a:ext cx="9596487" cy="4652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остоинства хорошего отца:</a:t>
            </a:r>
            <a:endParaRPr lang="ru-RU" sz="2400" dirty="0">
              <a:solidFill>
                <a:schemeClr val="accent1">
                  <a:lumMod val="75000"/>
                </a:schemeClr>
              </a:solidFill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800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отец доступен для ребёнка</a:t>
            </a:r>
            <a:endParaRPr lang="ru-RU" sz="1800" dirty="0">
              <a:solidFill>
                <a:schemeClr val="accent1">
                  <a:lumMod val="75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800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он хочет и может объяснить ребенку непонятные ему вещи</a:t>
            </a:r>
            <a:endParaRPr lang="ru-RU" sz="1800" dirty="0">
              <a:solidFill>
                <a:schemeClr val="accent1">
                  <a:lumMod val="75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800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он щедр на похвалы</a:t>
            </a:r>
            <a:endParaRPr lang="ru-RU" sz="1800" dirty="0">
              <a:solidFill>
                <a:schemeClr val="accent1">
                  <a:lumMod val="75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800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любит включаться в совместную деятельность с сыном или дочерью</a:t>
            </a:r>
            <a:endParaRPr lang="ru-RU" sz="1800" dirty="0">
              <a:solidFill>
                <a:schemeClr val="accent1">
                  <a:lumMod val="75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800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ответственно подходит к материальному обеспечению детей</a:t>
            </a:r>
            <a:endParaRPr lang="ru-RU" sz="1800" dirty="0">
              <a:solidFill>
                <a:schemeClr val="accent1">
                  <a:lumMod val="75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800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вникает в интересы и потребности ребёнка</a:t>
            </a:r>
            <a:endParaRPr lang="ru-RU" sz="1800" dirty="0">
              <a:solidFill>
                <a:schemeClr val="accent1">
                  <a:lumMod val="75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800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следит за развитием детей</a:t>
            </a:r>
            <a:endParaRPr lang="ru-RU" sz="1800" dirty="0">
              <a:solidFill>
                <a:schemeClr val="accent1">
                  <a:lumMod val="75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25165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5FDCB374-F411-4D58-8E4F-440FFFA2D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777F837-3D23-4EEA-B866-FA25E1B29C6A}"/>
              </a:ext>
            </a:extLst>
          </p:cNvPr>
          <p:cNvSpPr txBox="1"/>
          <p:nvPr/>
        </p:nvSpPr>
        <p:spPr>
          <a:xfrm>
            <a:off x="867264" y="2239018"/>
            <a:ext cx="9596487" cy="1718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 algn="ctr">
              <a:lnSpc>
                <a:spcPct val="150000"/>
              </a:lnSpc>
              <a:spcAft>
                <a:spcPts val="800"/>
              </a:spcAft>
            </a:pPr>
            <a:r>
              <a:rPr lang="ru-RU" sz="54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Спасибо за участие!</a:t>
            </a:r>
            <a:endParaRPr lang="ru-RU" sz="5400" dirty="0">
              <a:solidFill>
                <a:schemeClr val="accent1">
                  <a:lumMod val="75000"/>
                </a:schemeClr>
              </a:solidFill>
              <a:effectLst/>
              <a:latin typeface="Arial Black" panose="020B0A040201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03055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250</Words>
  <Application>Microsoft Office PowerPoint</Application>
  <PresentationFormat>Широкоэкранный</PresentationFormat>
  <Paragraphs>39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Arial</vt:lpstr>
      <vt:lpstr>Arial Black</vt:lpstr>
      <vt:lpstr>Calibri</vt:lpstr>
      <vt:lpstr>Calibri Light</vt:lpstr>
      <vt:lpstr>Symbol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 Грибанова</dc:creator>
  <cp:lastModifiedBy>Ирина Грибанова</cp:lastModifiedBy>
  <cp:revision>4</cp:revision>
  <dcterms:created xsi:type="dcterms:W3CDTF">2024-03-06T03:46:25Z</dcterms:created>
  <dcterms:modified xsi:type="dcterms:W3CDTF">2024-03-06T04:16:32Z</dcterms:modified>
</cp:coreProperties>
</file>