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5"/>
  </p:notesMasterIdLst>
  <p:sldIdLst>
    <p:sldId id="307" r:id="rId2"/>
    <p:sldId id="314" r:id="rId3"/>
    <p:sldId id="340" r:id="rId4"/>
    <p:sldId id="350" r:id="rId5"/>
    <p:sldId id="342" r:id="rId6"/>
    <p:sldId id="343" r:id="rId7"/>
    <p:sldId id="346" r:id="rId8"/>
    <p:sldId id="347" r:id="rId9"/>
    <p:sldId id="344" r:id="rId10"/>
    <p:sldId id="349" r:id="rId11"/>
    <p:sldId id="348" r:id="rId12"/>
    <p:sldId id="345" r:id="rId13"/>
    <p:sldId id="33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CFEE1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508" autoAdjust="0"/>
  </p:normalViewPr>
  <p:slideViewPr>
    <p:cSldViewPr>
      <p:cViewPr varScale="1">
        <p:scale>
          <a:sx n="62" d="100"/>
          <a:sy n="62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83C66DB-591F-4FB2-98DA-BD986BDFD566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14C99AB-0C2D-48B7-A167-E2D86ED46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70290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4ED57-EB39-4399-8C36-1281718BF19E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FEF14-2C80-4FBE-89E0-25374FD7A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B8EE-2925-48DD-8B1B-A166D44E7988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DC205-A427-447F-9A44-CA9BAABC33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17480-522D-49AC-BCD2-8EACA8840455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2F494-43E5-40B6-8364-E924E35EF7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24D30-00E0-43C0-8599-E5D13EAABB16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1F552-A73E-4F21-B8A9-7E091873A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17057-5CB2-46E9-AC53-7535DDB834EF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7CDB8-AF33-4B28-AEEA-103E143A4B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14221-A973-4AD1-BCC9-FCFC0B5F01AF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84F50-15B7-4B85-BBC0-63E040B6E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9DF18-8E3A-417C-B019-8E0DCABF8471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BC3AB-2EAE-4B56-9445-F0821EDAF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A5E86-3F20-4CB3-A1AE-417860407ADF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412ED-B75A-4CED-B203-B092361E2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89984-6C98-47FE-B934-FF9F30C5BBE2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6FFDC-29A3-4A05-8752-34E7132F7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367F5-4CEA-4765-BD40-3C8C028CF2D9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0952D-CEB7-4DF3-AB1E-8872B70A6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4CE99-D6C3-4128-BD9C-10BDA9E49FFB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0F695-5721-4937-B674-C5ECC31147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AB44A35-82E9-427B-95A7-5AD452B5580F}" type="datetimeFigureOut">
              <a:rPr lang="ru-RU"/>
              <a:pPr>
                <a:defRPr/>
              </a:pPr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24F9840-2E7C-4BA1-9C97-0BC7A8FAE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jpeg"/><Relationship Id="rId7" Type="http://schemas.openxmlformats.org/officeDocument/2006/relationships/image" Target="../media/image4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.jpeg"/><Relationship Id="rId4" Type="http://schemas.openxmlformats.org/officeDocument/2006/relationships/image" Target="../media/image43.jpeg"/><Relationship Id="rId9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.jpeg"/><Relationship Id="rId7" Type="http://schemas.openxmlformats.org/officeDocument/2006/relationships/image" Target="../media/image52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png"/><Relationship Id="rId7" Type="http://schemas.openxmlformats.org/officeDocument/2006/relationships/image" Target="../media/image2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4.jpeg"/><Relationship Id="rId9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642938" y="428625"/>
            <a:ext cx="8001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МБДОО Ельниковский детский сад «Теремок»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Прямоугольник 5"/>
          <p:cNvSpPr>
            <a:spLocks noChangeArrowheads="1"/>
          </p:cNvSpPr>
          <p:nvPr/>
        </p:nvSpPr>
        <p:spPr bwMode="auto">
          <a:xfrm>
            <a:off x="2214563" y="2857500"/>
            <a:ext cx="45005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Проект: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«Русский сувенир- народная игрушка»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5000625" y="4500563"/>
            <a:ext cx="39290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воспитатели: Родичкина О.Н., Турлаева С.Н.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7"/>
          <p:cNvSpPr txBox="1">
            <a:spLocks noChangeArrowheads="1"/>
          </p:cNvSpPr>
          <p:nvPr/>
        </p:nvSpPr>
        <p:spPr bwMode="auto">
          <a:xfrm>
            <a:off x="3857625" y="6072188"/>
            <a:ext cx="8826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/>
              <a:t>2021 </a:t>
            </a:r>
            <a:r>
              <a:rPr lang="ru-RU" dirty="0" smtClean="0"/>
              <a:t>г</a:t>
            </a:r>
            <a:r>
              <a:rPr lang="ru-RU" dirty="0"/>
              <a:t>.</a:t>
            </a:r>
          </a:p>
        </p:txBody>
      </p:sp>
      <p:sp>
        <p:nvSpPr>
          <p:cNvPr id="13" name="Овал 12"/>
          <p:cNvSpPr/>
          <p:nvPr/>
        </p:nvSpPr>
        <p:spPr>
          <a:xfrm>
            <a:off x="214313" y="4714875"/>
            <a:ext cx="857250" cy="78581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429375" y="5286375"/>
            <a:ext cx="285750" cy="28575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714500" y="2214563"/>
            <a:ext cx="428625" cy="42862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14313" y="4429125"/>
            <a:ext cx="214312" cy="2238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71500" y="428625"/>
            <a:ext cx="276225" cy="25241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09588" y="3143250"/>
            <a:ext cx="919162" cy="85725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714375" y="3357563"/>
            <a:ext cx="500063" cy="50006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9" name="Прямая соединительная линия 48"/>
          <p:cNvCxnSpPr>
            <a:stCxn id="33" idx="0"/>
            <a:endCxn id="33" idx="5"/>
          </p:cNvCxnSpPr>
          <p:nvPr/>
        </p:nvCxnSpPr>
        <p:spPr>
          <a:xfrm rot="16200000" flipH="1">
            <a:off x="838994" y="3482182"/>
            <a:ext cx="427037" cy="177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endCxn id="33" idx="5"/>
          </p:cNvCxnSpPr>
          <p:nvPr/>
        </p:nvCxnSpPr>
        <p:spPr>
          <a:xfrm rot="16200000" flipH="1">
            <a:off x="892969" y="3536157"/>
            <a:ext cx="427037" cy="698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6" name="Овал 65"/>
          <p:cNvSpPr/>
          <p:nvPr/>
        </p:nvSpPr>
        <p:spPr>
          <a:xfrm>
            <a:off x="3500438" y="6429375"/>
            <a:ext cx="214312" cy="2238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7" name="Овал 66"/>
          <p:cNvSpPr/>
          <p:nvPr/>
        </p:nvSpPr>
        <p:spPr>
          <a:xfrm>
            <a:off x="500063" y="6215063"/>
            <a:ext cx="276225" cy="252412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714375" y="2357438"/>
            <a:ext cx="276225" cy="252412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8643938" y="5286375"/>
            <a:ext cx="285750" cy="28575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5000625" y="5991225"/>
            <a:ext cx="990600" cy="866775"/>
          </a:xfrm>
          <a:prstGeom prst="ellips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5214938" y="6000750"/>
            <a:ext cx="714375" cy="6429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500688" y="6072188"/>
            <a:ext cx="357187" cy="35718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4" name="Овал 73"/>
          <p:cNvSpPr/>
          <p:nvPr/>
        </p:nvSpPr>
        <p:spPr>
          <a:xfrm>
            <a:off x="7715250" y="3500438"/>
            <a:ext cx="1000125" cy="92868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7929563" y="3714750"/>
            <a:ext cx="714375" cy="6429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6" name="Овал 75"/>
          <p:cNvSpPr/>
          <p:nvPr/>
        </p:nvSpPr>
        <p:spPr>
          <a:xfrm>
            <a:off x="8215313" y="3857625"/>
            <a:ext cx="428625" cy="35718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92" name="Прямая соединительная линия 91"/>
          <p:cNvCxnSpPr/>
          <p:nvPr/>
        </p:nvCxnSpPr>
        <p:spPr>
          <a:xfrm>
            <a:off x="714375" y="3714750"/>
            <a:ext cx="42862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714375" y="3571875"/>
            <a:ext cx="500063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714375" y="3500438"/>
            <a:ext cx="500063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V="1">
            <a:off x="714375" y="3535363"/>
            <a:ext cx="964406" cy="1079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rot="16200000" flipH="1">
            <a:off x="821531" y="3536157"/>
            <a:ext cx="427037" cy="698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rot="16200000" flipH="1">
            <a:off x="750094" y="3536157"/>
            <a:ext cx="427037" cy="698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rot="16200000" flipH="1">
            <a:off x="678656" y="3536157"/>
            <a:ext cx="427037" cy="698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rot="16200000" flipH="1">
            <a:off x="607219" y="3536157"/>
            <a:ext cx="427037" cy="698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285750" y="5000625"/>
            <a:ext cx="500063" cy="42862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357188" y="5143500"/>
            <a:ext cx="214312" cy="22383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8715375" y="3429000"/>
            <a:ext cx="214313" cy="2238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8643938" y="20716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2571750" y="1214438"/>
            <a:ext cx="142875" cy="14287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6643688" y="6429375"/>
            <a:ext cx="214312" cy="2238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8715375" y="4500563"/>
            <a:ext cx="214313" cy="2143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88" name="Picture 3" descr="C:\Users\Дом\Desktop\7414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" y="3714750"/>
            <a:ext cx="3143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2" descr="C:\Users\Дом\Desktop\f25b654204eecb8ba2d56bb50c0a022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43811" y="953731"/>
            <a:ext cx="1846427" cy="1467024"/>
          </a:xfrm>
          <a:prstGeom prst="ellipse">
            <a:avLst/>
          </a:prstGeom>
          <a:noFill/>
        </p:spPr>
      </p:pic>
      <p:sp>
        <p:nvSpPr>
          <p:cNvPr id="59" name="Овал 58"/>
          <p:cNvSpPr/>
          <p:nvPr/>
        </p:nvSpPr>
        <p:spPr>
          <a:xfrm>
            <a:off x="142875" y="2714625"/>
            <a:ext cx="214313" cy="2238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" name="Picture 7" descr="C:\Users\Дом\Desktop\import_files_de_de887428-e8f8-11e4-803b-90e6ba83657c_7b047d2c-eeb6-11e4-8b5e-90e6ba83657c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86579" y="5143512"/>
            <a:ext cx="1643074" cy="1528441"/>
          </a:xfrm>
          <a:prstGeom prst="ellipse">
            <a:avLst/>
          </a:prstGeom>
          <a:noFill/>
        </p:spPr>
      </p:pic>
      <p:pic>
        <p:nvPicPr>
          <p:cNvPr id="45" name="Рисунок 11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Рисунок 9" descr="keramika-97j4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807840"/>
            <a:ext cx="1576388" cy="175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1000911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Художественно – </a:t>
            </a:r>
            <a:r>
              <a:rPr lang="ru-RU" sz="4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эстетическое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развитие</a:t>
            </a:r>
            <a:endParaRPr lang="ru-RU" sz="4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1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18" y="1628800"/>
            <a:ext cx="2725348" cy="20440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21950" y="1595373"/>
            <a:ext cx="1584176" cy="21108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110" y="1724905"/>
            <a:ext cx="2700238" cy="20251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91975" y="4177769"/>
            <a:ext cx="3029975" cy="22740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72084" y="4153429"/>
            <a:ext cx="3048264" cy="22861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699" y="3033139"/>
            <a:ext cx="2987440" cy="22405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8334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родителями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450" y="1057624"/>
            <a:ext cx="2180942" cy="290792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116" y="993897"/>
            <a:ext cx="1710633" cy="30411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975" y="993897"/>
            <a:ext cx="1517690" cy="3035379"/>
          </a:xfrm>
          <a:prstGeom prst="rect">
            <a:avLst/>
          </a:prstGeom>
        </p:spPr>
      </p:pic>
      <p:pic>
        <p:nvPicPr>
          <p:cNvPr id="7" name="Рисунок 11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675"/>
          <a:stretch/>
        </p:blipFill>
        <p:spPr>
          <a:xfrm>
            <a:off x="997774" y="1069764"/>
            <a:ext cx="2600272" cy="24312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40" y="3866413"/>
            <a:ext cx="2139702" cy="28529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798" y="3714193"/>
            <a:ext cx="4043175" cy="30323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565" y="3866414"/>
            <a:ext cx="2515921" cy="2841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135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Заключительный этап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035" y="1245973"/>
            <a:ext cx="2076878" cy="2769171"/>
          </a:xfrm>
        </p:spPr>
      </p:pic>
      <p:pic>
        <p:nvPicPr>
          <p:cNvPr id="5" name="Рисунок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802" y="1266866"/>
            <a:ext cx="2091804" cy="2789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035" y="4365879"/>
            <a:ext cx="1633326" cy="23091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587" y="4354890"/>
            <a:ext cx="1619884" cy="22901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342" y="4340074"/>
            <a:ext cx="1618921" cy="22887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018" y="4340074"/>
            <a:ext cx="1640844" cy="23197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101" y="4354695"/>
            <a:ext cx="1661762" cy="23503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500" y="1245973"/>
            <a:ext cx="2793684" cy="27691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612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691680" y="2784200"/>
            <a:ext cx="68225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cap="all" dirty="0">
                <a:ln/>
                <a:solidFill>
                  <a:schemeClr val="tx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6600" b="1" cap="all" dirty="0">
                <a:ln/>
                <a:solidFill>
                  <a:schemeClr val="tx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6600" b="1" cap="all" dirty="0">
                <a:ln/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ru-RU" sz="6600" b="1" cap="all" dirty="0">
                <a:ln/>
                <a:solidFill>
                  <a:schemeClr val="tx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2"/>
          <p:cNvSpPr>
            <a:spLocks noChangeArrowheads="1"/>
          </p:cNvSpPr>
          <p:nvPr/>
        </p:nvSpPr>
        <p:spPr bwMode="auto">
          <a:xfrm>
            <a:off x="928688" y="3214688"/>
            <a:ext cx="7358062" cy="301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Паспорт проекта:</a:t>
            </a:r>
          </a:p>
          <a:p>
            <a:pPr algn="just">
              <a:spcBef>
                <a:spcPct val="20000"/>
              </a:spcBef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Тема проекта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– «Русский сувенир – народная игрушка»</a:t>
            </a:r>
          </a:p>
          <a:p>
            <a:pPr algn="just">
              <a:spcBef>
                <a:spcPct val="2000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Цель – эстетическое воспитание дошкольников через восприятие красивого мира народной игрушки.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Тип проекта - информационно-творческий, групповой,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долгосрочный.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Участники - воспитатели,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дети подготовительной к школе группы «Звездочки»,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родители (законные представители) воспитанников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20000"/>
              </a:spcBef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20000"/>
              </a:spcBef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20000"/>
              </a:spcBef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Прямоугольник 6"/>
          <p:cNvSpPr>
            <a:spLocks noChangeArrowheads="1"/>
          </p:cNvSpPr>
          <p:nvPr/>
        </p:nvSpPr>
        <p:spPr bwMode="auto">
          <a:xfrm>
            <a:off x="3491880" y="930013"/>
            <a:ext cx="542925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«Самым высоким видом искусства, 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самым талантливым, самым гениальным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 является народное искусство, 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 есть то, что запечатлено народом, 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сохранено, что народ пронес 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через столетия» 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М.И. Калинин</a:t>
            </a:r>
          </a:p>
        </p:txBody>
      </p:sp>
      <p:pic>
        <p:nvPicPr>
          <p:cNvPr id="9" name="Picture 2" descr="C:\Users\Дом\Desktop\f25b654204eecb8ba2d56bb50c0a02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88" y="397856"/>
            <a:ext cx="2958519" cy="2422041"/>
          </a:xfrm>
          <a:prstGeom prst="ellipse">
            <a:avLst/>
          </a:prstGeom>
          <a:noFill/>
        </p:spPr>
      </p:pic>
      <p:pic>
        <p:nvPicPr>
          <p:cNvPr id="5" name="Рисунок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0" y="0"/>
            <a:ext cx="9001125" cy="6858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415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415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57188"/>
            <a:ext cx="9144000" cy="198515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4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indent="18415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415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subTitle" idx="4294967295"/>
          </p:nvPr>
        </p:nvSpPr>
        <p:spPr>
          <a:xfrm>
            <a:off x="1043608" y="1268760"/>
            <a:ext cx="5400600" cy="525658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Этот </a:t>
            </a:r>
            <a:r>
              <a:rPr lang="ru-RU" dirty="0"/>
              <a:t>проект способствует </a:t>
            </a:r>
            <a:r>
              <a:rPr lang="ru-RU" dirty="0" smtClean="0"/>
              <a:t> приобщению </a:t>
            </a:r>
            <a:r>
              <a:rPr lang="ru-RU" dirty="0"/>
              <a:t>детей к истокам русской народной культуры,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помогает </a:t>
            </a:r>
            <a:r>
              <a:rPr lang="ru-RU" dirty="0"/>
              <a:t>напитать восприимчивую душу ребенка возвышенными человеческими ценностями, зародить интерес и уважение к истории России.</a:t>
            </a: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733" y="357188"/>
            <a:ext cx="2674392" cy="3565856"/>
          </a:xfrm>
          <a:prstGeom prst="rect">
            <a:avLst/>
          </a:prstGeom>
        </p:spPr>
      </p:pic>
      <p:pic>
        <p:nvPicPr>
          <p:cNvPr id="8" name="Рисунок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714348" y="357166"/>
            <a:ext cx="7488832" cy="10801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Этапы</a:t>
            </a:r>
            <a:r>
              <a:rPr lang="ru-RU" sz="4000" dirty="0" smtClean="0"/>
              <a:t>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работы</a:t>
            </a:r>
            <a:r>
              <a:rPr lang="ru-RU" sz="4000" dirty="0" smtClean="0"/>
              <a:t> 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Объект 5"/>
          <p:cNvSpPr>
            <a:spLocks noGrp="1"/>
          </p:cNvSpPr>
          <p:nvPr>
            <p:ph idx="1"/>
          </p:nvPr>
        </p:nvSpPr>
        <p:spPr>
          <a:xfrm>
            <a:off x="251520" y="1412776"/>
            <a:ext cx="8640959" cy="471338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32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ПОДГОТОВИТЕЛЬНЫЙ</a:t>
            </a:r>
          </a:p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23829753"/>
              </p:ext>
            </p:extLst>
          </p:nvPr>
        </p:nvGraphicFramePr>
        <p:xfrm>
          <a:off x="214282" y="2000240"/>
          <a:ext cx="8640959" cy="701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6383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363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2663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470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2"/>
                          </a:solidFill>
                        </a:rPr>
                        <a:t>Деятельность педагога</a:t>
                      </a:r>
                      <a:endParaRPr lang="ru-RU" sz="20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2"/>
                          </a:solidFill>
                        </a:rPr>
                        <a:t>Работа с родителями</a:t>
                      </a:r>
                      <a:endParaRPr lang="ru-RU" sz="20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2"/>
                          </a:solidFill>
                        </a:rPr>
                        <a:t>Работа с детьми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6629133"/>
              </p:ext>
            </p:extLst>
          </p:nvPr>
        </p:nvGraphicFramePr>
        <p:xfrm>
          <a:off x="214283" y="2857496"/>
          <a:ext cx="8643998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92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372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2674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59042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Изучение методической литературы по теме</a:t>
                      </a:r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Вовлечение детей в трудовую деятельность посредством эстетического воспитания </a:t>
                      </a:r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Составление перспективного плана работы по проекту: – «Русский сувенир – народная игрушка»</a:t>
                      </a:r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Подборка игр для проведения различных видов деятельности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Беседа с родителями «Игрушки</a:t>
                      </a:r>
                      <a:r>
                        <a:rPr lang="ru-RU" sz="1400" baseline="0" dirty="0" smtClean="0"/>
                        <a:t> в жизни ребенка</a:t>
                      </a:r>
                      <a:r>
                        <a:rPr lang="ru-RU" sz="1400" dirty="0" smtClean="0"/>
                        <a:t>». Обсудить цели и задачи проекта. Сформировать интерес у родителей по созданию условий для реализации проекта.	</a:t>
                      </a:r>
                    </a:p>
                    <a:p>
                      <a:r>
                        <a:rPr lang="ru-RU" sz="1400" dirty="0" smtClean="0"/>
                        <a:t>Консультация для родителей «Игрушка для современных детей» . Просвещать родителей по данной теме.</a:t>
                      </a:r>
                    </a:p>
                    <a:p>
                      <a:r>
                        <a:rPr lang="ru-RU" sz="1400" dirty="0" smtClean="0"/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Рассматривание книг, иллюстраций о </a:t>
                      </a:r>
                      <a:r>
                        <a:rPr lang="ru-RU" sz="1400" baseline="0" dirty="0" smtClean="0"/>
                        <a:t> народных промыслах.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Настольно - дидактические игры: «Лото», «</a:t>
                      </a:r>
                      <a:r>
                        <a:rPr lang="ru-RU" sz="1400" dirty="0" err="1" smtClean="0"/>
                        <a:t>Пазлы</a:t>
                      </a:r>
                      <a:r>
                        <a:rPr lang="ru-RU" sz="1400" dirty="0" smtClean="0"/>
                        <a:t>», «Русские узоры»</a:t>
                      </a:r>
                      <a:r>
                        <a:rPr lang="ru-RU" sz="1400" baseline="0" dirty="0" smtClean="0"/>
                        <a:t> и </a:t>
                      </a:r>
                      <a:r>
                        <a:rPr lang="ru-RU" sz="1400" baseline="0" dirty="0" err="1" smtClean="0"/>
                        <a:t>д.р</a:t>
                      </a:r>
                      <a:r>
                        <a:rPr lang="ru-RU" sz="1400" baseline="0" dirty="0" smtClean="0"/>
                        <a:t>.</a:t>
                      </a:r>
                      <a:r>
                        <a:rPr lang="ru-RU" sz="1400" dirty="0" smtClean="0"/>
                        <a:t> </a:t>
                      </a:r>
                    </a:p>
                    <a:p>
                      <a:r>
                        <a:rPr lang="ru-RU" sz="1400" dirty="0" smtClean="0"/>
                        <a:t>Чтение: стихи и загадки о народных</a:t>
                      </a:r>
                      <a:r>
                        <a:rPr lang="ru-RU" sz="1400" baseline="0" dirty="0" smtClean="0"/>
                        <a:t> промыслах.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Чтение</a:t>
                      </a:r>
                      <a:r>
                        <a:rPr lang="ru-RU" sz="1400" baseline="0" dirty="0" smtClean="0"/>
                        <a:t> с</a:t>
                      </a:r>
                      <a:r>
                        <a:rPr lang="ru-RU" sz="1400" dirty="0" smtClean="0"/>
                        <a:t>казок.</a:t>
                      </a:r>
                      <a:endParaRPr lang="ru-RU" sz="1400" baseline="0" dirty="0" smtClean="0"/>
                    </a:p>
                    <a:p>
                      <a:r>
                        <a:rPr lang="ru-RU" sz="1400" baseline="0" dirty="0" smtClean="0"/>
                        <a:t>Экскурсия в музей, в библиотеку.</a:t>
                      </a:r>
                    </a:p>
                    <a:p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58776210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Подготовительный этап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005064"/>
            <a:ext cx="2781152" cy="2316656"/>
          </a:xfrm>
          <a:prstGeom prst="rect">
            <a:avLst/>
          </a:prstGeom>
        </p:spPr>
      </p:pic>
      <p:pic>
        <p:nvPicPr>
          <p:cNvPr id="7" name="Рисунок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96752"/>
            <a:ext cx="1747596" cy="23301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196752"/>
            <a:ext cx="1737577" cy="23167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268760"/>
            <a:ext cx="3089025" cy="23167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61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Основной этап</a:t>
            </a:r>
            <a:br>
              <a:rPr lang="ru-RU" dirty="0" smtClean="0"/>
            </a:br>
            <a:r>
              <a:rPr lang="ru-RU" dirty="0"/>
              <a:t>П</a:t>
            </a:r>
            <a:r>
              <a:rPr lang="ru-RU" dirty="0" smtClean="0"/>
              <a:t>ознавательное развитие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84784"/>
            <a:ext cx="1761135" cy="2348180"/>
          </a:xfrm>
          <a:prstGeom prst="rect">
            <a:avLst/>
          </a:prstGeom>
        </p:spPr>
      </p:pic>
      <p:pic>
        <p:nvPicPr>
          <p:cNvPr id="17" name="Рисунок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56792"/>
            <a:ext cx="1723980" cy="229864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628800"/>
            <a:ext cx="1753387" cy="2337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077072"/>
            <a:ext cx="3134855" cy="23511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005064"/>
            <a:ext cx="3131840" cy="23488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8699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7157" y="972951"/>
            <a:ext cx="2723116" cy="20423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78579" y="998723"/>
            <a:ext cx="2048434" cy="2042337"/>
          </a:xfrm>
          <a:prstGeom prst="rect">
            <a:avLst/>
          </a:prstGeom>
        </p:spPr>
      </p:pic>
      <p:pic>
        <p:nvPicPr>
          <p:cNvPr id="13" name="Рисунок 11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43608" y="203510"/>
            <a:ext cx="74168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+mj-lt"/>
                <a:cs typeface="Times New Roman" panose="02020603050405020304" pitchFamily="18" charset="0"/>
              </a:rPr>
              <a:t>Речевое </a:t>
            </a:r>
            <a:r>
              <a:rPr lang="ru-RU" sz="4400" dirty="0">
                <a:latin typeface="+mj-lt"/>
                <a:cs typeface="Times New Roman" panose="02020603050405020304" pitchFamily="18" charset="0"/>
              </a:rPr>
              <a:t>развитие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82252" y="977510"/>
            <a:ext cx="2726445" cy="20423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12" y="4365104"/>
            <a:ext cx="2770214" cy="20776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957" y="4452815"/>
            <a:ext cx="2734323" cy="20507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144" y="2544686"/>
            <a:ext cx="1511717" cy="20156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201" t="19551"/>
          <a:stretch/>
        </p:blipFill>
        <p:spPr>
          <a:xfrm>
            <a:off x="5258460" y="2497049"/>
            <a:ext cx="1532152" cy="20340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422" y="4469537"/>
            <a:ext cx="2700748" cy="2025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068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4699" y="836712"/>
            <a:ext cx="2145978" cy="2859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9477" y="836712"/>
            <a:ext cx="2144455" cy="28592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60366" y="1394765"/>
            <a:ext cx="3295367" cy="24742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2111" y="3861047"/>
            <a:ext cx="2002132" cy="26619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8620" y="3977227"/>
            <a:ext cx="3494422" cy="26208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61545" y="3861048"/>
            <a:ext cx="2055388" cy="2736995"/>
          </a:xfrm>
          <a:prstGeom prst="rect">
            <a:avLst/>
          </a:prstGeom>
        </p:spPr>
      </p:pic>
      <p:pic>
        <p:nvPicPr>
          <p:cNvPr id="8" name="Рисунок 11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087013" y="260648"/>
            <a:ext cx="53543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 smtClean="0">
                <a:latin typeface="+mj-lt"/>
                <a:cs typeface="Times New Roman" panose="02020603050405020304" pitchFamily="18" charset="0"/>
              </a:rPr>
              <a:t>Физическое </a:t>
            </a:r>
            <a:r>
              <a:rPr lang="ru-RU" sz="4400" dirty="0">
                <a:latin typeface="+mj-lt"/>
                <a:cs typeface="Times New Roman" panose="02020603050405020304" pitchFamily="18" charset="0"/>
              </a:rPr>
              <a:t>развитие</a:t>
            </a:r>
          </a:p>
        </p:txBody>
      </p:sp>
    </p:spTree>
    <p:extLst>
      <p:ext uri="{BB962C8B-B14F-4D97-AF65-F5344CB8AC3E}">
        <p14:creationId xmlns="" xmlns:p14="http://schemas.microsoft.com/office/powerpoint/2010/main" val="177550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5895" y="1340768"/>
            <a:ext cx="3273836" cy="24508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7303"/>
          <a:stretch/>
        </p:blipFill>
        <p:spPr>
          <a:xfrm>
            <a:off x="1124620" y="4069671"/>
            <a:ext cx="3366906" cy="208823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445" y="4069671"/>
            <a:ext cx="3300596" cy="247544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383339"/>
            <a:ext cx="3210977" cy="2408233"/>
          </a:xfrm>
          <a:prstGeom prst="rect">
            <a:avLst/>
          </a:prstGeom>
        </p:spPr>
      </p:pic>
      <p:pic>
        <p:nvPicPr>
          <p:cNvPr id="18" name="Рисунок 11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064"/>
            <a:ext cx="928688" cy="68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57866"/>
            <a:ext cx="1019603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Социально – </a:t>
            </a:r>
            <a:r>
              <a:rPr lang="ru-RU" sz="4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коммуникативное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развитие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213" y="2607712"/>
            <a:ext cx="2020122" cy="26934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5643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5752</TotalTime>
  <Words>293</Words>
  <Application>Microsoft Office PowerPoint</Application>
  <PresentationFormat>Экран (4:3)</PresentationFormat>
  <Paragraphs>56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Подготовительный этап</vt:lpstr>
      <vt:lpstr>Основной этап Познавательное развитие</vt:lpstr>
      <vt:lpstr>Слайд 7</vt:lpstr>
      <vt:lpstr>Слайд 8</vt:lpstr>
      <vt:lpstr>Слайд 9</vt:lpstr>
      <vt:lpstr>Слайд 10</vt:lpstr>
      <vt:lpstr>Работа с родителями</vt:lpstr>
      <vt:lpstr>Заключительный этап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User</cp:lastModifiedBy>
  <cp:revision>540</cp:revision>
  <dcterms:created xsi:type="dcterms:W3CDTF">2019-03-25T16:22:53Z</dcterms:created>
  <dcterms:modified xsi:type="dcterms:W3CDTF">2021-09-05T12:47:27Z</dcterms:modified>
</cp:coreProperties>
</file>