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96" r:id="rId6"/>
    <p:sldId id="260" r:id="rId7"/>
    <p:sldId id="261" r:id="rId8"/>
    <p:sldId id="262" r:id="rId9"/>
    <p:sldId id="283" r:id="rId10"/>
    <p:sldId id="266" r:id="rId11"/>
    <p:sldId id="263" r:id="rId12"/>
    <p:sldId id="284" r:id="rId13"/>
    <p:sldId id="264" r:id="rId14"/>
    <p:sldId id="285" r:id="rId15"/>
    <p:sldId id="294" r:id="rId16"/>
    <p:sldId id="293" r:id="rId17"/>
    <p:sldId id="295" r:id="rId18"/>
    <p:sldId id="286" r:id="rId19"/>
    <p:sldId id="287" r:id="rId20"/>
    <p:sldId id="288" r:id="rId21"/>
    <p:sldId id="289" r:id="rId22"/>
    <p:sldId id="290" r:id="rId23"/>
    <p:sldId id="291" r:id="rId24"/>
    <p:sldId id="281" r:id="rId25"/>
    <p:sldId id="292" r:id="rId26"/>
    <p:sldId id="282" r:id="rId27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>
        <p:scale>
          <a:sx n="50" d="100"/>
          <a:sy n="50" d="100"/>
        </p:scale>
        <p:origin x="-1980" y="-6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1700" y="479424"/>
            <a:ext cx="7251700" cy="1122363"/>
          </a:xfrm>
          <a:noFill/>
          <a:ln>
            <a:noFill/>
          </a:ln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4"/>
          </a:effectRef>
          <a:fontRef idx="none"/>
        </p:style>
        <p:txBody>
          <a:bodyPr anchor="b"/>
          <a:lstStyle>
            <a:lvl1pPr algn="ctr">
              <a:defRPr sz="6000" b="1" cap="none" spc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98550" y="1601787"/>
            <a:ext cx="6858000" cy="703262"/>
          </a:xfrm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marL="0" indent="0" algn="ctr">
              <a:buNone/>
              <a:defRPr sz="2400" b="1" cap="none" spc="0">
                <a:ln/>
                <a:solidFill>
                  <a:schemeClr val="accent3"/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2C419-4575-46BF-8283-B4743155E08A}" type="datetimeFigureOut">
              <a:rPr lang="ru-RU"/>
              <a:pPr>
                <a:defRPr/>
              </a:pPr>
              <a:t>16.04.2022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D2AD2E-AF8F-4BEE-80FE-B0C2BB2C65E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032358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46EBA-3985-4E0C-AA27-E9071B20EA28}" type="datetimeFigureOut">
              <a:rPr lang="ru-RU"/>
              <a:pPr>
                <a:defRPr/>
              </a:pPr>
              <a:t>16.04.2022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0B1B40-D649-41EF-B9CF-7B8397F2954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451683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B9DBB-BC9C-46C5-8D2D-1F589702C5C3}" type="datetimeFigureOut">
              <a:rPr lang="ru-RU"/>
              <a:pPr>
                <a:defRPr/>
              </a:pPr>
              <a:t>16.04.2022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C9E9BE-4A99-41FF-8FC6-1DF53EFF17A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652002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1725" y="198439"/>
            <a:ext cx="6940550" cy="904874"/>
          </a:xfr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none"/>
        </p:style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1725" y="1103313"/>
            <a:ext cx="6940550" cy="3708400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5C7265-3DB6-4811-B981-EAC80CDFFAFA}" type="datetimeFigureOut">
              <a:rPr lang="ru-RU"/>
              <a:pPr>
                <a:defRPr/>
              </a:pPr>
              <a:t>16.04.2022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A06343-A9CF-48F9-B913-26264DE89CE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575974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ADEAEA-FD83-4B25-A77C-81BBA8861518}" type="datetimeFigureOut">
              <a:rPr lang="ru-RU"/>
              <a:pPr>
                <a:defRPr/>
              </a:pPr>
              <a:t>16.04.2022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914FF9-C766-4263-9393-229679EEC77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144380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7AA0A-2EF3-4F40-A02F-10B66FF0F080}" type="datetimeFigureOut">
              <a:rPr lang="ru-RU"/>
              <a:pPr>
                <a:defRPr/>
              </a:pPr>
              <a:t>16.04.2022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0CC2F6-12DC-409C-80E0-9418EFA683B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702962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2F5FC9-65A7-4BC1-802C-CC65978FAAA8}" type="datetimeFigureOut">
              <a:rPr lang="ru-RU"/>
              <a:pPr>
                <a:defRPr/>
              </a:pPr>
              <a:t>16.04.2022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22B920-C16C-4024-A091-D22DC8B61BD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468759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BF493-451B-4107-B94F-A79D5D9321D5}" type="datetimeFigureOut">
              <a:rPr lang="ru-RU"/>
              <a:pPr>
                <a:defRPr/>
              </a:pPr>
              <a:t>16.04.2022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99A532-69F0-495F-9CEA-AE1B79A4A8A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395525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C22018-A2F3-43CC-A012-556B8BC48E48}" type="datetimeFigureOut">
              <a:rPr lang="ru-RU"/>
              <a:pPr>
                <a:defRPr/>
              </a:pPr>
              <a:t>16.04.2022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E51E12-F590-496E-B57E-741EE90336D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590762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D2F39-BDC6-4313-9FD6-7DEC9BD40A1E}" type="datetimeFigureOut">
              <a:rPr lang="ru-RU"/>
              <a:pPr>
                <a:defRPr/>
              </a:pPr>
              <a:t>16.04.2022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030CD8-EF33-419C-B8D8-2A45A61060D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647137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3D182-EF75-4F6E-B891-37C70EF997A0}" type="datetimeFigureOut">
              <a:rPr lang="ru-RU"/>
              <a:pPr>
                <a:defRPr/>
              </a:pPr>
              <a:t>16.04.2022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871C9F-15CC-4D7C-9E0F-BC537297028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53508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3A0B86A-4CEF-4334-971D-66F82CA2AE23}" type="datetimeFigureOut">
              <a:rPr lang="ru-RU"/>
              <a:pPr>
                <a:defRPr/>
              </a:pPr>
              <a:t>16.04.2022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3600EFCB-8F94-4881-B446-068AAED180B7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6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I:\&#1091;&#1088;&#1086;&#1082;&#1080;\&#1051;&#1080;&#1090;&#1077;&#1088;&#1072;&#1090;&#1091;&#1088;&#1072;\&#1052;.&#1070;.%20&#1051;&#1077;&#1088;&#1084;&#1086;&#1085;&#1090;&#1086;&#1074;\&#1044;&#1072;&#1088;&#1099;%20&#1058;&#1077;&#1088;&#1077;&#1082;&#1072;\CHudesnyiy_mir_klassiki._CHast..%20(qmusic.me).mp3" TargetMode="External"/><Relationship Id="rId1" Type="http://schemas.openxmlformats.org/officeDocument/2006/relationships/video" Target="file:///I:\&#1091;&#1088;&#1086;&#1082;&#1080;\&#1051;&#1080;&#1090;&#1077;&#1088;&#1072;&#1090;&#1091;&#1088;&#1072;\&#1052;.&#1070;.%20&#1051;&#1077;&#1088;&#1084;&#1086;&#1085;&#1090;&#1086;&#1074;\&#1044;&#1072;&#1088;&#1099;%20&#1058;&#1077;&#1088;&#1077;&#1082;&#1072;\videoplayback.mp4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ingapps.org/watch?v=p1om9rbjc19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8200" y="-133350"/>
            <a:ext cx="7486650" cy="395922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8000" i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effectLst/>
                <a:latin typeface="Times New Roman" pitchFamily="18" charset="0"/>
                <a:cs typeface="Times New Roman" pitchFamily="18" charset="0"/>
              </a:rPr>
              <a:t>Урок      литературы</a:t>
            </a:r>
            <a:endParaRPr lang="ru-RU" sz="8000" i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extBox 5"/>
          <p:cNvSpPr txBox="1"/>
          <p:nvPr/>
        </p:nvSpPr>
        <p:spPr>
          <a:xfrm>
            <a:off x="2209800" y="6326832"/>
            <a:ext cx="4210050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Родители М.Ю. Лермонтова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087671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</p:spPr>
      </p:pic>
      <p:sp>
        <p:nvSpPr>
          <p:cNvPr id="6" name="TextBox 5"/>
          <p:cNvSpPr txBox="1"/>
          <p:nvPr/>
        </p:nvSpPr>
        <p:spPr>
          <a:xfrm>
            <a:off x="971550" y="6370082"/>
            <a:ext cx="3676650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Имение Тарханы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80460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11" t="24186" r="40368" b="13142"/>
          <a:stretch/>
        </p:blipFill>
        <p:spPr>
          <a:xfrm>
            <a:off x="247650" y="-1"/>
            <a:ext cx="8420100" cy="6940896"/>
          </a:xfrm>
        </p:spPr>
      </p:pic>
      <p:sp>
        <p:nvSpPr>
          <p:cNvPr id="5" name="TextBox 4"/>
          <p:cNvSpPr txBox="1"/>
          <p:nvPr/>
        </p:nvSpPr>
        <p:spPr>
          <a:xfrm>
            <a:off x="2019300" y="6383982"/>
            <a:ext cx="5391150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Московский Благородный пансион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432939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9051" y="2101893"/>
            <a:ext cx="5314950" cy="4756107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194" r="15806"/>
          <a:stretch/>
        </p:blipFill>
        <p:spPr>
          <a:xfrm>
            <a:off x="0" y="0"/>
            <a:ext cx="9144000" cy="68733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424530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7275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172"/>
            <a:ext cx="9172756" cy="6888171"/>
          </a:xfrm>
        </p:spPr>
      </p:pic>
    </p:spTree>
    <p:extLst>
      <p:ext uri="{BB962C8B-B14F-4D97-AF65-F5344CB8AC3E}">
        <p14:creationId xmlns="" xmlns:p14="http://schemas.microsoft.com/office/powerpoint/2010/main" val="19467557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58001"/>
          </a:xfrm>
        </p:spPr>
      </p:pic>
    </p:spTree>
    <p:extLst>
      <p:ext uri="{BB962C8B-B14F-4D97-AF65-F5344CB8AC3E}">
        <p14:creationId xmlns="" xmlns:p14="http://schemas.microsoft.com/office/powerpoint/2010/main" val="15016798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="" xmlns:p14="http://schemas.microsoft.com/office/powerpoint/2010/main" val="16156621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="" xmlns:p14="http://schemas.microsoft.com/office/powerpoint/2010/main" val="25319660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videoplayback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CHudesnyiy_mir_klassiki._CHast.. (qmusic.me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tretch>
            <a:fillRect/>
          </a:stretch>
        </p:blipFill>
        <p:spPr>
          <a:xfrm>
            <a:off x="9925050" y="60198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331925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254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mute="1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7250" y="1103313"/>
            <a:ext cx="7448550" cy="3708400"/>
          </a:xfrm>
        </p:spPr>
        <p:txBody>
          <a:bodyPr/>
          <a:lstStyle/>
          <a:p>
            <a:pPr marL="0" indent="0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Дары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– природные богатства</a:t>
            </a:r>
          </a:p>
          <a:p>
            <a:pPr marL="0" indent="0">
              <a:buNone/>
            </a:pP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Лукавый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обманчивый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300036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Объект 2"/>
          <p:cNvSpPr>
            <a:spLocks noGrp="1"/>
          </p:cNvSpPr>
          <p:nvPr>
            <p:ph idx="1"/>
          </p:nvPr>
        </p:nvSpPr>
        <p:spPr>
          <a:xfrm>
            <a:off x="266700" y="1503363"/>
            <a:ext cx="8362950" cy="2687637"/>
          </a:xfrm>
          <a:ln/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algn="just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Литература– прекрасный урок,</a:t>
            </a:r>
          </a:p>
          <a:p>
            <a:pPr marL="0" indent="0" algn="just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Как много полезного в каждой из строк,</a:t>
            </a:r>
          </a:p>
          <a:p>
            <a:pPr marL="0" indent="0" algn="just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Стих это будет сказка, рассказ,</a:t>
            </a:r>
          </a:p>
          <a:p>
            <a:pPr marL="0" indent="0" algn="just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Мы учим их они учат нас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50" y="522288"/>
            <a:ext cx="4286250" cy="1744661"/>
          </a:xfrm>
          <a:ln>
            <a:noFill/>
          </a:ln>
        </p:spPr>
        <p:txBody>
          <a:bodyPr/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г. Казбек -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вторая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высоте гора Кавказа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350" y="0"/>
            <a:ext cx="4057649" cy="3448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0984"/>
            <a:ext cx="4933950" cy="32870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0338118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7250" y="246063"/>
            <a:ext cx="7677150" cy="2782887"/>
          </a:xfrm>
        </p:spPr>
        <p:txBody>
          <a:bodyPr/>
          <a:lstStyle/>
          <a:p>
            <a:pPr marL="0" indent="0" algn="just">
              <a:buNone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Дарьяльское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ущелье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– глубокая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горная долина с отвесными, непроходимыми склонами, самая узкая часть русла Терека.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546247"/>
            <a:ext cx="6496050" cy="43117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4276024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0775" y="1112839"/>
            <a:ext cx="6940550" cy="904874"/>
          </a:xfrm>
          <a:ln>
            <a:noFill/>
          </a:ln>
        </p:spPr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Валун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большой обломок горной породы (камень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50" y="2024063"/>
            <a:ext cx="7391400" cy="3949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27162875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50" y="1093789"/>
            <a:ext cx="7467600" cy="904874"/>
          </a:xfrm>
          <a:ln>
            <a:noFill/>
          </a:ln>
        </p:spPr>
        <p:txBody>
          <a:bodyPr/>
          <a:lstStyle/>
          <a:p>
            <a:pPr algn="just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Терек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– это река на Северном Кавказе, которая берет свое начало на склоне Кавказского хребта и впадает в Каспийское море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971800"/>
            <a:ext cx="6706266" cy="3886200"/>
          </a:xfrm>
          <a:prstGeom prst="roundRect">
            <a:avLst>
              <a:gd name="adj" fmla="val 15046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20309305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1725" y="380999"/>
            <a:ext cx="6940550" cy="72231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Критерии: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9650" y="1198563"/>
            <a:ext cx="7508875" cy="2592387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1. Эмоциональность</a:t>
            </a:r>
          </a:p>
          <a:p>
            <a:pPr marL="0" indent="0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2. Громкость</a:t>
            </a:r>
          </a:p>
          <a:p>
            <a:pPr marL="0" indent="0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3. Темп чтения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476832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228600"/>
            <a:ext cx="7924800" cy="48768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just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мы познакомились с … и его произведением… </a:t>
            </a: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Урок: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Привлек меня тем, что…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Показался интересным…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Взволновал…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на вас произвело наибольшее впечатление?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ощущал себя на уроке …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67731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1725" y="1103313"/>
            <a:ext cx="6940550" cy="2744787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Д/З: страницы выразительное чтение</a:t>
            </a:r>
          </a:p>
          <a:p>
            <a:pPr marL="0" indent="0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*Сделать  иллюстрацию к стихотворению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10000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Объект 2"/>
          <p:cNvSpPr>
            <a:spLocks noGrp="1"/>
          </p:cNvSpPr>
          <p:nvPr>
            <p:ph idx="1"/>
          </p:nvPr>
        </p:nvSpPr>
        <p:spPr>
          <a:xfrm>
            <a:off x="0" y="1636713"/>
            <a:ext cx="9144000" cy="2001837"/>
          </a:xfrm>
          <a:ln/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indent="0" algn="just">
              <a:buNone/>
            </a:pP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Четыре черненьких </a:t>
            </a:r>
            <a:r>
              <a:rPr lang="ru-RU" sz="4400" b="1" dirty="0" err="1">
                <a:latin typeface="Times New Roman" pitchFamily="18" charset="0"/>
                <a:cs typeface="Times New Roman" pitchFamily="18" charset="0"/>
              </a:rPr>
              <a:t>чумазеньких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 чертенка чертили черными чернилами чертеж</a:t>
            </a:r>
          </a:p>
        </p:txBody>
      </p:sp>
    </p:spTree>
    <p:extLst>
      <p:ext uri="{BB962C8B-B14F-4D97-AF65-F5344CB8AC3E}">
        <p14:creationId xmlns="" xmlns:p14="http://schemas.microsoft.com/office/powerpoint/2010/main" val="38316610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39925" y="4333240"/>
            <a:ext cx="4765675" cy="1096011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Лермонтов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2034"/>
          <a:stretch/>
        </p:blipFill>
        <p:spPr bwMode="auto">
          <a:xfrm>
            <a:off x="819150" y="1276350"/>
            <a:ext cx="7543799" cy="2694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1992909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hlinkClick r:id="rId2"/>
              </a:rPr>
              <a:t>https://</a:t>
            </a:r>
            <a:r>
              <a:rPr lang="en-GB" dirty="0" smtClean="0">
                <a:hlinkClick r:id="rId2"/>
              </a:rPr>
              <a:t>learningapps.org/watch?v=p1om9rbjc19</a:t>
            </a:r>
            <a:endParaRPr lang="ru-RU" smtClean="0"/>
          </a:p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971550"/>
            <a:ext cx="7677150" cy="36957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ru-RU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Тема урока:</a:t>
            </a:r>
          </a:p>
          <a:p>
            <a:pPr marL="0" indent="0" algn="ctr">
              <a:buNone/>
            </a:pPr>
            <a:r>
              <a:rPr lang="ru-RU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Михаил Юрьевич Лермонтов</a:t>
            </a:r>
          </a:p>
          <a:p>
            <a:pPr marL="0" indent="0" algn="ctr">
              <a:buNone/>
            </a:pPr>
            <a:r>
              <a:rPr lang="ru-RU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«Дары Терека»</a:t>
            </a:r>
            <a:endParaRPr lang="ru-RU" sz="5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026693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6700" y="1066800"/>
            <a:ext cx="8515350" cy="36957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marL="0" indent="0" algn="just">
              <a:buNone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1) Познакомиться с жизнью и творчеством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Михаила Юрьевича Лермонтова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Прочитать и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проанализировать  стихотворение Михаила Юрьевича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Лермонтова «Дары Терека»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00150" y="38100"/>
            <a:ext cx="5810250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725936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33800" y="2228850"/>
            <a:ext cx="4686300" cy="1200149"/>
          </a:xfrm>
        </p:spPr>
        <p:txBody>
          <a:bodyPr/>
          <a:lstStyle/>
          <a:p>
            <a:pPr algn="ctr"/>
            <a:r>
              <a:rPr lang="ru-RU" sz="5400" b="1" dirty="0" smtClean="0">
                <a:latin typeface="Monotype Corsiva" pitchFamily="66" charset="0"/>
                <a:cs typeface="Times New Roman" pitchFamily="18" charset="0"/>
              </a:rPr>
              <a:t>Михаил Юрьевич Лермонтов</a:t>
            </a:r>
            <a:br>
              <a:rPr lang="ru-RU" sz="5400" b="1" dirty="0" smtClean="0">
                <a:latin typeface="Monotype Corsiva" pitchFamily="66" charset="0"/>
                <a:cs typeface="Times New Roman" pitchFamily="18" charset="0"/>
              </a:rPr>
            </a:br>
            <a:r>
              <a:rPr lang="ru-RU" sz="5400" b="1" dirty="0" smtClean="0">
                <a:latin typeface="Monotype Corsiva" pitchFamily="66" charset="0"/>
                <a:cs typeface="Times New Roman" pitchFamily="18" charset="0"/>
              </a:rPr>
              <a:t>(15.10.1814-27.07.1841)</a:t>
            </a:r>
            <a:endParaRPr lang="ru-RU" sz="5400" b="1" dirty="0"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23850"/>
            <a:ext cx="4164950" cy="5619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0281711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450" y="0"/>
            <a:ext cx="5132026" cy="62130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2501459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итературное чтение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Презентация1" id="{A40861D8-65F1-49E8-895E-38D0465CDAE0}" vid="{A9F4279F-7CFA-4EE6-8D9D-8C5BD3B474F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литературное чтение</Template>
  <TotalTime>453</TotalTime>
  <Words>204</Words>
  <Application>Microsoft Office PowerPoint</Application>
  <PresentationFormat>Экран (4:3)</PresentationFormat>
  <Paragraphs>37</Paragraphs>
  <Slides>26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литературное чтение</vt:lpstr>
      <vt:lpstr>Урок      литературы</vt:lpstr>
      <vt:lpstr>Слайд 2</vt:lpstr>
      <vt:lpstr>Слайд 3</vt:lpstr>
      <vt:lpstr>Слайд 4</vt:lpstr>
      <vt:lpstr>Слайд 5</vt:lpstr>
      <vt:lpstr>Слайд 6</vt:lpstr>
      <vt:lpstr>Слайд 7</vt:lpstr>
      <vt:lpstr>Михаил Юрьевич Лермонтов (15.10.1814-27.07.1841)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г. Казбек - вторая  по высоте гора Кавказа</vt:lpstr>
      <vt:lpstr>Слайд 21</vt:lpstr>
      <vt:lpstr>Валун – большой обломок горной породы (камень)  </vt:lpstr>
      <vt:lpstr>Терек – это река на Северном Кавказе, которая берет свое начало на склоне Кавказского хребта и впадает в Каспийское море</vt:lpstr>
      <vt:lpstr>Критерии: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Дон</dc:creator>
  <cp:lastModifiedBy>Школа 1</cp:lastModifiedBy>
  <cp:revision>39</cp:revision>
  <dcterms:created xsi:type="dcterms:W3CDTF">2018-11-25T10:39:13Z</dcterms:created>
  <dcterms:modified xsi:type="dcterms:W3CDTF">2022-04-16T01:42:41Z</dcterms:modified>
</cp:coreProperties>
</file>