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1"/>
  </p:notesMasterIdLst>
  <p:sldIdLst>
    <p:sldId id="256" r:id="rId2"/>
    <p:sldId id="298" r:id="rId3"/>
    <p:sldId id="300" r:id="rId4"/>
    <p:sldId id="293" r:id="rId5"/>
    <p:sldId id="301" r:id="rId6"/>
    <p:sldId id="302" r:id="rId7"/>
    <p:sldId id="283" r:id="rId8"/>
    <p:sldId id="303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42" autoAdjust="0"/>
  </p:normalViewPr>
  <p:slideViewPr>
    <p:cSldViewPr>
      <p:cViewPr varScale="1">
        <p:scale>
          <a:sx n="107" d="100"/>
          <a:sy n="107" d="100"/>
        </p:scale>
        <p:origin x="173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42F5D5-B399-4E40-9FBE-6630894D4D6B}" type="datetimeFigureOut">
              <a:rPr lang="ru-RU" smtClean="0"/>
              <a:pPr/>
              <a:t>03.03.2025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49B7BD-FEC6-45F7-BCBC-29C25F72A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388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9B7BD-FEC6-45F7-BCBC-29C25F72AEE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56821E-A69E-421A-A417-0261FC66D0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C55B8D0-3322-4147-BCB5-18FF95165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6A9E0E-95B7-4B2A-98A7-DD3AC1060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3/3/2025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9DF702-2E68-4670-97BF-243DF7D6C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747EA3-1E60-4DF2-A3E5-52B70F472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58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BBA283-B3EB-4607-8A40-838AE30AC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D007D11-DC9A-444C-9EC5-CF2C12550E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197158-8417-4B2E-81D7-560F116FE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3/3/2025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854150-1FEC-4A3C-B607-C1920FB2F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31A064-97A9-4A3C-8A5F-47C540986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019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3066A46-4F60-493A-8869-1CEA3BF746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39492BF-FC7F-4AA8-9243-3D8970F25A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814638-5AD2-4CD8-AEB2-123EE91C7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3/3/2025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D4B4E78-FA02-4350-B42F-0329A442D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CECE03-7116-48E7-8736-06283F671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683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B94861-F246-4C2A-ADB2-60E1E15EC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862275-59BA-4452-B334-7441BD02E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D0B701-C753-4D50-B6FE-695D745C1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3/3/2025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DDA95EF-504B-4A64-B557-5A607B240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9F45BC-428B-4405-89F4-B145B42EB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377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120451-7107-4921-9946-EAE186F7F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2D282CA-960C-47B2-9F5C-3A4A7206C0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644DED-A75A-4E53-BE77-CDF9BFA00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3/3/2025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25A932-0F13-4D30-9B05-6A12A18A3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B3CA5E-0B06-41BF-9146-D40E98829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446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64BF3F-F75F-4C8B-833C-BBAB0DDE9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358C0B-A483-4656-AEEE-D5B95B69AB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B08D8ED-10B3-4F4D-BDC9-CCA16BFB5F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8DE01E3-D964-4E4D-94D4-B816845BC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3/3/2025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7B11415-3490-4CE8-922F-6B64F27F0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526C6F4-438D-4467-ABB5-E304F5F3C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971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813530-A51E-4E41-9DEF-F5383B947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53B9D97-40CB-41FB-93B2-71F4554C1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2C456BA-74DE-4BE7-82EC-3A5EF19BFF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17EDB1A-28F0-4393-8708-118C0CDD41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B052B7A-2C85-4137-A39D-379D89BE59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81F49A2-4635-47C0-8E49-B50E4178E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3/3/2025</a:t>
            </a:fld>
            <a:endParaRPr lang="en-US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6BA986F-09B9-4F33-9C91-9B0EB9ED9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92C6434-4698-41CE-933B-DA97847F0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588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B4CBB8-4707-42F6-93EE-0AED76C37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54A983F-D394-4701-9FEC-48449259B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3/3/2025</a:t>
            </a:fld>
            <a:endParaRPr lang="en-US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A361A1B-2127-4C06-8230-A7EC7C3A0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EB851D4-BF8A-4234-975A-5933F73EF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029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37C801C-9036-4B11-9312-62C098A020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3/3/2025</a:t>
            </a:fld>
            <a:endParaRPr lang="en-US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3AD8EC4-E80D-4168-9C31-3EAF8C906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2481C52-4593-4B09-9C15-9CDBFFB31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530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FC1B4C-BE5D-4345-979A-C1352EE54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4816F1-A7CD-484B-ABE5-D0AE03952C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C630885-9FC3-4FEE-A0AC-5A956DBFF4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B2695AD-CAF9-4AD0-A8F7-1A81D3D47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3/3/2025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33A9ED0-B0C7-49CF-A282-21C7AB88E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6CC81BE-B058-451C-929A-8843C8688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77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847B29-C1B2-4307-B23A-CEAF91B40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72867E8-F524-492C-A67A-B89E2B0646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AD774E-B939-454F-B01D-9C3FD64542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4AE8A07-4451-4A21-8DD4-03D85BEF7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3/3/2025</a:t>
            </a:fld>
            <a:endParaRPr lang="en-US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132E9FB-CCD0-4313-A7B3-D5B11A1C7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3F9BC3B-AD6D-41E1-980A-713A3C9FC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75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F9003F-11DC-488B-BD92-B11535A47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3D203B-E981-4C4C-9F1E-042194EAC6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C5FF6C-7574-41D1-9CA0-DF1D0D2D9D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3/3/2025</a:t>
            </a:fld>
            <a:endParaRPr lang="en-US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F47786-0AFF-4284-9BFD-0536B8B327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2F3F1B6-220C-4E82-B279-AB191DABCF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961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rp.centerlado.com/?form=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02862" y="1412776"/>
            <a:ext cx="8517610" cy="0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1" name="Надпись 2"/>
          <p:cNvSpPr txBox="1">
            <a:spLocks noChangeArrowheads="1"/>
          </p:cNvSpPr>
          <p:nvPr/>
        </p:nvSpPr>
        <p:spPr bwMode="auto">
          <a:xfrm>
            <a:off x="1861367" y="458053"/>
            <a:ext cx="5400600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9017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j-lt"/>
                <a:cs typeface="Times New Roman" pitchFamily="18" charset="0"/>
              </a:rPr>
              <a:t>ГБУ СО «Центр психолого-педагогической, </a:t>
            </a:r>
          </a:p>
          <a:p>
            <a:pPr marL="9017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j-lt"/>
                <a:cs typeface="Times New Roman" pitchFamily="18" charset="0"/>
              </a:rPr>
              <a:t>медицинской и социальной помощи «Ладо»</a:t>
            </a:r>
          </a:p>
        </p:txBody>
      </p:sp>
      <p:sp>
        <p:nvSpPr>
          <p:cNvPr id="2" name="AutoShape 2" descr="https://minobraz.egov66.ru/uploads/gerb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155575" y="1988840"/>
            <a:ext cx="8988425" cy="296416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Times New Roman" pitchFamily="18" charset="0"/>
              </a:rPr>
              <a:t>Диагностика уровня актуального развития детей раннего возраста</a:t>
            </a:r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3832" y="5229200"/>
            <a:ext cx="7378608" cy="1368152"/>
          </a:xfrm>
        </p:spPr>
        <p:txBody>
          <a:bodyPr>
            <a:normAutofit fontScale="47500" lnSpcReduction="20000"/>
          </a:bodyPr>
          <a:lstStyle/>
          <a:p>
            <a:pPr algn="r"/>
            <a:r>
              <a:rPr lang="ru-RU" sz="2900" b="1" dirty="0">
                <a:solidFill>
                  <a:schemeClr val="tx1"/>
                </a:solidFill>
                <a:cs typeface="Times New Roman" pitchFamily="18" charset="0"/>
              </a:rPr>
              <a:t>Наталья Александровна Бугулова </a:t>
            </a:r>
          </a:p>
          <a:p>
            <a:pPr algn="r"/>
            <a:r>
              <a:rPr lang="ru-RU" sz="2500" dirty="0">
                <a:solidFill>
                  <a:schemeClr val="tx1"/>
                </a:solidFill>
                <a:cs typeface="Times New Roman" pitchFamily="18" charset="0"/>
              </a:rPr>
              <a:t>учитель-логопед</a:t>
            </a:r>
          </a:p>
          <a:p>
            <a:pPr algn="r"/>
            <a:r>
              <a:rPr lang="ru-RU" sz="2500" dirty="0">
                <a:solidFill>
                  <a:schemeClr val="tx1"/>
                </a:solidFill>
                <a:cs typeface="Times New Roman" pitchFamily="18" charset="0"/>
              </a:rPr>
              <a:t>«Центр психолого-педагогической, </a:t>
            </a:r>
          </a:p>
          <a:p>
            <a:pPr algn="r"/>
            <a:r>
              <a:rPr lang="ru-RU" sz="2500" dirty="0">
                <a:solidFill>
                  <a:schemeClr val="tx1"/>
                </a:solidFill>
                <a:cs typeface="Times New Roman" pitchFamily="18" charset="0"/>
              </a:rPr>
              <a:t>медицинской и социальной помощи «Ладо»</a:t>
            </a:r>
          </a:p>
          <a:p>
            <a:pPr algn="r"/>
            <a:br>
              <a:rPr lang="ru-RU" sz="2500" dirty="0">
                <a:solidFill>
                  <a:schemeClr val="tx1"/>
                </a:solidFill>
                <a:cs typeface="Times New Roman" pitchFamily="18" charset="0"/>
              </a:rPr>
            </a:br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9" name="Рисунок 8" descr="3Io-mNv6l_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" t="1051" r="1033" b="1617"/>
          <a:stretch>
            <a:fillRect/>
          </a:stretch>
        </p:blipFill>
        <p:spPr bwMode="auto">
          <a:xfrm>
            <a:off x="7452320" y="60560"/>
            <a:ext cx="1368152" cy="1252438"/>
          </a:xfrm>
          <a:prstGeom prst="flowChartConnector">
            <a:avLst/>
          </a:prstGeom>
          <a:noFill/>
          <a:ln>
            <a:noFill/>
          </a:ln>
          <a:effectLst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586120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02862" y="1412776"/>
            <a:ext cx="8517610" cy="0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1" name="Надпись 2"/>
          <p:cNvSpPr txBox="1">
            <a:spLocks noChangeArrowheads="1"/>
          </p:cNvSpPr>
          <p:nvPr/>
        </p:nvSpPr>
        <p:spPr bwMode="auto">
          <a:xfrm>
            <a:off x="1861367" y="458053"/>
            <a:ext cx="5400600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9017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j-lt"/>
                <a:cs typeface="Times New Roman" pitchFamily="18" charset="0"/>
              </a:rPr>
              <a:t>ГБУ СО «Центр психолого-педагогической, </a:t>
            </a:r>
          </a:p>
          <a:p>
            <a:pPr marL="9017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j-lt"/>
                <a:cs typeface="Times New Roman" pitchFamily="18" charset="0"/>
              </a:rPr>
              <a:t>медицинской и социальной помощи «Ладо»</a:t>
            </a:r>
          </a:p>
        </p:txBody>
      </p:sp>
      <p:sp>
        <p:nvSpPr>
          <p:cNvPr id="2" name="AutoShape 2" descr="https://minobraz.egov66.ru/uploads/gerb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3832" y="5229200"/>
            <a:ext cx="7378608" cy="1368152"/>
          </a:xfrm>
        </p:spPr>
        <p:txBody>
          <a:bodyPr>
            <a:normAutofit/>
          </a:bodyPr>
          <a:lstStyle/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9" name="Рисунок 8" descr="3Io-mNv6l_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" t="1051" r="1033" b="1617"/>
          <a:stretch>
            <a:fillRect/>
          </a:stretch>
        </p:blipFill>
        <p:spPr bwMode="auto">
          <a:xfrm>
            <a:off x="7452320" y="60560"/>
            <a:ext cx="1368152" cy="1252438"/>
          </a:xfrm>
          <a:prstGeom prst="flowChartConnector">
            <a:avLst/>
          </a:prstGeom>
          <a:noFill/>
          <a:ln>
            <a:noFill/>
          </a:ln>
          <a:effectLst>
            <a:softEdge rad="1270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838200" y="2947687"/>
            <a:ext cx="3161269" cy="2012918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1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Шкала KID-R 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оценки развития ребёнка в возрасте от 0 до 16 месяцев.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02914" y="2931807"/>
            <a:ext cx="3429000" cy="2028798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2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u="sng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Шкала RCDI-2000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Опросник, позволяющий определить развитие ребёнка от 1,5 до 3, 5 лет.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94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02862" y="1412776"/>
            <a:ext cx="8517610" cy="0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1" name="Надпись 2"/>
          <p:cNvSpPr txBox="1">
            <a:spLocks noChangeArrowheads="1"/>
          </p:cNvSpPr>
          <p:nvPr/>
        </p:nvSpPr>
        <p:spPr bwMode="auto">
          <a:xfrm>
            <a:off x="1861367" y="458053"/>
            <a:ext cx="5400600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9017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j-lt"/>
                <a:cs typeface="Times New Roman" pitchFamily="18" charset="0"/>
              </a:rPr>
              <a:t>ГБУ СО «Центр психолого-педагогической, </a:t>
            </a:r>
          </a:p>
          <a:p>
            <a:pPr marL="9017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j-lt"/>
                <a:cs typeface="Times New Roman" pitchFamily="18" charset="0"/>
              </a:rPr>
              <a:t>медицинской и социальной помощи «Ладо»</a:t>
            </a:r>
          </a:p>
        </p:txBody>
      </p:sp>
      <p:sp>
        <p:nvSpPr>
          <p:cNvPr id="2" name="AutoShape 2" descr="https://minobraz.egov66.ru/uploads/gerb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3832" y="5229200"/>
            <a:ext cx="7378608" cy="1368152"/>
          </a:xfrm>
        </p:spPr>
        <p:txBody>
          <a:bodyPr>
            <a:normAutofit/>
          </a:bodyPr>
          <a:lstStyle/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9" name="Рисунок 8" descr="3Io-mNv6l_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" t="1051" r="1033" b="1617"/>
          <a:stretch>
            <a:fillRect/>
          </a:stretch>
        </p:blipFill>
        <p:spPr bwMode="auto">
          <a:xfrm>
            <a:off x="7452320" y="60560"/>
            <a:ext cx="1368152" cy="1252438"/>
          </a:xfrm>
          <a:prstGeom prst="flowChartConnector">
            <a:avLst/>
          </a:prstGeom>
          <a:noFill/>
          <a:ln>
            <a:noFill/>
          </a:ln>
          <a:effectLst>
            <a:softEdge rad="127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725325" y="2638675"/>
            <a:ext cx="3429000" cy="2133600"/>
          </a:xfrm>
          <a:prstGeom prst="rect">
            <a:avLst/>
          </a:prstGeom>
          <a:ln w="5715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Шкала </a:t>
            </a: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RCDI-2000 </a:t>
            </a: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216 вопросов, охватывающих 6 ключевых областей развития: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речи,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мелкая моторика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крупная моторика,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навыки,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самообслуживание</a:t>
            </a:r>
            <a:r>
              <a:rPr lang="ru-RU" sz="1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85800" y="2590800"/>
            <a:ext cx="3505200" cy="2133600"/>
          </a:xfrm>
          <a:prstGeom prst="rect">
            <a:avLst/>
          </a:prstGeom>
          <a:ln w="5715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Шкала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KID 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252 пунктов, разделенных на 5 областей: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когнитивная, 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движения, 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язык, 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самообслуживание, </a:t>
            </a:r>
            <a:endParaRPr lang="en-US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социальная. </a:t>
            </a:r>
          </a:p>
        </p:txBody>
      </p:sp>
    </p:spTree>
    <p:extLst>
      <p:ext uri="{BB962C8B-B14F-4D97-AF65-F5344CB8AC3E}">
        <p14:creationId xmlns:p14="http://schemas.microsoft.com/office/powerpoint/2010/main" val="2137007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дпись 2"/>
          <p:cNvSpPr txBox="1">
            <a:spLocks noChangeArrowheads="1"/>
          </p:cNvSpPr>
          <p:nvPr/>
        </p:nvSpPr>
        <p:spPr bwMode="auto">
          <a:xfrm>
            <a:off x="1861367" y="458053"/>
            <a:ext cx="5400600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9017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j-lt"/>
                <a:cs typeface="Times New Roman" pitchFamily="18" charset="0"/>
              </a:rPr>
              <a:t>ГБУ СО «Центр психолого-педагогической, </a:t>
            </a:r>
          </a:p>
          <a:p>
            <a:pPr marL="9017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j-lt"/>
                <a:cs typeface="Times New Roman" pitchFamily="18" charset="0"/>
              </a:rPr>
              <a:t>медицинской и социальной помощи «Ладо»</a:t>
            </a:r>
          </a:p>
        </p:txBody>
      </p:sp>
      <p:pic>
        <p:nvPicPr>
          <p:cNvPr id="3" name="Рисунок 2" descr="3Io-mNv6l_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" t="1051" r="1033" b="1617"/>
          <a:stretch>
            <a:fillRect/>
          </a:stretch>
        </p:blipFill>
        <p:spPr bwMode="auto">
          <a:xfrm>
            <a:off x="7452320" y="60560"/>
            <a:ext cx="1368152" cy="1252438"/>
          </a:xfrm>
          <a:prstGeom prst="flowChartConnector">
            <a:avLst/>
          </a:prstGeom>
          <a:noFill/>
          <a:ln>
            <a:noFill/>
          </a:ln>
          <a:effectLst>
            <a:softEdge rad="12700"/>
          </a:effec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02862" y="1412776"/>
            <a:ext cx="8517610" cy="0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461419" y="1676408"/>
            <a:ext cx="4503251" cy="1752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AutoShape 5" descr="blob:https://web.whatsapp.com/864d8bac-bf3e-4ca4-8dd0-82dd027709b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CDC5A2D-D4A6-4459-9D80-8ECBC16D93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801" y="1638070"/>
            <a:ext cx="3124199" cy="500965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D5B61DB-A12C-4BFD-A9D2-BE102C75DA3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445" b="51514"/>
          <a:stretch/>
        </p:blipFill>
        <p:spPr>
          <a:xfrm>
            <a:off x="533400" y="3692631"/>
            <a:ext cx="4431270" cy="270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184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02862" y="1412776"/>
            <a:ext cx="8517610" cy="0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1" name="Надпись 2"/>
          <p:cNvSpPr txBox="1">
            <a:spLocks noChangeArrowheads="1"/>
          </p:cNvSpPr>
          <p:nvPr/>
        </p:nvSpPr>
        <p:spPr bwMode="auto">
          <a:xfrm>
            <a:off x="1861367" y="458053"/>
            <a:ext cx="5400600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9017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j-lt"/>
                <a:cs typeface="Times New Roman" pitchFamily="18" charset="0"/>
              </a:rPr>
              <a:t>ГБУ СО «Центр психолого-педагогической, </a:t>
            </a:r>
          </a:p>
          <a:p>
            <a:pPr marL="9017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j-lt"/>
                <a:cs typeface="Times New Roman" pitchFamily="18" charset="0"/>
              </a:rPr>
              <a:t>медицинской и социальной помощи «Ладо»</a:t>
            </a:r>
          </a:p>
        </p:txBody>
      </p:sp>
      <p:sp>
        <p:nvSpPr>
          <p:cNvPr id="2" name="AutoShape 2" descr="https://minobraz.egov66.ru/uploads/gerb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3832" y="5229200"/>
            <a:ext cx="7378608" cy="1368152"/>
          </a:xfrm>
        </p:spPr>
        <p:txBody>
          <a:bodyPr>
            <a:normAutofit/>
          </a:bodyPr>
          <a:lstStyle/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9" name="Рисунок 8" descr="3Io-mNv6l_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" t="1051" r="1033" b="1617"/>
          <a:stretch>
            <a:fillRect/>
          </a:stretch>
        </p:blipFill>
        <p:spPr bwMode="auto">
          <a:xfrm>
            <a:off x="7452320" y="60560"/>
            <a:ext cx="1368152" cy="1252438"/>
          </a:xfrm>
          <a:prstGeom prst="flowChartConnector">
            <a:avLst/>
          </a:prstGeom>
          <a:noFill/>
          <a:ln>
            <a:noFill/>
          </a:ln>
          <a:effectLst>
            <a:softEdge rad="127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60374" y="1512555"/>
            <a:ext cx="411162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	21/06/2023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Тестирован	09/02/2025 в возрасте 1 г. 7 мес.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Социальная сфера	2-4	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Самообслуживание	1-9	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Крупная моторика	1-2	(слегка отстаёт)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Тонкая моторика	1-7	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	1-6	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	1-2	(слегка отстаёт)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слегка отстает в областях, отмеченных выше. Через 4-6 мес. снова проверьте развитие сына.</a:t>
            </a: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CE2FD9FE-A0CC-4D0B-9929-8E203907D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666" y="4476338"/>
            <a:ext cx="3430938" cy="2393403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37202653-A2F7-4FE4-AE69-C64553E6629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684"/>
          <a:stretch/>
        </p:blipFill>
        <p:spPr>
          <a:xfrm>
            <a:off x="5459507" y="1621949"/>
            <a:ext cx="2844099" cy="4975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191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02862" y="1412776"/>
            <a:ext cx="8517610" cy="0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1" name="Надпись 2"/>
          <p:cNvSpPr txBox="1">
            <a:spLocks noChangeArrowheads="1"/>
          </p:cNvSpPr>
          <p:nvPr/>
        </p:nvSpPr>
        <p:spPr bwMode="auto">
          <a:xfrm>
            <a:off x="1861367" y="458053"/>
            <a:ext cx="5400600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9017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j-lt"/>
                <a:cs typeface="Times New Roman" pitchFamily="18" charset="0"/>
              </a:rPr>
              <a:t>ГБУ СО «Центр психолого-педагогической, </a:t>
            </a:r>
          </a:p>
          <a:p>
            <a:pPr marL="9017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j-lt"/>
                <a:cs typeface="Times New Roman" pitchFamily="18" charset="0"/>
              </a:rPr>
              <a:t>медицинской и социальной помощи «Ладо»</a:t>
            </a:r>
          </a:p>
        </p:txBody>
      </p:sp>
      <p:sp>
        <p:nvSpPr>
          <p:cNvPr id="2" name="AutoShape 2" descr="https://minobraz.egov66.ru/uploads/gerb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3832" y="5229200"/>
            <a:ext cx="7378608" cy="1368152"/>
          </a:xfrm>
        </p:spPr>
        <p:txBody>
          <a:bodyPr>
            <a:normAutofit/>
          </a:bodyPr>
          <a:lstStyle/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9" name="Рисунок 8" descr="3Io-mNv6l_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" t="1051" r="1033" b="1617"/>
          <a:stretch>
            <a:fillRect/>
          </a:stretch>
        </p:blipFill>
        <p:spPr bwMode="auto">
          <a:xfrm>
            <a:off x="7452320" y="60560"/>
            <a:ext cx="1368152" cy="1252438"/>
          </a:xfrm>
          <a:prstGeom prst="flowChartConnector">
            <a:avLst/>
          </a:prstGeom>
          <a:noFill/>
          <a:ln>
            <a:noFill/>
          </a:ln>
          <a:effectLst>
            <a:softEdge rad="12700"/>
          </a:effec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99EEA8E-1D26-438D-81DC-7EA208748D0C}"/>
              </a:ext>
            </a:extLst>
          </p:cNvPr>
          <p:cNvSpPr/>
          <p:nvPr/>
        </p:nvSpPr>
        <p:spPr>
          <a:xfrm>
            <a:off x="1861366" y="2665215"/>
            <a:ext cx="5301434" cy="2059183"/>
          </a:xfrm>
          <a:prstGeom prst="rect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0" u="sng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Анкета M-CHAT</a:t>
            </a:r>
            <a:r>
              <a:rPr lang="ru-RU" sz="1400" b="0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– анкета для детей в возрасте от 16 до 30 месяцев, направленная на оценку способов коммуникации и взаимодействия.</a:t>
            </a:r>
          </a:p>
          <a:p>
            <a:pPr algn="ctr"/>
            <a:r>
              <a:rPr lang="ru-RU" sz="1400" b="0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Тест, который во всем мире называется М-CHAT — модифицированный скрининговый </a:t>
            </a:r>
            <a:r>
              <a:rPr lang="ru-RU" sz="1400" b="1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тест на аутизм</a:t>
            </a:r>
            <a:r>
              <a:rPr lang="ru-RU" sz="1400" b="0" i="0" dirty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для детей раннего возраста, применяется с 16 до 30 месяцев. Тест направлен на выявление детей, которые нуждаются во внимательной диагностике сложностей в развитии, в том числе диагностике, направленной на выявление симптомов аутизма.</a:t>
            </a:r>
          </a:p>
        </p:txBody>
      </p:sp>
    </p:spTree>
    <p:extLst>
      <p:ext uri="{BB962C8B-B14F-4D97-AF65-F5344CB8AC3E}">
        <p14:creationId xmlns:p14="http://schemas.microsoft.com/office/powerpoint/2010/main" val="2260878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дпись 2"/>
          <p:cNvSpPr txBox="1">
            <a:spLocks noChangeArrowheads="1"/>
          </p:cNvSpPr>
          <p:nvPr/>
        </p:nvSpPr>
        <p:spPr bwMode="auto">
          <a:xfrm>
            <a:off x="1861367" y="458053"/>
            <a:ext cx="5400600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9017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j-lt"/>
                <a:cs typeface="Times New Roman" pitchFamily="18" charset="0"/>
              </a:rPr>
              <a:t>ГБУ СО «Центр психолого-педагогической, </a:t>
            </a:r>
          </a:p>
          <a:p>
            <a:pPr marL="9017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+mj-lt"/>
                <a:cs typeface="Times New Roman" pitchFamily="18" charset="0"/>
              </a:rPr>
              <a:t>медицинской и социальной помощи «Ладо»</a:t>
            </a:r>
          </a:p>
        </p:txBody>
      </p:sp>
      <p:pic>
        <p:nvPicPr>
          <p:cNvPr id="3" name="Рисунок 2" descr="3Io-mNv6l_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" t="1051" r="1033" b="1617"/>
          <a:stretch>
            <a:fillRect/>
          </a:stretch>
        </p:blipFill>
        <p:spPr bwMode="auto">
          <a:xfrm>
            <a:off x="7452320" y="60560"/>
            <a:ext cx="1368152" cy="1252438"/>
          </a:xfrm>
          <a:prstGeom prst="flowChartConnector">
            <a:avLst/>
          </a:prstGeom>
          <a:noFill/>
          <a:ln>
            <a:noFill/>
          </a:ln>
          <a:effectLst>
            <a:softEdge rad="12700"/>
          </a:effec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02862" y="1412776"/>
            <a:ext cx="8517610" cy="0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1" y="1600200"/>
            <a:ext cx="4343400" cy="3210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Прямая со стрелкой 10"/>
          <p:cNvCxnSpPr/>
          <p:nvPr/>
        </p:nvCxnSpPr>
        <p:spPr>
          <a:xfrm flipH="1">
            <a:off x="1066800" y="2286000"/>
            <a:ext cx="4038600" cy="2286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133600" y="2590800"/>
            <a:ext cx="3581400" cy="20574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5029200" y="2057400"/>
            <a:ext cx="4038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Вкладка «Служба ранней помощи»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5638800" y="2438400"/>
            <a:ext cx="2590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Оценка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уровня развития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4343400"/>
            <a:ext cx="5986195" cy="2055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23107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302862" y="1412776"/>
            <a:ext cx="8517610" cy="0"/>
          </a:xfrm>
          <a:prstGeom prst="line">
            <a:avLst/>
          </a:prstGeom>
          <a:noFill/>
          <a:ln w="38100" cap="flat" cmpd="sng" algn="ctr">
            <a:solidFill>
              <a:srgbClr val="4F81BD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sp>
        <p:nvSpPr>
          <p:cNvPr id="11" name="Надпись 2"/>
          <p:cNvSpPr txBox="1">
            <a:spLocks noChangeArrowheads="1"/>
          </p:cNvSpPr>
          <p:nvPr/>
        </p:nvSpPr>
        <p:spPr bwMode="auto">
          <a:xfrm>
            <a:off x="1861367" y="458053"/>
            <a:ext cx="5400600" cy="72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9017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ГБУ СО «Центр психолого-педагогической, </a:t>
            </a:r>
          </a:p>
          <a:p>
            <a:pPr marL="9017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Times New Roman" pitchFamily="18" charset="0"/>
              </a:rPr>
              <a:t>медицинской и социальной помощи «Ладо»</a:t>
            </a:r>
          </a:p>
        </p:txBody>
      </p:sp>
      <p:sp>
        <p:nvSpPr>
          <p:cNvPr id="2" name="AutoShape 2" descr="https://minobraz.egov66.ru/uploads/gerb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3832" y="5229200"/>
            <a:ext cx="7378608" cy="1368152"/>
          </a:xfrm>
        </p:spPr>
        <p:txBody>
          <a:bodyPr>
            <a:normAutofit/>
          </a:bodyPr>
          <a:lstStyle/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  <a:p>
            <a:pPr algn="r"/>
            <a:endParaRPr lang="ru-RU" sz="1800" dirty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9" name="Рисунок 8" descr="3Io-mNv6l_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" t="1051" r="1033" b="1617"/>
          <a:stretch>
            <a:fillRect/>
          </a:stretch>
        </p:blipFill>
        <p:spPr bwMode="auto">
          <a:xfrm>
            <a:off x="7452320" y="60560"/>
            <a:ext cx="1368152" cy="1252438"/>
          </a:xfrm>
          <a:prstGeom prst="flowChartConnector">
            <a:avLst/>
          </a:prstGeom>
          <a:noFill/>
          <a:ln>
            <a:noFill/>
          </a:ln>
          <a:effectLst>
            <a:softEdge rad="127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t="14508" b="20207"/>
          <a:stretch/>
        </p:blipFill>
        <p:spPr>
          <a:xfrm>
            <a:off x="2590800" y="1828800"/>
            <a:ext cx="3733800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486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59" t="48713" r="29102" b="16176"/>
          <a:stretch/>
        </p:blipFill>
        <p:spPr bwMode="auto">
          <a:xfrm>
            <a:off x="990600" y="609600"/>
            <a:ext cx="71628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55570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2087</TotalTime>
  <Words>369</Words>
  <Application>Microsoft Office PowerPoint</Application>
  <PresentationFormat>Экран (4:3)</PresentationFormat>
  <Paragraphs>65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Диагностика уровня актуального развития детей раннего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Механизм раннего выявления  особенностей развития детей от 0 до 3 лет и планирование сопровождения семьи специалистами Службы ранней помощи </dc:title>
  <dc:creator>Гость</dc:creator>
  <cp:lastModifiedBy>Наталья Бугулова</cp:lastModifiedBy>
  <cp:revision>154</cp:revision>
  <dcterms:created xsi:type="dcterms:W3CDTF">2022-11-02T02:36:53Z</dcterms:created>
  <dcterms:modified xsi:type="dcterms:W3CDTF">2025-03-03T11:36:02Z</dcterms:modified>
</cp:coreProperties>
</file>