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60" r:id="rId4"/>
    <p:sldId id="266" r:id="rId5"/>
    <p:sldId id="267" r:id="rId6"/>
    <p:sldId id="264" r:id="rId7"/>
    <p:sldId id="272" r:id="rId8"/>
    <p:sldId id="268" r:id="rId9"/>
    <p:sldId id="271" r:id="rId10"/>
    <p:sldId id="274" r:id="rId11"/>
    <p:sldId id="269" r:id="rId12"/>
    <p:sldId id="278" r:id="rId13"/>
    <p:sldId id="277" r:id="rId14"/>
    <p:sldId id="280" r:id="rId15"/>
    <p:sldId id="28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14149D-EA52-4D07-8C2C-4B9D677EC680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AB7846-29A9-4E8E-8708-7566020DE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95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02E61D-12DE-4C77-A5AB-2B810DEDABE0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239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F7981F-332D-416B-82EC-4513F232E3AA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764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F7981F-332D-416B-82EC-4513F232E3AA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146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F7981F-332D-416B-82EC-4513F232E3AA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47758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F7981F-332D-416B-82EC-4513F232E3AA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895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F7981F-332D-416B-82EC-4513F232E3AA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82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178135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71313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60698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54232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700832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29784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29365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898092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50588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552754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407"/>
      </p:ext>
    </p:extLst>
  </p:cSld>
  <p:clrMapOvr>
    <a:masterClrMapping/>
  </p:clrMapOvr>
  <p:transition spd="slow">
    <p:cover dir="lu"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F681A-04DD-43F1-B9A3-6FC5EFCBDE0B}" type="datetimeFigureOut">
              <a:rPr lang="ru-RU" smtClean="0"/>
              <a:t>08.02.2025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B27AA-EA6A-4DE0-862D-06FECCC92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440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lu"/>
    <p:sndAc>
      <p:stSnd>
        <p:snd r:embed="rId13" name="drumroll.wav"/>
      </p:stSnd>
    </p:sndAc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g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audio" Target="../media/audio25.wav"/><Relationship Id="rId18" Type="http://schemas.openxmlformats.org/officeDocument/2006/relationships/audio" Target="../media/audio13.wav"/><Relationship Id="rId3" Type="http://schemas.openxmlformats.org/officeDocument/2006/relationships/audio" Target="../media/audio1.wav"/><Relationship Id="rId21" Type="http://schemas.openxmlformats.org/officeDocument/2006/relationships/audio" Target="../media/audio22.wav"/><Relationship Id="rId7" Type="http://schemas.openxmlformats.org/officeDocument/2006/relationships/audio" Target="../media/audio24.wav"/><Relationship Id="rId12" Type="http://schemas.openxmlformats.org/officeDocument/2006/relationships/audio" Target="../media/audio10.wav"/><Relationship Id="rId17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6" Type="http://schemas.openxmlformats.org/officeDocument/2006/relationships/audio" Target="../media/audio11.wav"/><Relationship Id="rId20" Type="http://schemas.openxmlformats.org/officeDocument/2006/relationships/audio" Target="../media/audio1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20.wav"/><Relationship Id="rId11" Type="http://schemas.openxmlformats.org/officeDocument/2006/relationships/audio" Target="../media/audio17.wav"/><Relationship Id="rId5" Type="http://schemas.openxmlformats.org/officeDocument/2006/relationships/audio" Target="../media/audio16.wav"/><Relationship Id="rId15" Type="http://schemas.openxmlformats.org/officeDocument/2006/relationships/audio" Target="../media/audio4.wav"/><Relationship Id="rId23" Type="http://schemas.openxmlformats.org/officeDocument/2006/relationships/image" Target="../media/image9.png"/><Relationship Id="rId10" Type="http://schemas.openxmlformats.org/officeDocument/2006/relationships/audio" Target="../media/audio6.wav"/><Relationship Id="rId19" Type="http://schemas.openxmlformats.org/officeDocument/2006/relationships/audio" Target="../media/audio2.wav"/><Relationship Id="rId4" Type="http://schemas.openxmlformats.org/officeDocument/2006/relationships/audio" Target="../media/audio21.wav"/><Relationship Id="rId9" Type="http://schemas.openxmlformats.org/officeDocument/2006/relationships/audio" Target="../media/audio19.wav"/><Relationship Id="rId14" Type="http://schemas.openxmlformats.org/officeDocument/2006/relationships/audio" Target="../media/audio15.wav"/><Relationship Id="rId22" Type="http://schemas.openxmlformats.org/officeDocument/2006/relationships/audio" Target="../media/audio2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audio" Target="../media/audio17.wav"/><Relationship Id="rId18" Type="http://schemas.openxmlformats.org/officeDocument/2006/relationships/audio" Target="../media/audio14.wav"/><Relationship Id="rId3" Type="http://schemas.openxmlformats.org/officeDocument/2006/relationships/audio" Target="../media/audio1.wav"/><Relationship Id="rId21" Type="http://schemas.openxmlformats.org/officeDocument/2006/relationships/image" Target="../media/image9.png"/><Relationship Id="rId7" Type="http://schemas.openxmlformats.org/officeDocument/2006/relationships/audio" Target="../media/audio16.wav"/><Relationship Id="rId12" Type="http://schemas.openxmlformats.org/officeDocument/2006/relationships/audio" Target="../media/audio25.wav"/><Relationship Id="rId17" Type="http://schemas.openxmlformats.org/officeDocument/2006/relationships/audio" Target="../media/audio24.wav"/><Relationship Id="rId2" Type="http://schemas.openxmlformats.org/officeDocument/2006/relationships/notesSlide" Target="../notesSlides/notesSlide4.xml"/><Relationship Id="rId16" Type="http://schemas.openxmlformats.org/officeDocument/2006/relationships/audio" Target="../media/audio15.wav"/><Relationship Id="rId20" Type="http://schemas.openxmlformats.org/officeDocument/2006/relationships/audio" Target="../media/audio22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audio" Target="../media/audio10.wav"/><Relationship Id="rId5" Type="http://schemas.openxmlformats.org/officeDocument/2006/relationships/audio" Target="../media/audio11.wav"/><Relationship Id="rId15" Type="http://schemas.openxmlformats.org/officeDocument/2006/relationships/audio" Target="../media/audio3.wav"/><Relationship Id="rId10" Type="http://schemas.openxmlformats.org/officeDocument/2006/relationships/audio" Target="../media/audio2.wav"/><Relationship Id="rId19" Type="http://schemas.openxmlformats.org/officeDocument/2006/relationships/audio" Target="../media/audio21.wav"/><Relationship Id="rId4" Type="http://schemas.openxmlformats.org/officeDocument/2006/relationships/audio" Target="../media/audio13.wav"/><Relationship Id="rId9" Type="http://schemas.openxmlformats.org/officeDocument/2006/relationships/audio" Target="../media/audio19.wav"/><Relationship Id="rId14" Type="http://schemas.openxmlformats.org/officeDocument/2006/relationships/audio" Target="../media/audio4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audio" Target="../media/audio25.wav"/><Relationship Id="rId18" Type="http://schemas.openxmlformats.org/officeDocument/2006/relationships/audio" Target="../media/audio20.wav"/><Relationship Id="rId3" Type="http://schemas.openxmlformats.org/officeDocument/2006/relationships/audio" Target="../media/audio1.wav"/><Relationship Id="rId21" Type="http://schemas.openxmlformats.org/officeDocument/2006/relationships/audio" Target="../media/audio21.wav"/><Relationship Id="rId7" Type="http://schemas.openxmlformats.org/officeDocument/2006/relationships/audio" Target="../media/audio13.wav"/><Relationship Id="rId12" Type="http://schemas.openxmlformats.org/officeDocument/2006/relationships/audio" Target="../media/audio10.wav"/><Relationship Id="rId17" Type="http://schemas.openxmlformats.org/officeDocument/2006/relationships/audio" Target="../media/audio12.wav"/><Relationship Id="rId2" Type="http://schemas.openxmlformats.org/officeDocument/2006/relationships/notesSlide" Target="../notesSlides/notesSlide5.xml"/><Relationship Id="rId16" Type="http://schemas.openxmlformats.org/officeDocument/2006/relationships/audio" Target="../media/audio3.wav"/><Relationship Id="rId20" Type="http://schemas.openxmlformats.org/officeDocument/2006/relationships/audio" Target="../media/audio1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6.wav"/><Relationship Id="rId11" Type="http://schemas.openxmlformats.org/officeDocument/2006/relationships/audio" Target="../media/audio2.wav"/><Relationship Id="rId5" Type="http://schemas.openxmlformats.org/officeDocument/2006/relationships/audio" Target="../media/audio11.wav"/><Relationship Id="rId15" Type="http://schemas.openxmlformats.org/officeDocument/2006/relationships/audio" Target="../media/audio4.wav"/><Relationship Id="rId23" Type="http://schemas.openxmlformats.org/officeDocument/2006/relationships/image" Target="../media/image9.png"/><Relationship Id="rId10" Type="http://schemas.openxmlformats.org/officeDocument/2006/relationships/audio" Target="../media/audio6.wav"/><Relationship Id="rId19" Type="http://schemas.openxmlformats.org/officeDocument/2006/relationships/audio" Target="../media/audio15.wav"/><Relationship Id="rId4" Type="http://schemas.openxmlformats.org/officeDocument/2006/relationships/audio" Target="../media/audio5.wav"/><Relationship Id="rId9" Type="http://schemas.openxmlformats.org/officeDocument/2006/relationships/audio" Target="../media/audio19.wav"/><Relationship Id="rId14" Type="http://schemas.openxmlformats.org/officeDocument/2006/relationships/audio" Target="../media/audio9.wav"/><Relationship Id="rId22" Type="http://schemas.openxmlformats.org/officeDocument/2006/relationships/audio" Target="../media/audio17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9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jpg"/><Relationship Id="rId7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audio" Target="../media/audio16.wav"/><Relationship Id="rId3" Type="http://schemas.openxmlformats.org/officeDocument/2006/relationships/audio" Target="../media/audio1.wav"/><Relationship Id="rId21" Type="http://schemas.openxmlformats.org/officeDocument/2006/relationships/image" Target="../media/image9.png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audio" Target="../media/audio15.wav"/><Relationship Id="rId2" Type="http://schemas.openxmlformats.org/officeDocument/2006/relationships/notesSlide" Target="../notesSlides/notesSlide1.xml"/><Relationship Id="rId16" Type="http://schemas.openxmlformats.org/officeDocument/2006/relationships/audio" Target="../media/audio14.wav"/><Relationship Id="rId20" Type="http://schemas.openxmlformats.org/officeDocument/2006/relationships/audio" Target="../media/audio18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10" Type="http://schemas.openxmlformats.org/officeDocument/2006/relationships/audio" Target="../media/audio8.wav"/><Relationship Id="rId19" Type="http://schemas.openxmlformats.org/officeDocument/2006/relationships/audio" Target="../media/audio17.wav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audio" Target="../media/audio9.wav"/><Relationship Id="rId18" Type="http://schemas.openxmlformats.org/officeDocument/2006/relationships/audio" Target="../media/audio12.wav"/><Relationship Id="rId3" Type="http://schemas.openxmlformats.org/officeDocument/2006/relationships/audio" Target="../media/audio1.wav"/><Relationship Id="rId21" Type="http://schemas.openxmlformats.org/officeDocument/2006/relationships/audio" Target="../media/audio22.wav"/><Relationship Id="rId7" Type="http://schemas.openxmlformats.org/officeDocument/2006/relationships/audio" Target="../media/audio13.wav"/><Relationship Id="rId12" Type="http://schemas.openxmlformats.org/officeDocument/2006/relationships/audio" Target="../media/audio10.wav"/><Relationship Id="rId17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6" Type="http://schemas.openxmlformats.org/officeDocument/2006/relationships/audio" Target="../media/audio17.wav"/><Relationship Id="rId20" Type="http://schemas.openxmlformats.org/officeDocument/2006/relationships/audio" Target="../media/audio2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6.wav"/><Relationship Id="rId11" Type="http://schemas.openxmlformats.org/officeDocument/2006/relationships/audio" Target="../media/audio15.wav"/><Relationship Id="rId5" Type="http://schemas.openxmlformats.org/officeDocument/2006/relationships/audio" Target="../media/audio11.wav"/><Relationship Id="rId15" Type="http://schemas.openxmlformats.org/officeDocument/2006/relationships/audio" Target="../media/audio4.wav"/><Relationship Id="rId23" Type="http://schemas.openxmlformats.org/officeDocument/2006/relationships/image" Target="../media/image9.png"/><Relationship Id="rId10" Type="http://schemas.openxmlformats.org/officeDocument/2006/relationships/audio" Target="../media/audio6.wav"/><Relationship Id="rId19" Type="http://schemas.openxmlformats.org/officeDocument/2006/relationships/audio" Target="../media/audio20.wav"/><Relationship Id="rId4" Type="http://schemas.openxmlformats.org/officeDocument/2006/relationships/audio" Target="../media/audio18.wav"/><Relationship Id="rId9" Type="http://schemas.openxmlformats.org/officeDocument/2006/relationships/audio" Target="../media/audio19.wav"/><Relationship Id="rId14" Type="http://schemas.openxmlformats.org/officeDocument/2006/relationships/audio" Target="../media/audio2.wav"/><Relationship Id="rId22" Type="http://schemas.openxmlformats.org/officeDocument/2006/relationships/audio" Target="../media/audio23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4279" cy="6858000"/>
          </a:xfrm>
          <a:prstGeom prst="rect">
            <a:avLst/>
          </a:prstGeom>
        </p:spPr>
      </p:pic>
      <p:pic>
        <p:nvPicPr>
          <p:cNvPr id="1026" name="Picture 2" descr="http://playgrad.ru/uploads/posts/2012-05/1337946103_76aaede264def7775f25c6fa24490ba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1" r="40254" b="61704"/>
          <a:stretch/>
        </p:blipFill>
        <p:spPr bwMode="auto">
          <a:xfrm>
            <a:off x="4180718" y="219975"/>
            <a:ext cx="4315356" cy="219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sp>
        <p:nvSpPr>
          <p:cNvPr id="2" name="Лента лицом вверх 1"/>
          <p:cNvSpPr/>
          <p:nvPr/>
        </p:nvSpPr>
        <p:spPr>
          <a:xfrm>
            <a:off x="-31027" y="3155576"/>
            <a:ext cx="12129247" cy="2958353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Stop">
              <a:avLst/>
            </a:prstTxWarp>
          </a:bodyPr>
          <a:lstStyle/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начало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728796" y="1712635"/>
            <a:ext cx="609600" cy="609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92071" y="3415553"/>
            <a:ext cx="4446493" cy="19632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prstTxWarp prst="textStop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Book Antiqua" panose="02040602050305030304" pitchFamily="18" charset="0"/>
              </a:rPr>
              <a:t>Новогодний</a:t>
            </a:r>
          </a:p>
          <a:p>
            <a:pPr algn="ctr"/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Book Antiqua" panose="02040602050305030304" pitchFamily="18" charset="0"/>
              </a:rPr>
              <a:t>калейдоскоп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99709" y="5638800"/>
            <a:ext cx="371890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/>
              <a:t>Автор: педагог дополнительного образования</a:t>
            </a:r>
          </a:p>
          <a:p>
            <a:pPr algn="ctr"/>
            <a:r>
              <a:rPr lang="ru-RU" sz="1400" dirty="0" smtClean="0"/>
              <a:t>Камышанская Ирина Евгеньевна</a:t>
            </a:r>
          </a:p>
          <a:p>
            <a:pPr algn="ctr"/>
            <a:r>
              <a:rPr lang="ru-RU" sz="1400" dirty="0" smtClean="0"/>
              <a:t>МУ ДО «Дом пионеров и школьников», </a:t>
            </a:r>
          </a:p>
          <a:p>
            <a:pPr algn="ctr"/>
            <a:r>
              <a:rPr lang="ru-RU" sz="1400" dirty="0" smtClean="0"/>
              <a:t>р. п. </a:t>
            </a:r>
            <a:r>
              <a:rPr lang="ru-RU" sz="1400" smtClean="0"/>
              <a:t>Романовка, </a:t>
            </a:r>
            <a:r>
              <a:rPr lang="ru-RU" sz="1400" dirty="0" smtClean="0"/>
              <a:t>Саратовская область</a:t>
            </a:r>
          </a:p>
          <a:p>
            <a:pPr algn="ctr"/>
            <a:r>
              <a:rPr lang="ru-RU" sz="1400" dirty="0" smtClean="0"/>
              <a:t>2025 год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4416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5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5" grpId="0" uiExpand="1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6294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и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86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б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505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10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ж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029200" y="5105400"/>
            <a:ext cx="3810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д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86600" y="5105400"/>
            <a:ext cx="4572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й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к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924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л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8305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м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10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2484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ф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267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п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7912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у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0866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ц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648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р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505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н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886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о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6294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х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2484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з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4676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ч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924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ш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305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щ</a:t>
            </a:r>
          </a:p>
        </p:txBody>
      </p:sp>
      <p:sp>
        <p:nvSpPr>
          <p:cNvPr id="15386" name="Text Box 34"/>
          <p:cNvSpPr txBox="1">
            <a:spLocks noChangeArrowheads="1"/>
          </p:cNvSpPr>
          <p:nvPr/>
        </p:nvSpPr>
        <p:spPr bwMode="auto">
          <a:xfrm>
            <a:off x="34290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Н</a:t>
            </a:r>
          </a:p>
        </p:txBody>
      </p:sp>
      <p:sp>
        <p:nvSpPr>
          <p:cNvPr id="15387" name="Text Box 35"/>
          <p:cNvSpPr txBox="1">
            <a:spLocks noChangeArrowheads="1"/>
          </p:cNvSpPr>
          <p:nvPr/>
        </p:nvSpPr>
        <p:spPr bwMode="auto">
          <a:xfrm>
            <a:off x="23622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О</a:t>
            </a:r>
          </a:p>
        </p:txBody>
      </p:sp>
      <p:sp>
        <p:nvSpPr>
          <p:cNvPr id="31" name="AutoShape 39"/>
          <p:cNvSpPr>
            <a:spLocks noChangeArrowheads="1"/>
          </p:cNvSpPr>
          <p:nvPr/>
        </p:nvSpPr>
        <p:spPr bwMode="auto">
          <a:xfrm>
            <a:off x="2362200" y="304800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029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с</a:t>
            </a:r>
          </a:p>
        </p:txBody>
      </p:sp>
      <p:sp>
        <p:nvSpPr>
          <p:cNvPr id="15390" name="Text Box 34"/>
          <p:cNvSpPr txBox="1">
            <a:spLocks noChangeArrowheads="1"/>
          </p:cNvSpPr>
          <p:nvPr/>
        </p:nvSpPr>
        <p:spPr bwMode="auto">
          <a:xfrm>
            <a:off x="6657975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5391" name="Text Box 35"/>
          <p:cNvSpPr txBox="1">
            <a:spLocks noChangeArrowheads="1"/>
          </p:cNvSpPr>
          <p:nvPr/>
        </p:nvSpPr>
        <p:spPr bwMode="auto">
          <a:xfrm>
            <a:off x="55626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5392" name="Text Box 36"/>
          <p:cNvSpPr txBox="1">
            <a:spLocks noChangeArrowheads="1"/>
          </p:cNvSpPr>
          <p:nvPr/>
        </p:nvSpPr>
        <p:spPr bwMode="auto">
          <a:xfrm>
            <a:off x="7724775" y="3057525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Т</a:t>
            </a:r>
          </a:p>
        </p:txBody>
      </p:sp>
      <p:sp>
        <p:nvSpPr>
          <p:cNvPr id="37" name="AutoShape 39"/>
          <p:cNvSpPr>
            <a:spLocks noChangeArrowheads="1"/>
          </p:cNvSpPr>
          <p:nvPr/>
        </p:nvSpPr>
        <p:spPr bwMode="auto">
          <a:xfrm>
            <a:off x="5573246" y="30575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4" name="Text Box 35"/>
          <p:cNvSpPr txBox="1">
            <a:spLocks noChangeArrowheads="1"/>
          </p:cNvSpPr>
          <p:nvPr/>
        </p:nvSpPr>
        <p:spPr bwMode="auto">
          <a:xfrm>
            <a:off x="8820150" y="3057525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И</a:t>
            </a:r>
          </a:p>
        </p:txBody>
      </p:sp>
      <p:sp>
        <p:nvSpPr>
          <p:cNvPr id="42" name="AutoShape 39"/>
          <p:cNvSpPr>
            <a:spLocks noChangeArrowheads="1"/>
          </p:cNvSpPr>
          <p:nvPr/>
        </p:nvSpPr>
        <p:spPr bwMode="auto">
          <a:xfrm>
            <a:off x="8858250" y="30575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6" name="Text Box 35"/>
          <p:cNvSpPr txBox="1">
            <a:spLocks noChangeArrowheads="1"/>
          </p:cNvSpPr>
          <p:nvPr/>
        </p:nvSpPr>
        <p:spPr bwMode="auto">
          <a:xfrm>
            <a:off x="44958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Ф</a:t>
            </a:r>
          </a:p>
        </p:txBody>
      </p:sp>
      <p:sp>
        <p:nvSpPr>
          <p:cNvPr id="45" name="AutoShape 39"/>
          <p:cNvSpPr>
            <a:spLocks noChangeArrowheads="1"/>
          </p:cNvSpPr>
          <p:nvPr/>
        </p:nvSpPr>
        <p:spPr bwMode="auto">
          <a:xfrm>
            <a:off x="4557152" y="304800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" name="AutoShape 42"/>
          <p:cNvSpPr>
            <a:spLocks noChangeArrowheads="1"/>
          </p:cNvSpPr>
          <p:nvPr/>
        </p:nvSpPr>
        <p:spPr bwMode="auto">
          <a:xfrm>
            <a:off x="3451411" y="30765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3505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ъ</a:t>
            </a:r>
          </a:p>
        </p:txBody>
      </p:sp>
      <p:sp>
        <p:nvSpPr>
          <p:cNvPr id="51" name="AutoShape 39"/>
          <p:cNvSpPr>
            <a:spLocks noChangeArrowheads="1"/>
          </p:cNvSpPr>
          <p:nvPr/>
        </p:nvSpPr>
        <p:spPr bwMode="auto">
          <a:xfrm>
            <a:off x="6652652" y="30384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2" name="AutoShape 42"/>
          <p:cNvSpPr>
            <a:spLocks noChangeArrowheads="1"/>
          </p:cNvSpPr>
          <p:nvPr/>
        </p:nvSpPr>
        <p:spPr bwMode="auto">
          <a:xfrm>
            <a:off x="7724775" y="30384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4267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в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4648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г</a:t>
            </a:r>
          </a:p>
        </p:txBody>
      </p:sp>
      <p:sp>
        <p:nvSpPr>
          <p:cNvPr id="56" name="Text Box 27"/>
          <p:cNvSpPr txBox="1">
            <a:spLocks noChangeArrowheads="1"/>
          </p:cNvSpPr>
          <p:nvPr/>
        </p:nvSpPr>
        <p:spPr bwMode="auto">
          <a:xfrm>
            <a:off x="3886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ы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4648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э</a:t>
            </a:r>
          </a:p>
        </p:txBody>
      </p:sp>
      <p:sp>
        <p:nvSpPr>
          <p:cNvPr id="58" name="Text Box 27"/>
          <p:cNvSpPr txBox="1">
            <a:spLocks noChangeArrowheads="1"/>
          </p:cNvSpPr>
          <p:nvPr/>
        </p:nvSpPr>
        <p:spPr bwMode="auto">
          <a:xfrm>
            <a:off x="5029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ю</a:t>
            </a:r>
          </a:p>
        </p:txBody>
      </p: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5410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я</a:t>
            </a: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267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ь</a:t>
            </a:r>
          </a:p>
        </p:txBody>
      </p:sp>
      <p:sp>
        <p:nvSpPr>
          <p:cNvPr id="15409" name="Text Box 35"/>
          <p:cNvSpPr txBox="1">
            <a:spLocks noChangeArrowheads="1"/>
          </p:cNvSpPr>
          <p:nvPr/>
        </p:nvSpPr>
        <p:spPr bwMode="auto">
          <a:xfrm>
            <a:off x="1284288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К</a:t>
            </a:r>
          </a:p>
        </p:txBody>
      </p:sp>
      <p:sp>
        <p:nvSpPr>
          <p:cNvPr id="61" name="AutoShape 39"/>
          <p:cNvSpPr>
            <a:spLocks noChangeArrowheads="1"/>
          </p:cNvSpPr>
          <p:nvPr/>
        </p:nvSpPr>
        <p:spPr bwMode="auto">
          <a:xfrm>
            <a:off x="1266359" y="30257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46208578"/>
      </p:ext>
    </p:extLst>
  </p:cSld>
  <p:clrMapOvr>
    <a:masterClrMapping/>
  </p:clrMapOvr>
  <p:transition spd="slow">
    <p:cover dir="l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, нет, 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 nodeType="clickPar">
                      <p:stCondLst>
                        <p:cond delay="0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y-chto-to-pereputal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Вот_это_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u-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 nodeType="clickPar">
                      <p:stCondLst>
                        <p:cond delay="0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 nodeType="clickPar">
                      <p:stCondLst>
                        <p:cond delay="0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5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 nodeType="clickPar">
                      <p:stCondLst>
                        <p:cond delay="0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 nodeType="clickPar">
                      <p:stCondLst>
                        <p:cond delay="0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Нет_так_у_нас_ничего_не_полу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 nodeType="clickPar">
                      <p:stCondLst>
                        <p:cond delay="0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7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7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 nodeType="clickPar">
                      <p:stCondLst>
                        <p:cond delay="0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 nodeType="clickPar">
                      <p:stCondLst>
                        <p:cond delay="0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 nodeType="clickPar">
                      <p:stCondLst>
                        <p:cond delay="0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Вот_это_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 nodeType="clickPar">
                      <p:stCondLst>
                        <p:cond delay="0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 nodeType="clickPar">
                      <p:stCondLst>
                        <p:cond delay="0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 nodeType="clickPar">
                      <p:stCondLst>
                        <p:cond delay="0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vy-chto-to-pereputal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 nodeType="clickPar">
                      <p:stCondLst>
                        <p:cond delay="0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 nodeType="clickPar">
                      <p:stCondLst>
                        <p:cond delay="0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 nodeType="clickPar">
                      <p:stCondLst>
                        <p:cond delay="0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031A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У_тебя_хорошо_получается_а_т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 nodeType="clickPar">
                      <p:stCondLst>
                        <p:cond delay="0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Нет, нет, 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 nodeType="clickPar">
                      <p:stCondLst>
                        <p:cond delay="0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1" name="Это_невер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 nodeType="clickPar">
                      <p:stCondLst>
                        <p:cond delay="0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 nodeType="clickPar">
                      <p:stCondLst>
                        <p:cond delay="0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2" name="chto-to-ne-shoditsj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7" grpId="0" animBg="1"/>
      <p:bldP spid="42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Лента лицом вверх 12"/>
          <p:cNvSpPr/>
          <p:nvPr/>
        </p:nvSpPr>
        <p:spPr>
          <a:xfrm>
            <a:off x="147637" y="2664787"/>
            <a:ext cx="11896725" cy="2853045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latin typeface="Book Antiqua" panose="02040602050305030304" pitchFamily="18" charset="0"/>
              </a:rPr>
              <a:t>Какое слово Снежная королева попросила выложить Кая из льдинок?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4391024" y="327097"/>
            <a:ext cx="3019425" cy="892103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ФИНАЛ</a:t>
            </a:r>
          </a:p>
        </p:txBody>
      </p:sp>
    </p:spTree>
    <p:extLst>
      <p:ext uri="{BB962C8B-B14F-4D97-AF65-F5344CB8AC3E}">
        <p14:creationId xmlns:p14="http://schemas.microsoft.com/office/powerpoint/2010/main" val="3736759184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6294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и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86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б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505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10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ж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029200" y="5105400"/>
            <a:ext cx="3810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д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86600" y="5105400"/>
            <a:ext cx="4572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й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к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924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л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8305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м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10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2484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ф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267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п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7912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у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0866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ц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648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р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505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н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886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о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6294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х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2484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з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4676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ч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924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ш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305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щ</a:t>
            </a:r>
          </a:p>
        </p:txBody>
      </p:sp>
      <p:sp>
        <p:nvSpPr>
          <p:cNvPr id="15386" name="Text Box 34"/>
          <p:cNvSpPr txBox="1">
            <a:spLocks noChangeArrowheads="1"/>
          </p:cNvSpPr>
          <p:nvPr/>
        </p:nvSpPr>
        <p:spPr bwMode="auto">
          <a:xfrm>
            <a:off x="34290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Ч</a:t>
            </a:r>
          </a:p>
        </p:txBody>
      </p:sp>
      <p:sp>
        <p:nvSpPr>
          <p:cNvPr id="15387" name="Text Box 35"/>
          <p:cNvSpPr txBox="1">
            <a:spLocks noChangeArrowheads="1"/>
          </p:cNvSpPr>
          <p:nvPr/>
        </p:nvSpPr>
        <p:spPr bwMode="auto">
          <a:xfrm>
            <a:off x="23622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Е</a:t>
            </a:r>
          </a:p>
        </p:txBody>
      </p:sp>
      <p:sp>
        <p:nvSpPr>
          <p:cNvPr id="31" name="AutoShape 39"/>
          <p:cNvSpPr>
            <a:spLocks noChangeArrowheads="1"/>
          </p:cNvSpPr>
          <p:nvPr/>
        </p:nvSpPr>
        <p:spPr bwMode="auto">
          <a:xfrm>
            <a:off x="2382223" y="3047908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029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с</a:t>
            </a:r>
          </a:p>
        </p:txBody>
      </p:sp>
      <p:sp>
        <p:nvSpPr>
          <p:cNvPr id="15390" name="Text Box 34"/>
          <p:cNvSpPr txBox="1">
            <a:spLocks noChangeArrowheads="1"/>
          </p:cNvSpPr>
          <p:nvPr/>
        </p:nvSpPr>
        <p:spPr bwMode="auto">
          <a:xfrm>
            <a:off x="6647882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С</a:t>
            </a:r>
          </a:p>
        </p:txBody>
      </p:sp>
      <p:sp>
        <p:nvSpPr>
          <p:cNvPr id="15391" name="Text Box 35"/>
          <p:cNvSpPr txBox="1">
            <a:spLocks noChangeArrowheads="1"/>
          </p:cNvSpPr>
          <p:nvPr/>
        </p:nvSpPr>
        <p:spPr bwMode="auto">
          <a:xfrm>
            <a:off x="55626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О</a:t>
            </a:r>
          </a:p>
        </p:txBody>
      </p:sp>
      <p:sp>
        <p:nvSpPr>
          <p:cNvPr id="15392" name="Text Box 36"/>
          <p:cNvSpPr txBox="1">
            <a:spLocks noChangeArrowheads="1"/>
          </p:cNvSpPr>
          <p:nvPr/>
        </p:nvSpPr>
        <p:spPr bwMode="auto">
          <a:xfrm>
            <a:off x="7728191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Т</a:t>
            </a:r>
          </a:p>
        </p:txBody>
      </p:sp>
      <p:sp>
        <p:nvSpPr>
          <p:cNvPr id="37" name="AutoShape 39"/>
          <p:cNvSpPr>
            <a:spLocks noChangeArrowheads="1"/>
          </p:cNvSpPr>
          <p:nvPr/>
        </p:nvSpPr>
        <p:spPr bwMode="auto">
          <a:xfrm>
            <a:off x="5529263" y="30067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4" name="Text Box 35"/>
          <p:cNvSpPr txBox="1">
            <a:spLocks noChangeArrowheads="1"/>
          </p:cNvSpPr>
          <p:nvPr/>
        </p:nvSpPr>
        <p:spPr bwMode="auto">
          <a:xfrm>
            <a:off x="8805863" y="3038383"/>
            <a:ext cx="1066800" cy="120032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Ь</a:t>
            </a:r>
          </a:p>
        </p:txBody>
      </p:sp>
      <p:sp>
        <p:nvSpPr>
          <p:cNvPr id="42" name="AutoShape 39"/>
          <p:cNvSpPr>
            <a:spLocks noChangeArrowheads="1"/>
          </p:cNvSpPr>
          <p:nvPr/>
        </p:nvSpPr>
        <p:spPr bwMode="auto">
          <a:xfrm>
            <a:off x="8805863" y="301933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6" name="Text Box 35"/>
          <p:cNvSpPr txBox="1">
            <a:spLocks noChangeArrowheads="1"/>
          </p:cNvSpPr>
          <p:nvPr/>
        </p:nvSpPr>
        <p:spPr bwMode="auto">
          <a:xfrm>
            <a:off x="44958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Н</a:t>
            </a:r>
          </a:p>
        </p:txBody>
      </p:sp>
      <p:sp>
        <p:nvSpPr>
          <p:cNvPr id="45" name="AutoShape 39"/>
          <p:cNvSpPr>
            <a:spLocks noChangeArrowheads="1"/>
          </p:cNvSpPr>
          <p:nvPr/>
        </p:nvSpPr>
        <p:spPr bwMode="auto">
          <a:xfrm>
            <a:off x="4502555" y="299085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" name="AutoShape 42"/>
          <p:cNvSpPr>
            <a:spLocks noChangeArrowheads="1"/>
          </p:cNvSpPr>
          <p:nvPr/>
        </p:nvSpPr>
        <p:spPr bwMode="auto">
          <a:xfrm>
            <a:off x="3445669" y="301933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3505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ъ</a:t>
            </a:r>
          </a:p>
        </p:txBody>
      </p:sp>
      <p:sp>
        <p:nvSpPr>
          <p:cNvPr id="51" name="AutoShape 39"/>
          <p:cNvSpPr>
            <a:spLocks noChangeArrowheads="1"/>
          </p:cNvSpPr>
          <p:nvPr/>
        </p:nvSpPr>
        <p:spPr bwMode="auto">
          <a:xfrm>
            <a:off x="6681414" y="30384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2" name="AutoShape 42"/>
          <p:cNvSpPr>
            <a:spLocks noChangeArrowheads="1"/>
          </p:cNvSpPr>
          <p:nvPr/>
        </p:nvSpPr>
        <p:spPr bwMode="auto">
          <a:xfrm>
            <a:off x="7766331" y="3047908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4267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в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4648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г</a:t>
            </a:r>
          </a:p>
        </p:txBody>
      </p:sp>
      <p:sp>
        <p:nvSpPr>
          <p:cNvPr id="56" name="Text Box 27"/>
          <p:cNvSpPr txBox="1">
            <a:spLocks noChangeArrowheads="1"/>
          </p:cNvSpPr>
          <p:nvPr/>
        </p:nvSpPr>
        <p:spPr bwMode="auto">
          <a:xfrm>
            <a:off x="3886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ы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4648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э</a:t>
            </a:r>
          </a:p>
        </p:txBody>
      </p:sp>
      <p:sp>
        <p:nvSpPr>
          <p:cNvPr id="58" name="Text Box 27"/>
          <p:cNvSpPr txBox="1">
            <a:spLocks noChangeArrowheads="1"/>
          </p:cNvSpPr>
          <p:nvPr/>
        </p:nvSpPr>
        <p:spPr bwMode="auto">
          <a:xfrm>
            <a:off x="5029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ю</a:t>
            </a:r>
          </a:p>
        </p:txBody>
      </p: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5410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я</a:t>
            </a: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267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ь</a:t>
            </a:r>
          </a:p>
        </p:txBody>
      </p:sp>
      <p:sp>
        <p:nvSpPr>
          <p:cNvPr id="15409" name="Text Box 35"/>
          <p:cNvSpPr txBox="1">
            <a:spLocks noChangeArrowheads="1"/>
          </p:cNvSpPr>
          <p:nvPr/>
        </p:nvSpPr>
        <p:spPr bwMode="auto">
          <a:xfrm>
            <a:off x="1280319" y="3038383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В</a:t>
            </a:r>
          </a:p>
        </p:txBody>
      </p:sp>
      <p:sp>
        <p:nvSpPr>
          <p:cNvPr id="61" name="AutoShape 39"/>
          <p:cNvSpPr>
            <a:spLocks noChangeArrowheads="1"/>
          </p:cNvSpPr>
          <p:nvPr/>
        </p:nvSpPr>
        <p:spPr bwMode="auto">
          <a:xfrm>
            <a:off x="1258094" y="302895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20552488"/>
      </p:ext>
    </p:extLst>
  </p:cSld>
  <p:clrMapOvr>
    <a:masterClrMapping/>
  </p:clrMapOvr>
  <p:transition spd="slow">
    <p:cover dir="l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u-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Нет_так_у_нас_ничего_не_полу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6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 nodeType="clickPar">
                      <p:stCondLst>
                        <p:cond delay="0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 nodeType="clickPar">
                      <p:stCondLst>
                        <p:cond delay="0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 nodeType="clickPar">
                      <p:stCondLst>
                        <p:cond delay="0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 nodeType="clickPar">
                      <p:stCondLst>
                        <p:cond delay="0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0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 nodeType="clickPar">
                      <p:stCondLst>
                        <p:cond delay="0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Вот_это_здоров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4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0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 nodeType="clickPar">
                      <p:stCondLst>
                        <p:cond delay="0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 nodeType="clickPar">
                      <p:stCondLst>
                        <p:cond delay="0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 nodeType="clickPar">
                      <p:stCondLst>
                        <p:cond delay="0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 nodeType="clickPar">
                      <p:stCondLst>
                        <p:cond delay="0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 nodeType="clickPar">
                      <p:stCondLst>
                        <p:cond delay="0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 nodeType="clickPar">
                      <p:stCondLst>
                        <p:cond delay="0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У_тебя_хорошо_получается_а_т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9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 nodeType="clickPar">
                      <p:stCondLst>
                        <p:cond delay="0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51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2" fill="hold" nodeType="clickPar">
                      <p:stCondLst>
                        <p:cond delay="0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 nodeType="clickPar">
                      <p:stCondLst>
                        <p:cond delay="0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6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2" fill="hold" nodeType="clickPar">
                      <p:stCondLst>
                        <p:cond delay="0"/>
                      </p:stCondLst>
                      <p:childTnLst>
                        <p:par>
                          <p:cTn id="1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Нет, нет, 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 nodeType="clickPar">
                      <p:stCondLst>
                        <p:cond delay="0"/>
                      </p:stCondLst>
                      <p:childTnLst>
                        <p:par>
                          <p:cTn id="1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Это_невер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7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2" fill="hold" nodeType="clickPar">
                      <p:stCondLst>
                        <p:cond delay="0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 nodeType="clickPar">
                      <p:stCondLst>
                        <p:cond delay="0"/>
                      </p:stCondLst>
                      <p:childTnLst>
                        <p:par>
                          <p:cTn id="1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8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1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9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7" grpId="0" animBg="1"/>
      <p:bldP spid="42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Лента лицом вверх 1"/>
          <p:cNvSpPr/>
          <p:nvPr/>
        </p:nvSpPr>
        <p:spPr>
          <a:xfrm>
            <a:off x="3720353" y="197224"/>
            <a:ext cx="4778188" cy="791942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err="1" smtClean="0">
                <a:solidFill>
                  <a:srgbClr val="FF0000"/>
                </a:solidFill>
                <a:latin typeface="Book Antiqua" panose="02040602050305030304" pitchFamily="18" charset="0"/>
              </a:rPr>
              <a:t>Суперигра</a:t>
            </a:r>
            <a:endParaRPr lang="ru-RU" sz="3200" i="1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0" y="1792941"/>
            <a:ext cx="12192000" cy="3299011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В каком зимнем слове есть немножечко от жаркого юга?</a:t>
            </a:r>
            <a:endParaRPr lang="ru-RU" sz="2400" b="1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024553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6294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и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86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б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505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10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ж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029200" y="5105400"/>
            <a:ext cx="3810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д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86600" y="5105400"/>
            <a:ext cx="4572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й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к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924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л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8305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м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10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2484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ф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267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п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7912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у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0866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ц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648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р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505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н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886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о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6294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х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2484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з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4676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ч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924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ш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305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щ</a:t>
            </a:r>
          </a:p>
        </p:txBody>
      </p:sp>
      <p:sp>
        <p:nvSpPr>
          <p:cNvPr id="15386" name="Text Box 34"/>
          <p:cNvSpPr txBox="1">
            <a:spLocks noChangeArrowheads="1"/>
          </p:cNvSpPr>
          <p:nvPr/>
        </p:nvSpPr>
        <p:spPr bwMode="auto">
          <a:xfrm>
            <a:off x="4164107" y="3094038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Ь</a:t>
            </a:r>
          </a:p>
        </p:txBody>
      </p:sp>
      <p:sp>
        <p:nvSpPr>
          <p:cNvPr id="15387" name="Text Box 35"/>
          <p:cNvSpPr txBox="1">
            <a:spLocks noChangeArrowheads="1"/>
          </p:cNvSpPr>
          <p:nvPr/>
        </p:nvSpPr>
        <p:spPr bwMode="auto">
          <a:xfrm>
            <a:off x="3088343" y="3104971"/>
            <a:ext cx="1066800" cy="1200329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В</a:t>
            </a:r>
          </a:p>
        </p:txBody>
      </p:sp>
      <p:sp>
        <p:nvSpPr>
          <p:cNvPr id="31" name="AutoShape 39"/>
          <p:cNvSpPr>
            <a:spLocks noChangeArrowheads="1"/>
          </p:cNvSpPr>
          <p:nvPr/>
        </p:nvSpPr>
        <p:spPr bwMode="auto">
          <a:xfrm>
            <a:off x="3061448" y="3104971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029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с</a:t>
            </a:r>
          </a:p>
        </p:txBody>
      </p:sp>
      <p:sp>
        <p:nvSpPr>
          <p:cNvPr id="15390" name="Text Box 34"/>
          <p:cNvSpPr txBox="1">
            <a:spLocks noChangeArrowheads="1"/>
          </p:cNvSpPr>
          <p:nvPr/>
        </p:nvSpPr>
        <p:spPr bwMode="auto">
          <a:xfrm>
            <a:off x="7391400" y="310515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А</a:t>
            </a:r>
          </a:p>
        </p:txBody>
      </p:sp>
      <p:sp>
        <p:nvSpPr>
          <p:cNvPr id="15391" name="Text Box 35"/>
          <p:cNvSpPr txBox="1">
            <a:spLocks noChangeArrowheads="1"/>
          </p:cNvSpPr>
          <p:nvPr/>
        </p:nvSpPr>
        <p:spPr bwMode="auto">
          <a:xfrm>
            <a:off x="6324600" y="3094038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Г</a:t>
            </a:r>
          </a:p>
        </p:txBody>
      </p:sp>
      <p:sp>
        <p:nvSpPr>
          <p:cNvPr id="15396" name="Text Box 35"/>
          <p:cNvSpPr txBox="1">
            <a:spLocks noChangeArrowheads="1"/>
          </p:cNvSpPr>
          <p:nvPr/>
        </p:nvSpPr>
        <p:spPr bwMode="auto">
          <a:xfrm>
            <a:off x="5239871" y="3094038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Ю</a:t>
            </a:r>
          </a:p>
        </p:txBody>
      </p:sp>
      <p:sp>
        <p:nvSpPr>
          <p:cNvPr id="45" name="AutoShape 39"/>
          <p:cNvSpPr>
            <a:spLocks noChangeArrowheads="1"/>
          </p:cNvSpPr>
          <p:nvPr/>
        </p:nvSpPr>
        <p:spPr bwMode="auto">
          <a:xfrm>
            <a:off x="5239871" y="3114582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" name="AutoShape 42"/>
          <p:cNvSpPr>
            <a:spLocks noChangeArrowheads="1"/>
          </p:cNvSpPr>
          <p:nvPr/>
        </p:nvSpPr>
        <p:spPr bwMode="auto">
          <a:xfrm>
            <a:off x="4137214" y="310515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3505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ъ</a:t>
            </a:r>
          </a:p>
        </p:txBody>
      </p:sp>
      <p:sp>
        <p:nvSpPr>
          <p:cNvPr id="51" name="AutoShape 39"/>
          <p:cNvSpPr>
            <a:spLocks noChangeArrowheads="1"/>
          </p:cNvSpPr>
          <p:nvPr/>
        </p:nvSpPr>
        <p:spPr bwMode="auto">
          <a:xfrm>
            <a:off x="6333564" y="3114582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2" name="AutoShape 42"/>
          <p:cNvSpPr>
            <a:spLocks noChangeArrowheads="1"/>
          </p:cNvSpPr>
          <p:nvPr/>
        </p:nvSpPr>
        <p:spPr bwMode="auto">
          <a:xfrm>
            <a:off x="7404847" y="310926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4267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в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4648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г</a:t>
            </a:r>
          </a:p>
        </p:txBody>
      </p:sp>
      <p:sp>
        <p:nvSpPr>
          <p:cNvPr id="56" name="Text Box 27"/>
          <p:cNvSpPr txBox="1">
            <a:spLocks noChangeArrowheads="1"/>
          </p:cNvSpPr>
          <p:nvPr/>
        </p:nvSpPr>
        <p:spPr bwMode="auto">
          <a:xfrm>
            <a:off x="3886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ы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4648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э</a:t>
            </a:r>
          </a:p>
        </p:txBody>
      </p:sp>
      <p:sp>
        <p:nvSpPr>
          <p:cNvPr id="58" name="Text Box 27"/>
          <p:cNvSpPr txBox="1">
            <a:spLocks noChangeArrowheads="1"/>
          </p:cNvSpPr>
          <p:nvPr/>
        </p:nvSpPr>
        <p:spPr bwMode="auto">
          <a:xfrm>
            <a:off x="5029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ю</a:t>
            </a:r>
          </a:p>
        </p:txBody>
      </p: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5410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я</a:t>
            </a: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267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ь</a:t>
            </a:r>
          </a:p>
        </p:txBody>
      </p:sp>
    </p:spTree>
    <p:extLst>
      <p:ext uri="{BB962C8B-B14F-4D97-AF65-F5344CB8AC3E}">
        <p14:creationId xmlns:p14="http://schemas.microsoft.com/office/powerpoint/2010/main" val="3231295691"/>
      </p:ext>
    </p:extLst>
  </p:cSld>
  <p:clrMapOvr>
    <a:masterClrMapping/>
  </p:clrMapOvr>
  <p:transition spd="slow">
    <p:cover dir="l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 nodeType="clickPar">
                      <p:stCondLst>
                        <p:cond delay="0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u-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 nodeType="clickPar">
                      <p:stCondLst>
                        <p:cond delay="0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 nodeType="clickPar">
                      <p:stCondLst>
                        <p:cond delay="0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 nodeType="clickPar">
                      <p:stCondLst>
                        <p:cond delay="0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 nodeType="clickPar">
                      <p:stCondLst>
                        <p:cond delay="0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 nodeType="clickPar">
                      <p:stCondLst>
                        <p:cond delay="0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Нет_так_у_нас_ничего_не_получ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Нет_это_не_правиль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0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 nodeType="clickPar">
                      <p:stCondLst>
                        <p:cond delay="0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 nodeType="clickPar">
                      <p:stCondLst>
                        <p:cond delay="0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0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 nodeType="clickPar">
                      <p:stCondLst>
                        <p:cond delay="0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 nodeType="clickPar">
                      <p:stCondLst>
                        <p:cond delay="0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vy-chto-to-pereputal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 nodeType="clickPar">
                      <p:stCondLst>
                        <p:cond delay="0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 nodeType="clickPar">
                      <p:stCondLst>
                        <p:cond delay="0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5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6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031A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У_тебя_хорошо_получается_а_т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5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 nodeType="clickPar">
                      <p:stCondLst>
                        <p:cond delay="0"/>
                      </p:stCondLst>
                      <p:childTnLst>
                        <p:par>
                          <p:cTn id="1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 nodeType="clickPar">
                      <p:stCondLst>
                        <p:cond delay="0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1" name="Нет, нет, 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59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0" fill="hold" nodeType="clickPar">
                      <p:stCondLst>
                        <p:cond delay="0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2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4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6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 nodeType="clickPar">
                      <p:stCondLst>
                        <p:cond delay="0"/>
                      </p:stCondLst>
                      <p:childTnLst>
                        <p:par>
                          <p:cTn id="1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 nodeType="clickPar">
                      <p:stCondLst>
                        <p:cond delay="0"/>
                      </p:stCondLst>
                      <p:childTnLst>
                        <p:par>
                          <p:cTn id="1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8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8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41" y="4482"/>
            <a:ext cx="12192000" cy="6858000"/>
          </a:xfrm>
          <a:prstGeom prst="rect">
            <a:avLst/>
          </a:prstGeom>
        </p:spPr>
      </p:pic>
      <p:pic>
        <p:nvPicPr>
          <p:cNvPr id="3" name="окончание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459" y="1556806"/>
            <a:ext cx="9800501" cy="496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012528"/>
      </p:ext>
    </p:extLst>
  </p:cSld>
  <p:clrMapOvr>
    <a:masterClrMapping/>
  </p:clrMapOvr>
  <p:transition spd="slow">
    <p:cover dir="lu"/>
    <p:sndAc>
      <p:stSnd>
        <p:snd r:embed="rId5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2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280" y="166490"/>
            <a:ext cx="636478" cy="643793"/>
          </a:xfrm>
          <a:prstGeom prst="rect">
            <a:avLst/>
          </a:prstGeom>
        </p:spPr>
      </p:pic>
      <p:pic>
        <p:nvPicPr>
          <p:cNvPr id="1026" name="Picture 2" descr="https://avatars.mds.yandex.net/i?id=22bcc8a99914a40fbe768da0d973a36d936bc2b4-10805126-images-thumbs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364" y="994343"/>
            <a:ext cx="1591014" cy="2185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74679" y="3008030"/>
            <a:ext cx="2130804" cy="2130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/>
          <a:srcRect l="4905" t="17091" r="1980" b="4292"/>
          <a:stretch/>
        </p:blipFill>
        <p:spPr>
          <a:xfrm>
            <a:off x="7439955" y="5267711"/>
            <a:ext cx="2306973" cy="1459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Лента лицом вверх 1"/>
          <p:cNvSpPr/>
          <p:nvPr/>
        </p:nvSpPr>
        <p:spPr>
          <a:xfrm>
            <a:off x="2272355" y="44187"/>
            <a:ext cx="7333128" cy="973219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I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 отборочный тур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279632" y="1287041"/>
            <a:ext cx="6578368" cy="1599687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chemeClr val="tx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1. Женский новогодний персонаж, которого нет ни в одной стране, кроме России. </a:t>
            </a:r>
            <a:endParaRPr lang="ru-RU" sz="2800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314737" y="3008030"/>
            <a:ext cx="6578368" cy="1599687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2. Как называются часы, </a:t>
            </a:r>
          </a:p>
          <a:p>
            <a:r>
              <a:rPr lang="ru-RU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извещающие страну о прибытии </a:t>
            </a:r>
          </a:p>
          <a:p>
            <a:r>
              <a:rPr lang="ru-RU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Нового года? </a:t>
            </a:r>
          </a:p>
        </p:txBody>
      </p:sp>
      <p:sp>
        <p:nvSpPr>
          <p:cNvPr id="18" name="Пятиугольник 17"/>
          <p:cNvSpPr/>
          <p:nvPr/>
        </p:nvSpPr>
        <p:spPr>
          <a:xfrm>
            <a:off x="309280" y="4781555"/>
            <a:ext cx="6578368" cy="1599687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chemeClr val="tx1"/>
                </a:solidFill>
                <a:latin typeface="Book Antiqua" panose="02040602050305030304" pitchFamily="18" charset="0"/>
              </a:rPr>
              <a:t>3. Птиц, не любящих зиму, называют… 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9932637" y="1903890"/>
            <a:ext cx="2133600" cy="711567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Снегурочка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9978195" y="3717648"/>
            <a:ext cx="2133600" cy="711567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Куранты</a:t>
            </a:r>
            <a:r>
              <a:rPr lang="ru-RU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9978195" y="5225614"/>
            <a:ext cx="2133600" cy="711567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Перелётные</a:t>
            </a:r>
            <a:r>
              <a:rPr lang="ru-RU" i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9349176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17" grpId="0" animBg="1"/>
      <p:bldP spid="18" grpId="0" animBg="1"/>
      <p:bldP spid="16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Лента лицом вверх 1"/>
          <p:cNvSpPr/>
          <p:nvPr/>
        </p:nvSpPr>
        <p:spPr>
          <a:xfrm>
            <a:off x="3971363" y="137310"/>
            <a:ext cx="3639672" cy="947419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тур</a:t>
            </a:r>
            <a:endParaRPr lang="ru-RU" sz="3200" i="1" dirty="0">
              <a:solidFill>
                <a:srgbClr val="FF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Лента лицом вверх 5"/>
          <p:cNvSpPr/>
          <p:nvPr/>
        </p:nvSpPr>
        <p:spPr>
          <a:xfrm>
            <a:off x="170329" y="1783975"/>
            <a:ext cx="12021671" cy="4113827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Одним из главных символов Нового года является </a:t>
            </a:r>
            <a:r>
              <a:rPr lang="ru-RU" sz="2400" b="1" i="1" dirty="0" smtClean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Дед </a:t>
            </a:r>
            <a:r>
              <a:rPr lang="ru-RU" sz="2400" b="1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Мороз. Но новогодний Дед Мороз раньше был недобрым, он пугал детей и не дарил им подарков. Назовите одно из </a:t>
            </a:r>
            <a:r>
              <a:rPr lang="ru-RU" sz="2400" b="1" i="1" dirty="0" smtClean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имён </a:t>
            </a:r>
            <a:r>
              <a:rPr lang="ru-RU" sz="2400" b="1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персонажа славянской мифологии, повелителя зимы и мороза. </a:t>
            </a:r>
            <a:endParaRPr lang="ru-RU" sz="24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435968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629400" y="4724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и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67150" y="473075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б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672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в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6482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г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4671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102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4724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ж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029200" y="4724400"/>
            <a:ext cx="3810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д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86600" y="4724400"/>
            <a:ext cx="4572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й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к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9248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л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484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з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10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2484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ф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267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п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3505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н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8305800" y="4724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м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648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р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5791200" y="5181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 у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886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о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629400" y="5181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х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7086600" y="5181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ц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467600" y="5181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ч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9248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ш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3058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щ</a:t>
            </a:r>
          </a:p>
        </p:txBody>
      </p:sp>
      <p:sp>
        <p:nvSpPr>
          <p:cNvPr id="9244" name="Text Box 34"/>
          <p:cNvSpPr txBox="1">
            <a:spLocks noChangeArrowheads="1"/>
          </p:cNvSpPr>
          <p:nvPr/>
        </p:nvSpPr>
        <p:spPr bwMode="auto">
          <a:xfrm>
            <a:off x="4419600" y="23622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Д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9245" name="Text Box 35"/>
          <p:cNvSpPr txBox="1">
            <a:spLocks noChangeArrowheads="1"/>
          </p:cNvSpPr>
          <p:nvPr/>
        </p:nvSpPr>
        <p:spPr bwMode="auto">
          <a:xfrm>
            <a:off x="3352800" y="2367793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У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9246" name="Text Box 36"/>
          <p:cNvSpPr txBox="1">
            <a:spLocks noChangeArrowheads="1"/>
          </p:cNvSpPr>
          <p:nvPr/>
        </p:nvSpPr>
        <p:spPr bwMode="auto">
          <a:xfrm>
            <a:off x="5486400" y="23622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>
                <a:cs typeface="Arial" panose="020B0604020202020204" pitchFamily="34" charset="0"/>
              </a:rPr>
              <a:t>Е</a:t>
            </a:r>
          </a:p>
        </p:txBody>
      </p:sp>
      <p:sp>
        <p:nvSpPr>
          <p:cNvPr id="9247" name="Text Box 37"/>
          <p:cNvSpPr txBox="1">
            <a:spLocks noChangeArrowheads="1"/>
          </p:cNvSpPr>
          <p:nvPr/>
        </p:nvSpPr>
        <p:spPr bwMode="auto">
          <a:xfrm>
            <a:off x="6553200" y="23622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Н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35" name="AutoShape 41"/>
          <p:cNvSpPr>
            <a:spLocks noChangeArrowheads="1"/>
          </p:cNvSpPr>
          <p:nvPr/>
        </p:nvSpPr>
        <p:spPr bwMode="auto">
          <a:xfrm>
            <a:off x="4416854" y="236779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7" name="AutoShape 43"/>
          <p:cNvSpPr>
            <a:spLocks noChangeArrowheads="1"/>
          </p:cNvSpPr>
          <p:nvPr/>
        </p:nvSpPr>
        <p:spPr bwMode="auto">
          <a:xfrm>
            <a:off x="6547958" y="2360278"/>
            <a:ext cx="1066800" cy="12192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9" name="Text Box 16"/>
          <p:cNvSpPr txBox="1">
            <a:spLocks noChangeArrowheads="1"/>
          </p:cNvSpPr>
          <p:nvPr/>
        </p:nvSpPr>
        <p:spPr bwMode="auto">
          <a:xfrm>
            <a:off x="5029200" y="5181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с</a:t>
            </a:r>
          </a:p>
        </p:txBody>
      </p:sp>
      <p:sp>
        <p:nvSpPr>
          <p:cNvPr id="41" name="Text Box 18"/>
          <p:cNvSpPr txBox="1">
            <a:spLocks noChangeArrowheads="1"/>
          </p:cNvSpPr>
          <p:nvPr/>
        </p:nvSpPr>
        <p:spPr bwMode="auto">
          <a:xfrm>
            <a:off x="3505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ъ</a:t>
            </a: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3886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ы</a:t>
            </a:r>
          </a:p>
        </p:txBody>
      </p:sp>
      <p:sp>
        <p:nvSpPr>
          <p:cNvPr id="43" name="Text Box 18"/>
          <p:cNvSpPr txBox="1">
            <a:spLocks noChangeArrowheads="1"/>
          </p:cNvSpPr>
          <p:nvPr/>
        </p:nvSpPr>
        <p:spPr bwMode="auto">
          <a:xfrm>
            <a:off x="4267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ь</a:t>
            </a:r>
          </a:p>
        </p:txBody>
      </p:sp>
      <p:sp>
        <p:nvSpPr>
          <p:cNvPr id="44" name="Text Box 18"/>
          <p:cNvSpPr txBox="1">
            <a:spLocks noChangeArrowheads="1"/>
          </p:cNvSpPr>
          <p:nvPr/>
        </p:nvSpPr>
        <p:spPr bwMode="auto">
          <a:xfrm>
            <a:off x="4648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э</a:t>
            </a:r>
          </a:p>
        </p:txBody>
      </p:sp>
      <p:sp>
        <p:nvSpPr>
          <p:cNvPr id="45" name="Text Box 18"/>
          <p:cNvSpPr txBox="1">
            <a:spLocks noChangeArrowheads="1"/>
          </p:cNvSpPr>
          <p:nvPr/>
        </p:nvSpPr>
        <p:spPr bwMode="auto">
          <a:xfrm>
            <a:off x="5029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ю</a:t>
            </a: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5410200" y="56388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я</a:t>
            </a:r>
          </a:p>
        </p:txBody>
      </p:sp>
      <p:sp>
        <p:nvSpPr>
          <p:cNvPr id="9259" name="Text Box 37"/>
          <p:cNvSpPr txBox="1">
            <a:spLocks noChangeArrowheads="1"/>
          </p:cNvSpPr>
          <p:nvPr/>
        </p:nvSpPr>
        <p:spPr bwMode="auto">
          <a:xfrm>
            <a:off x="7620000" y="23622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Е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48" name="AutoShape 43"/>
          <p:cNvSpPr>
            <a:spLocks noChangeArrowheads="1"/>
          </p:cNvSpPr>
          <p:nvPr/>
        </p:nvSpPr>
        <p:spPr bwMode="auto">
          <a:xfrm>
            <a:off x="7624193" y="2337348"/>
            <a:ext cx="1066800" cy="12192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7" name="Text Box 35"/>
          <p:cNvSpPr txBox="1">
            <a:spLocks noChangeArrowheads="1"/>
          </p:cNvSpPr>
          <p:nvPr/>
        </p:nvSpPr>
        <p:spPr bwMode="auto">
          <a:xfrm>
            <a:off x="2286000" y="2358268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Т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50" name="Text Box 34"/>
          <p:cNvSpPr txBox="1">
            <a:spLocks noChangeArrowheads="1"/>
          </p:cNvSpPr>
          <p:nvPr/>
        </p:nvSpPr>
        <p:spPr bwMode="auto">
          <a:xfrm>
            <a:off x="8686800" y="2369803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 smtClean="0">
                <a:cs typeface="Arial" panose="020B0604020202020204" pitchFamily="34" charset="0"/>
              </a:rPr>
              <a:t>Ц</a:t>
            </a:r>
            <a:endParaRPr lang="ru-RU" altLang="ru-RU" sz="7200" dirty="0">
              <a:cs typeface="Arial" panose="020B0604020202020204" pitchFamily="34" charset="0"/>
            </a:endParaRPr>
          </a:p>
        </p:txBody>
      </p:sp>
      <p:sp>
        <p:nvSpPr>
          <p:cNvPr id="51" name="Text Box 35"/>
          <p:cNvSpPr txBox="1">
            <a:spLocks noChangeArrowheads="1"/>
          </p:cNvSpPr>
          <p:nvPr/>
        </p:nvSpPr>
        <p:spPr bwMode="auto">
          <a:xfrm>
            <a:off x="1212909" y="2358268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С</a:t>
            </a:r>
          </a:p>
        </p:txBody>
      </p:sp>
      <p:sp>
        <p:nvSpPr>
          <p:cNvPr id="52" name="AutoShape 39"/>
          <p:cNvSpPr>
            <a:spLocks noChangeArrowheads="1"/>
          </p:cNvSpPr>
          <p:nvPr/>
        </p:nvSpPr>
        <p:spPr bwMode="auto">
          <a:xfrm>
            <a:off x="2316506" y="236779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3" name="AutoShape 39"/>
          <p:cNvSpPr>
            <a:spLocks noChangeArrowheads="1"/>
          </p:cNvSpPr>
          <p:nvPr/>
        </p:nvSpPr>
        <p:spPr bwMode="auto">
          <a:xfrm>
            <a:off x="1216055" y="234874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4" name="AutoShape 39"/>
          <p:cNvSpPr>
            <a:spLocks noChangeArrowheads="1"/>
          </p:cNvSpPr>
          <p:nvPr/>
        </p:nvSpPr>
        <p:spPr bwMode="auto">
          <a:xfrm>
            <a:off x="5441512" y="2378491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4" name="AutoShape 43"/>
          <p:cNvSpPr>
            <a:spLocks noChangeArrowheads="1"/>
          </p:cNvSpPr>
          <p:nvPr/>
        </p:nvSpPr>
        <p:spPr bwMode="auto">
          <a:xfrm>
            <a:off x="3362235" y="2367793"/>
            <a:ext cx="1066800" cy="121920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8" name="AutoShape 43"/>
          <p:cNvSpPr>
            <a:spLocks noChangeArrowheads="1"/>
          </p:cNvSpPr>
          <p:nvPr/>
        </p:nvSpPr>
        <p:spPr bwMode="auto">
          <a:xfrm>
            <a:off x="8721204" y="2348743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2967338037"/>
      </p:ext>
    </p:extLst>
  </p:cSld>
  <p:clrMapOvr>
    <a:masterClrMapping/>
  </p:clrMapOvr>
  <p:transition spd="slow">
    <p:cover dir="l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u-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uma-ne-hvatae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_это_не_правиль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44E71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Нет_это_не_правиль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 nodeType="clickPar">
                      <p:stCondLst>
                        <p:cond delay="0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44E71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 nodeType="clickPar">
                      <p:stCondLst>
                        <p:cond delay="0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 nodeType="clickPar">
                      <p:stCondLst>
                        <p:cond delay="0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0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 nodeType="clickPar">
                      <p:stCondLst>
                        <p:cond delay="0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 nodeType="clickPar">
                      <p:stCondLst>
                        <p:cond delay="0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 nodeType="clickPar">
                      <p:stCondLst>
                        <p:cond delay="0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 nodeType="clickPar">
                      <p:stCondLst>
                        <p:cond delay="0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 nodeType="clickPar">
                      <p:stCondLst>
                        <p:cond delay="0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 nodeType="clickPar">
                      <p:stCondLst>
                        <p:cond delay="0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44E71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У_тебя_хорошо_получается_а_т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4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9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6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6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2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Очень хорош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0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1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9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5" grpId="0" animBg="1"/>
      <p:bldP spid="37" grpId="0" animBg="1"/>
      <p:bldP spid="39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8" grpId="0" animBg="1"/>
      <p:bldP spid="52" grpId="0" animBg="1"/>
      <p:bldP spid="53" grpId="0" animBg="1"/>
      <p:bldP spid="34" grpId="0" animBg="1"/>
      <p:bldP spid="54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8059" y="1277859"/>
            <a:ext cx="2646891" cy="1978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5931" y="3235582"/>
            <a:ext cx="2491145" cy="1866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3686" y="5081221"/>
            <a:ext cx="1733960" cy="1691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5" name="Лента лицом вверх 14"/>
          <p:cNvSpPr/>
          <p:nvPr/>
        </p:nvSpPr>
        <p:spPr>
          <a:xfrm>
            <a:off x="2448190" y="127044"/>
            <a:ext cx="6848209" cy="989165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II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 отборочный тур</a:t>
            </a:r>
          </a:p>
        </p:txBody>
      </p:sp>
      <p:sp>
        <p:nvSpPr>
          <p:cNvPr id="16" name="Пятиугольник 15"/>
          <p:cNvSpPr/>
          <p:nvPr/>
        </p:nvSpPr>
        <p:spPr>
          <a:xfrm>
            <a:off x="297057" y="1543451"/>
            <a:ext cx="5921479" cy="138857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1. Рождественские </a:t>
            </a:r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песни, </a:t>
            </a:r>
          </a:p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особенно любимы детьми. 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278290" y="3120650"/>
            <a:ext cx="5921479" cy="138857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2. Палочка-выручалочка у </a:t>
            </a:r>
          </a:p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Деда Мороза. 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297057" y="4831123"/>
            <a:ext cx="5969444" cy="1388576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3</a:t>
            </a:r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 Снежно-овощная скульптура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9690847" y="1689515"/>
            <a:ext cx="2196353" cy="57783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err="1">
                <a:solidFill>
                  <a:schemeClr val="tx1"/>
                </a:solidFill>
                <a:latin typeface="Book Antiqua" panose="02040602050305030304" pitchFamily="18" charset="0"/>
              </a:rPr>
              <a:t>Калядки</a:t>
            </a:r>
            <a:endParaRPr lang="ru-RU" sz="2400" i="1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9717018" y="3814938"/>
            <a:ext cx="2196353" cy="57783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Посох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9690846" y="5504453"/>
            <a:ext cx="2196353" cy="577836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Снеговик</a:t>
            </a:r>
          </a:p>
        </p:txBody>
      </p:sp>
    </p:spTree>
    <p:extLst>
      <p:ext uri="{BB962C8B-B14F-4D97-AF65-F5344CB8AC3E}">
        <p14:creationId xmlns:p14="http://schemas.microsoft.com/office/powerpoint/2010/main" val="2776136709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Лента лицом вверх 4"/>
          <p:cNvSpPr/>
          <p:nvPr/>
        </p:nvSpPr>
        <p:spPr>
          <a:xfrm>
            <a:off x="4580965" y="125507"/>
            <a:ext cx="3406588" cy="833717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1200"/>
              </a:spcAft>
            </a:pP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тур</a:t>
            </a:r>
            <a:endParaRPr lang="ru-RU" sz="3200" i="1" dirty="0">
              <a:solidFill>
                <a:srgbClr val="FF0000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Лента лицом вверх 5"/>
          <p:cNvSpPr/>
          <p:nvPr/>
        </p:nvSpPr>
        <p:spPr>
          <a:xfrm>
            <a:off x="0" y="2066365"/>
            <a:ext cx="12129247" cy="4128247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Ни один Новый год не обходится без взрывов хлопушек и ракет. А что служило хлопушками в Древнем Китае? </a:t>
            </a:r>
            <a:endParaRPr lang="ru-RU" sz="24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986210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6294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и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886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б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3505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а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410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е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791200" y="51054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ж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029200" y="5105400"/>
            <a:ext cx="3810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д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7086600" y="5105400"/>
            <a:ext cx="457200" cy="40640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й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7543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к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7924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л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83058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>
                <a:cs typeface="Arial" panose="020B0604020202020204" pitchFamily="34" charset="0"/>
              </a:rPr>
              <a:t>м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410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т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62484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ф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4267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п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57912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у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70866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ц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4648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р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3505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н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886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о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66294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х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2484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з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7467600" y="5562600"/>
            <a:ext cx="4572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ч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7924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ш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83058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щ</a:t>
            </a:r>
          </a:p>
        </p:txBody>
      </p:sp>
      <p:sp>
        <p:nvSpPr>
          <p:cNvPr id="15386" name="Text Box 34"/>
          <p:cNvSpPr txBox="1">
            <a:spLocks noChangeArrowheads="1"/>
          </p:cNvSpPr>
          <p:nvPr/>
        </p:nvSpPr>
        <p:spPr bwMode="auto">
          <a:xfrm>
            <a:off x="34290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>
                <a:cs typeface="Arial" panose="020B0604020202020204" pitchFamily="34" charset="0"/>
              </a:rPr>
              <a:t>А</a:t>
            </a:r>
          </a:p>
        </p:txBody>
      </p:sp>
      <p:sp>
        <p:nvSpPr>
          <p:cNvPr id="15387" name="Text Box 35"/>
          <p:cNvSpPr txBox="1">
            <a:spLocks noChangeArrowheads="1"/>
          </p:cNvSpPr>
          <p:nvPr/>
        </p:nvSpPr>
        <p:spPr bwMode="auto">
          <a:xfrm>
            <a:off x="23622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>
                <a:cs typeface="Arial" panose="020B0604020202020204" pitchFamily="34" charset="0"/>
              </a:rPr>
              <a:t>Б</a:t>
            </a:r>
          </a:p>
        </p:txBody>
      </p:sp>
      <p:sp>
        <p:nvSpPr>
          <p:cNvPr id="31" name="AutoShape 39"/>
          <p:cNvSpPr>
            <a:spLocks noChangeArrowheads="1"/>
          </p:cNvSpPr>
          <p:nvPr/>
        </p:nvSpPr>
        <p:spPr bwMode="auto">
          <a:xfrm>
            <a:off x="2367803" y="3028950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32" name="Text Box 16"/>
          <p:cNvSpPr txBox="1">
            <a:spLocks noChangeArrowheads="1"/>
          </p:cNvSpPr>
          <p:nvPr/>
        </p:nvSpPr>
        <p:spPr bwMode="auto">
          <a:xfrm>
            <a:off x="5029200" y="5562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с</a:t>
            </a:r>
          </a:p>
        </p:txBody>
      </p:sp>
      <p:sp>
        <p:nvSpPr>
          <p:cNvPr id="15390" name="Text Box 34"/>
          <p:cNvSpPr txBox="1">
            <a:spLocks noChangeArrowheads="1"/>
          </p:cNvSpPr>
          <p:nvPr/>
        </p:nvSpPr>
        <p:spPr bwMode="auto">
          <a:xfrm>
            <a:off x="6656294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У</a:t>
            </a:r>
          </a:p>
        </p:txBody>
      </p:sp>
      <p:sp>
        <p:nvSpPr>
          <p:cNvPr id="15391" name="Text Box 35"/>
          <p:cNvSpPr txBox="1">
            <a:spLocks noChangeArrowheads="1"/>
          </p:cNvSpPr>
          <p:nvPr/>
        </p:nvSpPr>
        <p:spPr bwMode="auto">
          <a:xfrm>
            <a:off x="55626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Б</a:t>
            </a:r>
          </a:p>
        </p:txBody>
      </p:sp>
      <p:sp>
        <p:nvSpPr>
          <p:cNvPr id="15392" name="Text Box 36"/>
          <p:cNvSpPr txBox="1">
            <a:spLocks noChangeArrowheads="1"/>
          </p:cNvSpPr>
          <p:nvPr/>
        </p:nvSpPr>
        <p:spPr bwMode="auto">
          <a:xfrm>
            <a:off x="7734300" y="3038475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К</a:t>
            </a:r>
          </a:p>
        </p:txBody>
      </p:sp>
      <p:sp>
        <p:nvSpPr>
          <p:cNvPr id="37" name="AutoShape 39"/>
          <p:cNvSpPr>
            <a:spLocks noChangeArrowheads="1"/>
          </p:cNvSpPr>
          <p:nvPr/>
        </p:nvSpPr>
        <p:spPr bwMode="auto">
          <a:xfrm>
            <a:off x="5537947" y="30194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396" name="Text Box 35"/>
          <p:cNvSpPr txBox="1">
            <a:spLocks noChangeArrowheads="1"/>
          </p:cNvSpPr>
          <p:nvPr/>
        </p:nvSpPr>
        <p:spPr bwMode="auto">
          <a:xfrm>
            <a:off x="4495800" y="3048000"/>
            <a:ext cx="1066800" cy="12001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7200" dirty="0">
                <a:cs typeface="Arial" panose="020B0604020202020204" pitchFamily="34" charset="0"/>
              </a:rPr>
              <a:t>М</a:t>
            </a:r>
          </a:p>
        </p:txBody>
      </p:sp>
      <p:sp>
        <p:nvSpPr>
          <p:cNvPr id="45" name="AutoShape 39"/>
          <p:cNvSpPr>
            <a:spLocks noChangeArrowheads="1"/>
          </p:cNvSpPr>
          <p:nvPr/>
        </p:nvSpPr>
        <p:spPr bwMode="auto">
          <a:xfrm>
            <a:off x="4500843" y="3069104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49" name="AutoShape 42"/>
          <p:cNvSpPr>
            <a:spLocks noChangeArrowheads="1"/>
          </p:cNvSpPr>
          <p:nvPr/>
        </p:nvSpPr>
        <p:spPr bwMode="auto">
          <a:xfrm>
            <a:off x="3420035" y="30194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0" name="Text Box 27"/>
          <p:cNvSpPr txBox="1">
            <a:spLocks noChangeArrowheads="1"/>
          </p:cNvSpPr>
          <p:nvPr/>
        </p:nvSpPr>
        <p:spPr bwMode="auto">
          <a:xfrm>
            <a:off x="3505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ъ</a:t>
            </a:r>
          </a:p>
        </p:txBody>
      </p:sp>
      <p:sp>
        <p:nvSpPr>
          <p:cNvPr id="51" name="AutoShape 39"/>
          <p:cNvSpPr>
            <a:spLocks noChangeArrowheads="1"/>
          </p:cNvSpPr>
          <p:nvPr/>
        </p:nvSpPr>
        <p:spPr bwMode="auto">
          <a:xfrm>
            <a:off x="6651812" y="301942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52" name="AutoShape 42"/>
          <p:cNvSpPr>
            <a:spLocks noChangeArrowheads="1"/>
          </p:cNvSpPr>
          <p:nvPr/>
        </p:nvSpPr>
        <p:spPr bwMode="auto">
          <a:xfrm>
            <a:off x="7749988" y="3038475"/>
            <a:ext cx="1066800" cy="12192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CFFCC"/>
              </a:gs>
              <a:gs pos="100000">
                <a:srgbClr val="339933"/>
              </a:gs>
            </a:gsLst>
            <a:path path="rect">
              <a:fillToRect l="50000" t="50000" r="50000" b="50000"/>
            </a:path>
          </a:gra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6600FF"/>
              </a:solidFill>
            </a:endParaRPr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4267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в</a:t>
            </a:r>
          </a:p>
        </p:txBody>
      </p:sp>
      <p:sp>
        <p:nvSpPr>
          <p:cNvPr id="54" name="Text Box 3"/>
          <p:cNvSpPr txBox="1">
            <a:spLocks noChangeArrowheads="1"/>
          </p:cNvSpPr>
          <p:nvPr/>
        </p:nvSpPr>
        <p:spPr bwMode="auto">
          <a:xfrm>
            <a:off x="4648200" y="51054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г</a:t>
            </a:r>
          </a:p>
        </p:txBody>
      </p:sp>
      <p:sp>
        <p:nvSpPr>
          <p:cNvPr id="56" name="Text Box 27"/>
          <p:cNvSpPr txBox="1">
            <a:spLocks noChangeArrowheads="1"/>
          </p:cNvSpPr>
          <p:nvPr/>
        </p:nvSpPr>
        <p:spPr bwMode="auto">
          <a:xfrm>
            <a:off x="3886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ы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4648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э</a:t>
            </a:r>
          </a:p>
        </p:txBody>
      </p:sp>
      <p:sp>
        <p:nvSpPr>
          <p:cNvPr id="58" name="Text Box 27"/>
          <p:cNvSpPr txBox="1">
            <a:spLocks noChangeArrowheads="1"/>
          </p:cNvSpPr>
          <p:nvPr/>
        </p:nvSpPr>
        <p:spPr bwMode="auto">
          <a:xfrm>
            <a:off x="5029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ю</a:t>
            </a:r>
          </a:p>
        </p:txBody>
      </p:sp>
      <p:sp>
        <p:nvSpPr>
          <p:cNvPr id="59" name="Text Box 27"/>
          <p:cNvSpPr txBox="1">
            <a:spLocks noChangeArrowheads="1"/>
          </p:cNvSpPr>
          <p:nvPr/>
        </p:nvSpPr>
        <p:spPr bwMode="auto">
          <a:xfrm>
            <a:off x="5410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я</a:t>
            </a:r>
          </a:p>
        </p:txBody>
      </p:sp>
      <p:sp>
        <p:nvSpPr>
          <p:cNvPr id="60" name="Text Box 27"/>
          <p:cNvSpPr txBox="1">
            <a:spLocks noChangeArrowheads="1"/>
          </p:cNvSpPr>
          <p:nvPr/>
        </p:nvSpPr>
        <p:spPr bwMode="auto">
          <a:xfrm>
            <a:off x="4267200" y="5943600"/>
            <a:ext cx="381000" cy="400050"/>
          </a:xfrm>
          <a:prstGeom prst="rect">
            <a:avLst/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cs typeface="Arial" panose="020B0604020202020204" pitchFamily="34" charset="0"/>
              </a:rPr>
              <a:t>ь</a:t>
            </a:r>
          </a:p>
        </p:txBody>
      </p:sp>
    </p:spTree>
    <p:extLst>
      <p:ext uri="{BB962C8B-B14F-4D97-AF65-F5344CB8AC3E}">
        <p14:creationId xmlns:p14="http://schemas.microsoft.com/office/powerpoint/2010/main" val="1375579367"/>
      </p:ext>
    </p:extLst>
  </p:cSld>
  <p:clrMapOvr>
    <a:masterClrMapping/>
  </p:clrMapOvr>
  <p:transition spd="slow">
    <p:cover dir="lu"/>
    <p:sndAc>
      <p:stSnd>
        <p:snd r:embed="rId3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031A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Очень хорош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2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 nodeType="clickPar">
                      <p:stCondLst>
                        <p:cond delay="0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u-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 nodeType="clickPar">
                      <p:stCondLst>
                        <p:cond delay="0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5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 nodeType="clickPar">
                      <p:stCondLst>
                        <p:cond delay="0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Ух_и_молодцы_мы_с_тобой_Поч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7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6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 nodeType="clickPar">
                      <p:stCondLst>
                        <p:cond delay="0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Нет_это_не_правиль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 nodeType="clickPar">
                      <p:stCondLst>
                        <p:cond delay="0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 nodeType="clickPar">
                      <p:stCondLst>
                        <p:cond delay="0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Ошибочка_вышл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Ур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1" presetID="1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9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 nodeType="clickPar">
                      <p:stCondLst>
                        <p:cond delay="0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 nodeType="clickPar">
                      <p:stCondLst>
                        <p:cond delay="0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 nodeType="clickPar">
                      <p:stCondLst>
                        <p:cond delay="0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1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6" fill="hold" nodeType="clickPar">
                      <p:stCondLst>
                        <p:cond delay="0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 nodeType="clickPar">
                      <p:stCondLst>
                        <p:cond delay="0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5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6" fill="hold" nodeType="clickPar">
                      <p:stCondLst>
                        <p:cond delay="0"/>
                      </p:stCondLst>
                      <p:childTnLst>
                        <p:par>
                          <p:cTn id="1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 nodeType="clickPar">
                      <p:stCondLst>
                        <p:cond delay="0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 nodeType="clickPar">
                      <p:stCondLst>
                        <p:cond delay="0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Eto-zhe-ne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 nodeType="clickPar">
                      <p:stCondLst>
                        <p:cond delay="0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vy-chto-to-pereputali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 nodeType="clickPar">
                      <p:stCondLst>
                        <p:cond delay="0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Это_никуда_не_годится_Начина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 nodeType="clickPar">
                      <p:stCondLst>
                        <p:cond delay="0"/>
                      </p:stCondLst>
                      <p:childTnLst>
                        <p:par>
                          <p:cTn id="1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я так не играю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 nodeType="clickPar">
                      <p:stCondLst>
                        <p:cond delay="0"/>
                      </p:stCondLst>
                      <p:childTnLst>
                        <p:par>
                          <p:cTn id="1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Где_то_мы_ошиблись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 nodeType="clickPar">
                      <p:stCondLst>
                        <p:cond delay="0"/>
                      </p:stCondLst>
                      <p:childTnLst>
                        <p:par>
                          <p:cTn id="1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Будь внимательнее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 nodeType="clickPar">
                      <p:stCondLst>
                        <p:cond delay="0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Нет, нет, нет!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 nodeType="clickPar">
                      <p:stCondLst>
                        <p:cond delay="0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1" name="Это_неверный_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 nodeType="clickPar">
                      <p:stCondLst>
                        <p:cond delay="0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prosto-uzha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 nodeType="clickPar">
                      <p:stCondLst>
                        <p:cond delay="0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0080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2" name="chto-to-ne-shoditsj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1" grpId="0" animBg="1"/>
      <p:bldP spid="32" grpId="0" animBg="1"/>
      <p:bldP spid="37" grpId="0" animBg="1"/>
      <p:bldP spid="45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8895" y="1200150"/>
            <a:ext cx="2841706" cy="2090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83618" y="3290600"/>
            <a:ext cx="1632212" cy="18993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9889" y="5011978"/>
            <a:ext cx="2708255" cy="1771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9" name="Лента лицом вверх 8"/>
          <p:cNvSpPr/>
          <p:nvPr/>
        </p:nvSpPr>
        <p:spPr>
          <a:xfrm>
            <a:off x="2779059" y="108602"/>
            <a:ext cx="7413811" cy="1017176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III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 отборочный тур</a:t>
            </a:r>
          </a:p>
        </p:txBody>
      </p:sp>
      <p:sp>
        <p:nvSpPr>
          <p:cNvPr id="16" name="Пятиугольник 15"/>
          <p:cNvSpPr/>
          <p:nvPr/>
        </p:nvSpPr>
        <p:spPr>
          <a:xfrm>
            <a:off x="480992" y="1442903"/>
            <a:ext cx="5147436" cy="117580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1. Каким празднованием</a:t>
            </a:r>
          </a:p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провожают зимушку? 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480992" y="3218201"/>
            <a:ext cx="5147436" cy="117580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2. Если нет </a:t>
            </a:r>
            <a:r>
              <a:rPr lang="ru-RU" sz="2800" i="1" dirty="0" smtClean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ёлки</a:t>
            </a:r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в южных </a:t>
            </a:r>
          </a:p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странах могут нарядить… 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12507522" y="4083049"/>
            <a:ext cx="5147436" cy="117580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иугольник 18"/>
          <p:cNvSpPr/>
          <p:nvPr/>
        </p:nvSpPr>
        <p:spPr>
          <a:xfrm>
            <a:off x="480992" y="4993499"/>
            <a:ext cx="5147436" cy="1175800"/>
          </a:xfrm>
          <a:prstGeom prst="homePlat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3. Резиденция Деда Мороза? </a:t>
            </a:r>
            <a:endParaRPr lang="ru-RU" sz="2800" i="1" dirty="0">
              <a:latin typeface="Book Antiqua" panose="02040602050305030304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9705893" y="2187207"/>
            <a:ext cx="2150328" cy="608713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Масленица</a:t>
            </a: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9771020" y="3898294"/>
            <a:ext cx="2150328" cy="608713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Пальма</a:t>
            </a: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9544277" y="5499215"/>
            <a:ext cx="2473561" cy="670084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schemeClr val="tx1"/>
                </a:solidFill>
                <a:latin typeface="Book Antiqua" panose="02040602050305030304" pitchFamily="18" charset="0"/>
              </a:rPr>
              <a:t>Великий Устюг</a:t>
            </a:r>
          </a:p>
        </p:txBody>
      </p:sp>
    </p:spTree>
    <p:extLst>
      <p:ext uri="{BB962C8B-B14F-4D97-AF65-F5344CB8AC3E}">
        <p14:creationId xmlns:p14="http://schemas.microsoft.com/office/powerpoint/2010/main" val="2955251317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m.gifmania.ru/Animated-Gifs-Rozhdestvo-Khristovo/Animations-Christmas-snowflakes/Christmas-snowflakes-43615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6735" y="5867876"/>
            <a:ext cx="64008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>
            <a:hlinkClick r:id="" action="ppaction://hlinkshowjump?jump=lastslid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4206" y="5897803"/>
            <a:ext cx="636478" cy="6437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Лента лицом вверх 3"/>
          <p:cNvSpPr/>
          <p:nvPr/>
        </p:nvSpPr>
        <p:spPr>
          <a:xfrm>
            <a:off x="4356846" y="116542"/>
            <a:ext cx="3254189" cy="815788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III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Book Antiqua" panose="02040602050305030304" pitchFamily="18" charset="0"/>
              </a:rPr>
              <a:t>тур</a:t>
            </a:r>
          </a:p>
        </p:txBody>
      </p:sp>
      <p:sp>
        <p:nvSpPr>
          <p:cNvPr id="5" name="Лента лицом вверх 4"/>
          <p:cNvSpPr/>
          <p:nvPr/>
        </p:nvSpPr>
        <p:spPr>
          <a:xfrm>
            <a:off x="134472" y="1981776"/>
            <a:ext cx="12057528" cy="3980329"/>
          </a:xfrm>
          <a:prstGeom prst="ribbon2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>
                <a:solidFill>
                  <a:srgbClr val="01010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Раньше в Италии так называли особые сладости, которыми обкидывали карнавальное шествие, а теперь это - непременный атрибут новогодних праздников. </a:t>
            </a:r>
            <a:endParaRPr lang="ru-RU" sz="2400" b="1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694851"/>
      </p:ext>
    </p:extLst>
  </p:cSld>
  <p:clrMapOvr>
    <a:masterClrMapping/>
  </p:clrMapOvr>
  <p:transition spd="slow">
    <p:cover dir="lu"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446</Words>
  <Application>Microsoft Office PowerPoint</Application>
  <PresentationFormat>Широкоэкранный</PresentationFormat>
  <Paragraphs>245</Paragraphs>
  <Slides>15</Slides>
  <Notes>6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54</cp:revision>
  <dcterms:created xsi:type="dcterms:W3CDTF">2024-12-11T06:41:20Z</dcterms:created>
  <dcterms:modified xsi:type="dcterms:W3CDTF">2025-02-08T15:26:31Z</dcterms:modified>
</cp:coreProperties>
</file>