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90" r:id="rId7"/>
    <p:sldId id="261" r:id="rId8"/>
    <p:sldId id="262" r:id="rId9"/>
    <p:sldId id="263" r:id="rId10"/>
    <p:sldId id="264" r:id="rId11"/>
    <p:sldId id="265" r:id="rId12"/>
    <p:sldId id="266" r:id="rId13"/>
    <p:sldId id="267" r:id="rId14"/>
    <p:sldId id="268" r:id="rId15"/>
    <p:sldId id="270" r:id="rId16"/>
    <p:sldId id="277" r:id="rId17"/>
    <p:sldId id="278" r:id="rId18"/>
    <p:sldId id="285" r:id="rId19"/>
    <p:sldId id="286" r:id="rId20"/>
    <p:sldId id="287" r:id="rId21"/>
    <p:sldId id="288" r:id="rId22"/>
    <p:sldId id="289" r:id="rId23"/>
    <p:sldId id="281" r:id="rId24"/>
    <p:sldId id="282" r:id="rId25"/>
    <p:sldId id="283" r:id="rId26"/>
    <p:sldId id="284"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45" d="100"/>
          <a:sy n="45" d="100"/>
        </p:scale>
        <p:origin x="-132"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ru-RU" smtClean="0"/>
              <a:t>Образец заголовка</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ru-RU" smtClean="0"/>
              <a:t>Образец заголовка</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ru-RU" smtClean="0"/>
              <a:t>Образец заголовка</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Content Placeholder 3"/>
          <p:cNvSpPr>
            <a:spLocks noGrp="1"/>
          </p:cNvSpPr>
          <p:nvPr>
            <p:ph sz="quarter" idx="13"/>
          </p:nvPr>
        </p:nvSpPr>
        <p:spPr>
          <a:xfrm>
            <a:off x="913774" y="3051012"/>
            <a:ext cx="5106027" cy="2740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3" name="Content Placeholder 5"/>
          <p:cNvSpPr>
            <a:spLocks noGrp="1"/>
          </p:cNvSpPr>
          <p:nvPr>
            <p:ph sz="quarter" idx="14"/>
          </p:nvPr>
        </p:nvSpPr>
        <p:spPr>
          <a:xfrm>
            <a:off x="6172200" y="3051012"/>
            <a:ext cx="5105401" cy="2740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ru-RU" smtClean="0"/>
              <a:t>Образец заголовка</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pPr/>
              <a:t>12/8/2021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80000"/>
            <a:extLst>
              <a:ext uri="{28A0092B-C50C-407E-A947-70E740481C1C}">
                <a14:useLocalDpi xmlns=""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12/8/2021</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2" y="461319"/>
            <a:ext cx="8689976" cy="2100649"/>
          </a:xfrm>
        </p:spPr>
        <p:txBody>
          <a:bodyPr>
            <a:normAutofit fontScale="90000"/>
          </a:bodyPr>
          <a:lstStyle/>
          <a:p>
            <a:r>
              <a:rPr lang="ru-RU" sz="6000" b="1" i="1" dirty="0" smtClean="0">
                <a:solidFill>
                  <a:srgbClr val="0070C0"/>
                </a:solidFill>
              </a:rPr>
              <a:t>Урок русского языка </a:t>
            </a:r>
            <a:br>
              <a:rPr lang="ru-RU" sz="6000" b="1" i="1" dirty="0" smtClean="0">
                <a:solidFill>
                  <a:srgbClr val="0070C0"/>
                </a:solidFill>
              </a:rPr>
            </a:br>
            <a:r>
              <a:rPr lang="ru-RU" sz="6000" b="1" i="1" dirty="0" smtClean="0">
                <a:solidFill>
                  <a:srgbClr val="0070C0"/>
                </a:solidFill>
              </a:rPr>
              <a:t>в 7 классе</a:t>
            </a:r>
            <a:endParaRPr lang="ru-RU" sz="6000" b="1" i="1" dirty="0">
              <a:solidFill>
                <a:srgbClr val="0070C0"/>
              </a:solidFill>
            </a:endParaRPr>
          </a:p>
        </p:txBody>
      </p:sp>
      <p:sp>
        <p:nvSpPr>
          <p:cNvPr id="3" name="Подзаголовок 2"/>
          <p:cNvSpPr>
            <a:spLocks noGrp="1"/>
          </p:cNvSpPr>
          <p:nvPr>
            <p:ph type="subTitle" idx="1"/>
          </p:nvPr>
        </p:nvSpPr>
        <p:spPr>
          <a:xfrm>
            <a:off x="3385751" y="3886200"/>
            <a:ext cx="8460259" cy="2341605"/>
          </a:xfrm>
        </p:spPr>
        <p:txBody>
          <a:bodyPr>
            <a:normAutofit/>
          </a:bodyPr>
          <a:lstStyle/>
          <a:p>
            <a:pPr algn="r"/>
            <a:r>
              <a:rPr lang="ru-RU" sz="2000" b="1" dirty="0" smtClean="0">
                <a:solidFill>
                  <a:schemeClr val="tx1"/>
                </a:solidFill>
              </a:rPr>
              <a:t>Подготовила: </a:t>
            </a:r>
            <a:r>
              <a:rPr lang="ru-RU" sz="2000" b="1" i="1" dirty="0" smtClean="0">
                <a:solidFill>
                  <a:schemeClr val="tx1"/>
                </a:solidFill>
              </a:rPr>
              <a:t>Болдырева Елена Петровна, </a:t>
            </a:r>
          </a:p>
          <a:p>
            <a:pPr algn="r"/>
            <a:r>
              <a:rPr lang="ru-RU" sz="2000" b="1" i="1" dirty="0" smtClean="0">
                <a:solidFill>
                  <a:schemeClr val="tx1"/>
                </a:solidFill>
              </a:rPr>
              <a:t>учитель русского языка и литературы</a:t>
            </a:r>
          </a:p>
          <a:p>
            <a:pPr algn="r"/>
            <a:r>
              <a:rPr lang="ru-RU" sz="2000" b="1" i="1" dirty="0" smtClean="0">
                <a:solidFill>
                  <a:schemeClr val="tx1"/>
                </a:solidFill>
              </a:rPr>
              <a:t> МКОУ Новоспасской СОШ </a:t>
            </a:r>
            <a:r>
              <a:rPr lang="ru-RU" sz="2000" b="1" i="1" dirty="0" err="1" smtClean="0">
                <a:solidFill>
                  <a:schemeClr val="tx1"/>
                </a:solidFill>
              </a:rPr>
              <a:t>барабинского</a:t>
            </a:r>
            <a:r>
              <a:rPr lang="ru-RU" sz="2000" b="1" i="1" dirty="0" smtClean="0">
                <a:solidFill>
                  <a:schemeClr val="tx1"/>
                </a:solidFill>
              </a:rPr>
              <a:t> района </a:t>
            </a:r>
          </a:p>
          <a:p>
            <a:pPr algn="r"/>
            <a:r>
              <a:rPr lang="ru-RU" sz="2000" b="1" i="1" dirty="0" smtClean="0">
                <a:solidFill>
                  <a:schemeClr val="tx1"/>
                </a:solidFill>
              </a:rPr>
              <a:t>новосибирской обла</a:t>
            </a:r>
            <a:r>
              <a:rPr lang="ru-RU" b="1" i="1" dirty="0" smtClean="0">
                <a:solidFill>
                  <a:schemeClr val="tx1"/>
                </a:solidFill>
              </a:rPr>
              <a:t>сти</a:t>
            </a:r>
            <a:endParaRPr lang="ru-RU" b="1" i="1" dirty="0">
              <a:solidFill>
                <a:schemeClr val="tx1"/>
              </a:solidFill>
            </a:endParaRPr>
          </a:p>
        </p:txBody>
      </p:sp>
      <p:sp>
        <p:nvSpPr>
          <p:cNvPr id="4" name="AutoShape 2" descr="https://school132.ru/wp-content/uploads/2021/03/fun_gram.jpg"/>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Рисунок 4"/>
          <p:cNvPicPr>
            <a:picLocks noChangeAspect="1"/>
          </p:cNvPicPr>
          <p:nvPr/>
        </p:nvPicPr>
        <p:blipFill>
          <a:blip r:embed="rId2"/>
          <a:stretch>
            <a:fillRect/>
          </a:stretch>
        </p:blipFill>
        <p:spPr>
          <a:xfrm>
            <a:off x="155575" y="2561968"/>
            <a:ext cx="4696940" cy="3522705"/>
          </a:xfrm>
          <a:prstGeom prst="rect">
            <a:avLst/>
          </a:prstGeom>
        </p:spPr>
      </p:pic>
    </p:spTree>
    <p:extLst>
      <p:ext uri="{BB962C8B-B14F-4D97-AF65-F5344CB8AC3E}">
        <p14:creationId xmlns="" xmlns:p14="http://schemas.microsoft.com/office/powerpoint/2010/main" val="17644736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2" y="90617"/>
            <a:ext cx="8689976" cy="1878226"/>
          </a:xfrm>
        </p:spPr>
        <p:txBody>
          <a:bodyPr/>
          <a:lstStyle/>
          <a:p>
            <a:r>
              <a:rPr lang="ru-RU" sz="6000" b="1" dirty="0" smtClean="0">
                <a:solidFill>
                  <a:srgbClr val="002060"/>
                </a:solidFill>
              </a:rPr>
              <a:t>Тема урока: </a:t>
            </a:r>
            <a:r>
              <a:rPr lang="ru-RU" dirty="0" smtClean="0">
                <a:solidFill>
                  <a:srgbClr val="002060"/>
                </a:solidFill>
              </a:rPr>
              <a:t/>
            </a:r>
            <a:br>
              <a:rPr lang="ru-RU" dirty="0" smtClean="0">
                <a:solidFill>
                  <a:srgbClr val="002060"/>
                </a:solidFill>
              </a:rPr>
            </a:br>
            <a:r>
              <a:rPr lang="ru-RU" b="1" dirty="0" smtClean="0">
                <a:solidFill>
                  <a:srgbClr val="C00000"/>
                </a:solidFill>
              </a:rPr>
              <a:t>  </a:t>
            </a:r>
            <a:endParaRPr lang="ru-RU" b="1" dirty="0">
              <a:solidFill>
                <a:srgbClr val="C00000"/>
              </a:solidFill>
            </a:endParaRPr>
          </a:p>
        </p:txBody>
      </p:sp>
      <p:sp>
        <p:nvSpPr>
          <p:cNvPr id="3" name="Подзаголовок 2"/>
          <p:cNvSpPr>
            <a:spLocks noGrp="1"/>
          </p:cNvSpPr>
          <p:nvPr>
            <p:ph type="subTitle" idx="1"/>
          </p:nvPr>
        </p:nvSpPr>
        <p:spPr>
          <a:xfrm>
            <a:off x="370703" y="2125363"/>
            <a:ext cx="11327027" cy="2809102"/>
          </a:xfrm>
        </p:spPr>
        <p:txBody>
          <a:bodyPr>
            <a:noAutofit/>
          </a:bodyPr>
          <a:lstStyle/>
          <a:p>
            <a:r>
              <a:rPr lang="ru-RU" sz="7200" b="1" i="1" dirty="0" smtClean="0">
                <a:solidFill>
                  <a:srgbClr val="C00000"/>
                </a:solidFill>
              </a:rPr>
              <a:t>Степени сравнения наречий</a:t>
            </a:r>
            <a:endParaRPr lang="ru-RU" sz="7200" b="1" i="1" dirty="0">
              <a:solidFill>
                <a:srgbClr val="C00000"/>
              </a:solidFill>
            </a:endParaRPr>
          </a:p>
        </p:txBody>
      </p:sp>
      <p:sp>
        <p:nvSpPr>
          <p:cNvPr id="5" name="AutoShape 2" descr="https://d.120-bal.ru/pars_docs/refs/27/26863/26863_html_m3fee78e8.jpg"/>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 name="Рисунок 6"/>
          <p:cNvPicPr>
            <a:picLocks noChangeAspect="1"/>
          </p:cNvPicPr>
          <p:nvPr/>
        </p:nvPicPr>
        <p:blipFill>
          <a:blip r:embed="rId2"/>
          <a:stretch>
            <a:fillRect/>
          </a:stretch>
        </p:blipFill>
        <p:spPr>
          <a:xfrm>
            <a:off x="0" y="3777390"/>
            <a:ext cx="3746792" cy="3080610"/>
          </a:xfrm>
          <a:prstGeom prst="rect">
            <a:avLst/>
          </a:prstGeom>
        </p:spPr>
      </p:pic>
      <p:pic>
        <p:nvPicPr>
          <p:cNvPr id="9" name="Рисунок 8"/>
          <p:cNvPicPr>
            <a:picLocks noChangeAspect="1"/>
          </p:cNvPicPr>
          <p:nvPr/>
        </p:nvPicPr>
        <p:blipFill>
          <a:blip r:embed="rId3"/>
          <a:stretch>
            <a:fillRect/>
          </a:stretch>
        </p:blipFill>
        <p:spPr>
          <a:xfrm>
            <a:off x="9140500" y="7937"/>
            <a:ext cx="2863694" cy="2147771"/>
          </a:xfrm>
          <a:prstGeom prst="rect">
            <a:avLst/>
          </a:prstGeom>
        </p:spPr>
      </p:pic>
    </p:spTree>
    <p:extLst>
      <p:ext uri="{BB962C8B-B14F-4D97-AF65-F5344CB8AC3E}">
        <p14:creationId xmlns="" xmlns:p14="http://schemas.microsoft.com/office/powerpoint/2010/main" val="11662979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67271" y="82379"/>
            <a:ext cx="9707820" cy="914399"/>
          </a:xfrm>
        </p:spPr>
        <p:txBody>
          <a:bodyPr/>
          <a:lstStyle/>
          <a:p>
            <a:r>
              <a:rPr lang="ru-RU" b="1" dirty="0" smtClean="0">
                <a:solidFill>
                  <a:srgbClr val="002060"/>
                </a:solidFill>
              </a:rPr>
              <a:t>Цель урока:</a:t>
            </a:r>
            <a:endParaRPr lang="ru-RU" b="1" dirty="0">
              <a:solidFill>
                <a:srgbClr val="002060"/>
              </a:solidFill>
            </a:endParaRPr>
          </a:p>
        </p:txBody>
      </p:sp>
      <p:sp>
        <p:nvSpPr>
          <p:cNvPr id="3" name="Подзаголовок 2"/>
          <p:cNvSpPr>
            <a:spLocks noGrp="1"/>
          </p:cNvSpPr>
          <p:nvPr>
            <p:ph type="subTitle" idx="1"/>
          </p:nvPr>
        </p:nvSpPr>
        <p:spPr>
          <a:xfrm>
            <a:off x="593124" y="1622855"/>
            <a:ext cx="11211698" cy="2924432"/>
          </a:xfrm>
        </p:spPr>
        <p:txBody>
          <a:bodyPr>
            <a:normAutofit lnSpcReduction="10000"/>
          </a:bodyPr>
          <a:lstStyle/>
          <a:p>
            <a:r>
              <a:rPr lang="ru-RU" sz="3200" b="1" dirty="0">
                <a:solidFill>
                  <a:srgbClr val="C00000"/>
                </a:solidFill>
              </a:rPr>
              <a:t>узнать о том, какие формы степени сравнения имеет наречие, научиться образовывать формы степеней сравнения, находить их в </a:t>
            </a:r>
            <a:r>
              <a:rPr lang="ru-RU" sz="3200" b="1" dirty="0" smtClean="0">
                <a:solidFill>
                  <a:srgbClr val="C00000"/>
                </a:solidFill>
              </a:rPr>
              <a:t>тексте и Уметь </a:t>
            </a:r>
            <a:r>
              <a:rPr lang="ru-RU" sz="3200" b="1" dirty="0">
                <a:solidFill>
                  <a:srgbClr val="C00000"/>
                </a:solidFill>
              </a:rPr>
              <a:t>отличать о омонимичных </a:t>
            </a:r>
            <a:r>
              <a:rPr lang="ru-RU" sz="3200" b="1" dirty="0" smtClean="0">
                <a:solidFill>
                  <a:srgbClr val="C00000"/>
                </a:solidFill>
              </a:rPr>
              <a:t>прилагательных</a:t>
            </a:r>
            <a:endParaRPr lang="ru-RU" sz="3200" b="1" dirty="0">
              <a:solidFill>
                <a:srgbClr val="C00000"/>
              </a:solidFill>
            </a:endParaRPr>
          </a:p>
        </p:txBody>
      </p:sp>
    </p:spTree>
    <p:extLst>
      <p:ext uri="{BB962C8B-B14F-4D97-AF65-F5344CB8AC3E}">
        <p14:creationId xmlns="" xmlns:p14="http://schemas.microsoft.com/office/powerpoint/2010/main" val="3085752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86249" y="477794"/>
            <a:ext cx="9819501" cy="1285103"/>
          </a:xfrm>
        </p:spPr>
        <p:txBody>
          <a:bodyPr>
            <a:normAutofit fontScale="90000"/>
          </a:bodyPr>
          <a:lstStyle/>
          <a:p>
            <a:r>
              <a:rPr lang="ru-RU" sz="3200" b="1" dirty="0" smtClean="0"/>
              <a:t>Вывод: Чтобы </a:t>
            </a:r>
            <a:r>
              <a:rPr lang="ru-RU" sz="3200" b="1" dirty="0"/>
              <a:t>не смешивать схожие формы этих частей речи, что надо учитывать</a:t>
            </a:r>
            <a:r>
              <a:rPr lang="ru-RU" sz="3200" b="1" dirty="0" smtClean="0"/>
              <a:t>?</a:t>
            </a:r>
            <a:br>
              <a:rPr lang="ru-RU" sz="3200" b="1" dirty="0" smtClean="0"/>
            </a:br>
            <a:endParaRPr lang="ru-RU" sz="3200" b="1" dirty="0"/>
          </a:p>
        </p:txBody>
      </p:sp>
      <p:graphicFrame>
        <p:nvGraphicFramePr>
          <p:cNvPr id="6" name="Таблица 5"/>
          <p:cNvGraphicFramePr>
            <a:graphicFrameLocks noGrp="1"/>
          </p:cNvGraphicFramePr>
          <p:nvPr>
            <p:extLst>
              <p:ext uri="{D42A27DB-BD31-4B8C-83A1-F6EECF244321}">
                <p14:modId xmlns="" xmlns:p14="http://schemas.microsoft.com/office/powerpoint/2010/main" val="3492065319"/>
              </p:ext>
            </p:extLst>
          </p:nvPr>
        </p:nvGraphicFramePr>
        <p:xfrm>
          <a:off x="2150076" y="1762897"/>
          <a:ext cx="8073081" cy="4662618"/>
        </p:xfrm>
        <a:graphic>
          <a:graphicData uri="http://schemas.openxmlformats.org/drawingml/2006/table">
            <a:tbl>
              <a:tblPr firstRow="1" firstCol="1" bandRow="1"/>
              <a:tblGrid>
                <a:gridCol w="2258484"/>
                <a:gridCol w="3080517"/>
                <a:gridCol w="2734080"/>
              </a:tblGrid>
              <a:tr h="493942">
                <a:tc>
                  <a:txBody>
                    <a:bodyPr/>
                    <a:lstStyle/>
                    <a:p>
                      <a:pPr algn="ctr">
                        <a:lnSpc>
                          <a:spcPct val="107000"/>
                        </a:lnSpc>
                        <a:spcAft>
                          <a:spcPts val="800"/>
                        </a:spcAft>
                        <a:tabLst>
                          <a:tab pos="3391535" algn="l"/>
                        </a:tabLst>
                      </a:pPr>
                      <a:r>
                        <a:rPr lang="ru-RU" sz="1800" dirty="0">
                          <a:effectLst/>
                          <a:latin typeface="Times New Roman" panose="02020603050405020304" pitchFamily="18" charset="0"/>
                          <a:ea typeface="Times New Roman" panose="02020603050405020304" pitchFamily="18" charset="0"/>
                        </a:rPr>
                        <a:t> </a:t>
                      </a:r>
                      <a:endParaRPr lang="ru-RU"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Имя прилагательное</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Наречие</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162">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Обозначает</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Признак предмета</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Признак действия</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162">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Относится </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К имени существительному</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 К глаголу </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162">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Отвечает на вопрос</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Какой ? Какая ? Какое ?</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Как? Каким образом?</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934">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В предложении является</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Сказуемым</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Обстоятельством</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5256">
                <a:tc>
                  <a:txBody>
                    <a:bodyPr/>
                    <a:lstStyle/>
                    <a:p>
                      <a:pPr algn="ctr">
                        <a:lnSpc>
                          <a:spcPct val="107000"/>
                        </a:lnSpc>
                        <a:spcAft>
                          <a:spcPts val="800"/>
                        </a:spcAft>
                        <a:tabLst>
                          <a:tab pos="3391535" algn="l"/>
                        </a:tabLst>
                      </a:pPr>
                      <a:r>
                        <a:rPr lang="ru-RU" sz="1800" b="1" dirty="0">
                          <a:effectLst/>
                          <a:latin typeface="Times New Roman" panose="02020603050405020304" pitchFamily="18" charset="0"/>
                          <a:ea typeface="Times New Roman" panose="02020603050405020304" pitchFamily="18" charset="0"/>
                        </a:rPr>
                        <a:t>Пример. </a:t>
                      </a:r>
                      <a:endParaRPr lang="ru-RU" sz="2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МОЙ </a:t>
                      </a:r>
                      <a:r>
                        <a:rPr lang="ru-RU" sz="1800" b="1" u="sng" dirty="0">
                          <a:solidFill>
                            <a:srgbClr val="C00000"/>
                          </a:solidFill>
                          <a:effectLst/>
                          <a:latin typeface="Times New Roman" panose="02020603050405020304" pitchFamily="18" charset="0"/>
                          <a:ea typeface="Times New Roman" panose="02020603050405020304" pitchFamily="18" charset="0"/>
                        </a:rPr>
                        <a:t>БРАТ</a:t>
                      </a:r>
                      <a:r>
                        <a:rPr lang="ru-RU" sz="1800" b="1" dirty="0">
                          <a:solidFill>
                            <a:srgbClr val="C00000"/>
                          </a:solidFill>
                          <a:effectLst/>
                          <a:latin typeface="Times New Roman" panose="02020603050405020304" pitchFamily="18" charset="0"/>
                          <a:ea typeface="Times New Roman" panose="02020603050405020304" pitchFamily="18" charset="0"/>
                        </a:rPr>
                        <a:t> (КАКОЙ?) ВЫШЕ МЕНЯ. </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tabLst>
                          <a:tab pos="3391535" algn="l"/>
                        </a:tabLst>
                      </a:pPr>
                      <a:r>
                        <a:rPr lang="ru-RU" sz="1800" b="1" dirty="0">
                          <a:solidFill>
                            <a:srgbClr val="C00000"/>
                          </a:solidFill>
                          <a:effectLst/>
                          <a:latin typeface="Times New Roman" panose="02020603050405020304" pitchFamily="18" charset="0"/>
                          <a:ea typeface="Times New Roman" panose="02020603050405020304" pitchFamily="18" charset="0"/>
                        </a:rPr>
                        <a:t>МОЙ БРАТ ЧЕРЕЗ ПЛАНКУ </a:t>
                      </a:r>
                      <a:r>
                        <a:rPr lang="ru-RU" sz="1800" b="1" u="sng" dirty="0">
                          <a:solidFill>
                            <a:srgbClr val="C00000"/>
                          </a:solidFill>
                          <a:effectLst/>
                          <a:latin typeface="Times New Roman" panose="02020603050405020304" pitchFamily="18" charset="0"/>
                          <a:ea typeface="Times New Roman" panose="02020603050405020304" pitchFamily="18" charset="0"/>
                        </a:rPr>
                        <a:t>ПРЫГАЕТ</a:t>
                      </a:r>
                      <a:r>
                        <a:rPr lang="ru-RU" sz="1800" b="1" dirty="0">
                          <a:solidFill>
                            <a:srgbClr val="C00000"/>
                          </a:solidFill>
                          <a:effectLst/>
                          <a:latin typeface="Times New Roman" panose="02020603050405020304" pitchFamily="18" charset="0"/>
                          <a:ea typeface="Times New Roman" panose="02020603050405020304" pitchFamily="18" charset="0"/>
                        </a:rPr>
                        <a:t> (КАК?) ВЫШЕ  МЕНЯ. </a:t>
                      </a:r>
                      <a:endParaRPr lang="ru-RU" sz="2000" b="1"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2804904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675029" y="280088"/>
            <a:ext cx="8597553" cy="6380204"/>
          </a:xfrm>
          <a:prstGeom prst="rect">
            <a:avLst/>
          </a:prstGeom>
        </p:spPr>
      </p:pic>
    </p:spTree>
    <p:extLst>
      <p:ext uri="{BB962C8B-B14F-4D97-AF65-F5344CB8AC3E}">
        <p14:creationId xmlns="" xmlns:p14="http://schemas.microsoft.com/office/powerpoint/2010/main" val="35574829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18039" y="0"/>
            <a:ext cx="9155922" cy="6858000"/>
          </a:xfrm>
          <a:prstGeom prst="rect">
            <a:avLst/>
          </a:prstGeom>
        </p:spPr>
      </p:pic>
    </p:spTree>
    <p:extLst>
      <p:ext uri="{BB962C8B-B14F-4D97-AF65-F5344CB8AC3E}">
        <p14:creationId xmlns="" xmlns:p14="http://schemas.microsoft.com/office/powerpoint/2010/main" val="1998809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 xmlns:p14="http://schemas.microsoft.com/office/powerpoint/2010/main" val="15637132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0346" y="166721"/>
            <a:ext cx="10364451" cy="1999830"/>
          </a:xfrm>
        </p:spPr>
        <p:txBody>
          <a:bodyPr>
            <a:normAutofit fontScale="90000"/>
          </a:bodyPr>
          <a:lstStyle/>
          <a:p>
            <a:pPr>
              <a:lnSpc>
                <a:spcPct val="107000"/>
              </a:lnSpc>
              <a:spcAft>
                <a:spcPts val="800"/>
              </a:spcAft>
            </a:pPr>
            <a:r>
              <a:rPr lang="ru-RU" b="1" u="sng" dirty="0" smtClean="0">
                <a:latin typeface="Times New Roman" panose="02020603050405020304" pitchFamily="18" charset="0"/>
                <a:ea typeface="Calibri" panose="020F0502020204030204" pitchFamily="34" charset="0"/>
                <a:cs typeface="Times New Roman" panose="02020603050405020304" pitchFamily="18" charset="0"/>
              </a:rPr>
              <a:t>Работа с текстом по формированию ФГ </a:t>
            </a:r>
            <a:r>
              <a:rPr lang="ru-RU" b="1" dirty="0" smtClean="0">
                <a:latin typeface="Times New Roman" panose="02020603050405020304" pitchFamily="18" charset="0"/>
                <a:ea typeface="Calibri" panose="020F0502020204030204" pitchFamily="34" charset="0"/>
                <a:cs typeface="Times New Roman" panose="02020603050405020304" pitchFamily="18" charset="0"/>
              </a:rPr>
              <a:t/>
            </a:r>
            <a:br>
              <a:rPr lang="ru-RU" b="1" dirty="0" smtClean="0">
                <a:latin typeface="Times New Roman" panose="02020603050405020304" pitchFamily="18" charset="0"/>
                <a:ea typeface="Calibri" panose="020F0502020204030204" pitchFamily="34" charset="0"/>
                <a:cs typeface="Times New Roman" panose="02020603050405020304" pitchFamily="18" charset="0"/>
              </a:rPr>
            </a:br>
            <a:r>
              <a:rPr lang="ru-RU" b="1" dirty="0" smtClean="0">
                <a:latin typeface="Times New Roman" panose="02020603050405020304" pitchFamily="18" charset="0"/>
                <a:ea typeface="Calibri" panose="020F0502020204030204" pitchFamily="34" charset="0"/>
                <a:cs typeface="Times New Roman" panose="02020603050405020304" pitchFamily="18" charset="0"/>
              </a:rPr>
              <a:t>Рассмотрите </a:t>
            </a:r>
            <a:r>
              <a:rPr lang="ru-RU" b="1" dirty="0">
                <a:latin typeface="Times New Roman" panose="02020603050405020304" pitchFamily="18" charset="0"/>
                <a:ea typeface="Calibri" panose="020F0502020204030204" pitchFamily="34" charset="0"/>
                <a:cs typeface="Times New Roman" panose="02020603050405020304" pitchFamily="18" charset="0"/>
              </a:rPr>
              <a:t>изображения, прочитайте текст и выполните </a:t>
            </a:r>
            <a:r>
              <a:rPr lang="ru-RU" b="1" dirty="0" smtClean="0">
                <a:latin typeface="Times New Roman" panose="02020603050405020304" pitchFamily="18" charset="0"/>
                <a:ea typeface="Calibri" panose="020F0502020204030204" pitchFamily="34" charset="0"/>
                <a:cs typeface="Times New Roman" panose="02020603050405020304" pitchFamily="18" charset="0"/>
              </a:rPr>
              <a:t>задания 1-4</a:t>
            </a:r>
            <a:r>
              <a:rPr lang="ru-RU" sz="3200" dirty="0">
                <a:latin typeface="Calibri" panose="020F0502020204030204" pitchFamily="34" charset="0"/>
                <a:ea typeface="Calibri" panose="020F0502020204030204" pitchFamily="34" charset="0"/>
                <a:cs typeface="Times New Roman" panose="02020603050405020304" pitchFamily="18" charset="0"/>
              </a:rPr>
              <a:t/>
            </a:r>
            <a:br>
              <a:rPr lang="ru-RU" sz="3200" dirty="0">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5" name="Объект 4" descr="C:\Users\user\Desktop\100023594796b0 - копия.jpg"/>
          <p:cNvPicPr>
            <a:picLocks noGrp="1"/>
          </p:cNvPicPr>
          <p:nvPr>
            <p:ph sz="quarter" idx="13"/>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3655" y="2463114"/>
            <a:ext cx="4555524" cy="4226012"/>
          </a:xfrm>
          <a:prstGeom prst="rect">
            <a:avLst/>
          </a:prstGeom>
          <a:noFill/>
          <a:ln>
            <a:noFill/>
          </a:ln>
        </p:spPr>
      </p:pic>
      <p:pic>
        <p:nvPicPr>
          <p:cNvPr id="6" name="Объект 5" descr="C:\Users\user\Desktop\PUPPYOO-P9-Pro-2200.jpg_q50 - копия.jpg"/>
          <p:cNvPicPr>
            <a:picLocks noGrp="1"/>
          </p:cNvPicPr>
          <p:nvPr>
            <p:ph sz="quarter" idx="14"/>
          </p:nvPr>
        </p:nvPicPr>
        <p:blipFill>
          <a:blip r:embed="rId3" cstate="print">
            <a:extLst>
              <a:ext uri="{28A0092B-C50C-407E-A947-70E740481C1C}">
                <a14:useLocalDpi xmlns="" xmlns:a14="http://schemas.microsoft.com/office/drawing/2010/main" val="0"/>
              </a:ext>
            </a:extLst>
          </a:blip>
          <a:srcRect/>
          <a:stretch>
            <a:fillRect/>
          </a:stretch>
        </p:blipFill>
        <p:spPr bwMode="auto">
          <a:xfrm>
            <a:off x="7191632" y="2463114"/>
            <a:ext cx="4497537" cy="4226012"/>
          </a:xfrm>
          <a:prstGeom prst="rect">
            <a:avLst/>
          </a:prstGeom>
          <a:noFill/>
          <a:ln>
            <a:noFill/>
          </a:ln>
        </p:spPr>
      </p:pic>
    </p:spTree>
    <p:extLst>
      <p:ext uri="{BB962C8B-B14F-4D97-AF65-F5344CB8AC3E}">
        <p14:creationId xmlns="" xmlns:p14="http://schemas.microsoft.com/office/powerpoint/2010/main" val="2118065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1232" y="395416"/>
            <a:ext cx="11705967" cy="6301946"/>
          </a:xfrm>
        </p:spPr>
        <p:txBody>
          <a:bodyPr>
            <a:normAutofit fontScale="90000"/>
          </a:bodyPr>
          <a:lstStyle/>
          <a:p>
            <a:r>
              <a:rPr lang="ru-RU" sz="3100" b="1" dirty="0" smtClean="0"/>
              <a:t>Текст</a:t>
            </a:r>
            <a:r>
              <a:rPr lang="ru-RU" sz="3100" b="1" dirty="0" smtClean="0">
                <a:solidFill>
                  <a:srgbClr val="0070C0"/>
                </a:solidFill>
              </a:rPr>
              <a:t/>
            </a:r>
            <a:br>
              <a:rPr lang="ru-RU" sz="3100" b="1" dirty="0" smtClean="0">
                <a:solidFill>
                  <a:srgbClr val="0070C0"/>
                </a:solidFill>
              </a:rPr>
            </a:br>
            <a:r>
              <a:rPr lang="ru-RU" sz="3100" b="1" dirty="0" smtClean="0">
                <a:solidFill>
                  <a:srgbClr val="0070C0"/>
                </a:solidFill>
              </a:rPr>
              <a:t>Как </a:t>
            </a:r>
            <a:r>
              <a:rPr lang="ru-RU" sz="3100" b="1" dirty="0">
                <a:solidFill>
                  <a:srgbClr val="0070C0"/>
                </a:solidFill>
              </a:rPr>
              <a:t>пылесосить правильно и более эффективно</a:t>
            </a:r>
            <a:br>
              <a:rPr lang="ru-RU" sz="3100" b="1" dirty="0">
                <a:solidFill>
                  <a:srgbClr val="0070C0"/>
                </a:solidFill>
              </a:rPr>
            </a:br>
            <a:r>
              <a:rPr lang="ru-RU" sz="3100" b="1" dirty="0"/>
              <a:t>       </a:t>
            </a:r>
            <a:r>
              <a:rPr lang="ru-RU" sz="3100" b="1" dirty="0" smtClean="0"/>
              <a:t/>
            </a:r>
            <a:br>
              <a:rPr lang="ru-RU" sz="3100" b="1" dirty="0" smtClean="0"/>
            </a:br>
            <a:r>
              <a:rPr lang="ru-RU" sz="3100" b="1" dirty="0" smtClean="0"/>
              <a:t>Прежде </a:t>
            </a:r>
            <a:r>
              <a:rPr lang="ru-RU" sz="3100" b="1" dirty="0"/>
              <a:t>всего, нужно тщательно следить за уровнем наполнения пылесборника. Он не должен быть заполнен на 75% своего объема.</a:t>
            </a:r>
            <a:br>
              <a:rPr lang="ru-RU" sz="3100" b="1" dirty="0"/>
            </a:br>
            <a:r>
              <a:rPr lang="ru-RU" sz="3100" b="1" dirty="0"/>
              <a:t>   Движения при работе с устройством нужно совершать вдоль ворса, а не поперек него. При действии на гладких поверхностях, таких как кафель, линолеум, паркет, используйте мягкие щетки, это позволит избежать царапин. Также мягкими щетками можно пылесосить мебель, для этого нужно установить на пылесосе минимальную мощность. Ограничения лишь в работе с бархатом и </a:t>
            </a:r>
            <a:r>
              <a:rPr lang="ru-RU" sz="3100" b="1" dirty="0" smtClean="0"/>
              <a:t>велюром, есть шанс испортить ворс. Никогда не </a:t>
            </a:r>
            <a:r>
              <a:rPr lang="ru-RU" sz="3100" b="1" dirty="0"/>
              <a:t>давите на щетку к ковру или паласу. Если вы будете прижимать щетку, очистка не будет лучше.  </a:t>
            </a:r>
            <a:br>
              <a:rPr lang="ru-RU" sz="3100" b="1" dirty="0"/>
            </a:br>
            <a:r>
              <a:rPr lang="ru-RU" b="1" dirty="0"/>
              <a:t/>
            </a:r>
            <a:br>
              <a:rPr lang="ru-RU" b="1" dirty="0"/>
            </a:br>
            <a:endParaRPr lang="ru-RU" b="1" dirty="0"/>
          </a:p>
        </p:txBody>
      </p:sp>
    </p:spTree>
    <p:extLst>
      <p:ext uri="{BB962C8B-B14F-4D97-AF65-F5344CB8AC3E}">
        <p14:creationId xmlns="" xmlns:p14="http://schemas.microsoft.com/office/powerpoint/2010/main" val="3826784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12108" y="807308"/>
            <a:ext cx="9328880" cy="4102443"/>
          </a:xfrm>
        </p:spPr>
        <p:txBody>
          <a:bodyPr>
            <a:normAutofit/>
          </a:bodyPr>
          <a:lstStyle/>
          <a:p>
            <a:pPr>
              <a:lnSpc>
                <a:spcPct val="107000"/>
              </a:lnSpc>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 </a:t>
            </a:r>
            <a:r>
              <a:rPr lang="ru-RU" sz="36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a:t>
            </a:r>
            <a:br>
              <a:rPr lang="ru-RU" sz="36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br>
            <a:r>
              <a:rPr lang="ru-RU" sz="3100" b="1" dirty="0" smtClean="0">
                <a:latin typeface="Times New Roman" panose="02020603050405020304" pitchFamily="18" charset="0"/>
                <a:ea typeface="Calibri" panose="020F0502020204030204" pitchFamily="34" charset="0"/>
                <a:cs typeface="Times New Roman" panose="02020603050405020304" pitchFamily="18" charset="0"/>
              </a:rPr>
              <a:t>1</a:t>
            </a:r>
            <a:r>
              <a:rPr lang="ru-RU" sz="3100" b="1" dirty="0">
                <a:latin typeface="Times New Roman" panose="02020603050405020304" pitchFamily="18" charset="0"/>
                <a:ea typeface="Calibri" panose="020F0502020204030204" pitchFamily="34" charset="0"/>
                <a:cs typeface="Times New Roman" panose="02020603050405020304" pitchFamily="18" charset="0"/>
              </a:rPr>
              <a:t>.  К какому стилю речи относится данный </a:t>
            </a:r>
            <a:r>
              <a:rPr lang="ru-RU" sz="3100" b="1" dirty="0" smtClean="0">
                <a:latin typeface="Times New Roman" panose="02020603050405020304" pitchFamily="18" charset="0"/>
                <a:ea typeface="Calibri" panose="020F0502020204030204" pitchFamily="34" charset="0"/>
                <a:cs typeface="Times New Roman" panose="02020603050405020304" pitchFamily="18" charset="0"/>
              </a:rPr>
              <a:t> текст? </a:t>
            </a:r>
            <a:r>
              <a:rPr lang="ru-RU" sz="3100" b="1" dirty="0">
                <a:latin typeface="Times New Roman" panose="02020603050405020304" pitchFamily="18" charset="0"/>
                <a:ea typeface="Calibri" panose="020F0502020204030204" pitchFamily="34" charset="0"/>
                <a:cs typeface="Times New Roman" panose="02020603050405020304" pitchFamily="18" charset="0"/>
              </a:rPr>
              <a:t>Ответ запишите.</a:t>
            </a:r>
            <a:r>
              <a:rPr lang="ru-RU" sz="4000" b="1" dirty="0">
                <a:latin typeface="Calibri" panose="020F0502020204030204" pitchFamily="34" charset="0"/>
                <a:ea typeface="Calibri" panose="020F0502020204030204" pitchFamily="34" charset="0"/>
                <a:cs typeface="Times New Roman" panose="02020603050405020304" pitchFamily="18" charset="0"/>
              </a:rPr>
              <a:t/>
            </a:r>
            <a:br>
              <a:rPr lang="ru-RU" sz="4000" b="1" dirty="0">
                <a:latin typeface="Calibri" panose="020F0502020204030204" pitchFamily="34" charset="0"/>
                <a:ea typeface="Calibri" panose="020F0502020204030204" pitchFamily="34" charset="0"/>
                <a:cs typeface="Times New Roman" panose="02020603050405020304" pitchFamily="18" charset="0"/>
              </a:rPr>
            </a:br>
            <a:r>
              <a:rPr lang="ru-RU" sz="3100" b="1" dirty="0">
                <a:latin typeface="Times New Roman" panose="02020603050405020304" pitchFamily="18" charset="0"/>
                <a:ea typeface="Calibri" panose="020F0502020204030204" pitchFamily="34" charset="0"/>
                <a:cs typeface="Times New Roman" panose="02020603050405020304" pitchFamily="18" charset="0"/>
              </a:rPr>
              <a:t>_____________________________________________________________________________________</a:t>
            </a:r>
            <a:r>
              <a:rPr lang="ru-RU" sz="4000" b="1" dirty="0">
                <a:latin typeface="Calibri" panose="020F0502020204030204" pitchFamily="34" charset="0"/>
                <a:ea typeface="Calibri" panose="020F0502020204030204" pitchFamily="34" charset="0"/>
                <a:cs typeface="Times New Roman" panose="02020603050405020304" pitchFamily="18" charset="0"/>
              </a:rPr>
              <a:t/>
            </a:r>
            <a:br>
              <a:rPr lang="ru-RU" sz="4000" b="1" dirty="0">
                <a:latin typeface="Calibri" panose="020F0502020204030204" pitchFamily="34" charset="0"/>
                <a:ea typeface="Calibri" panose="020F0502020204030204" pitchFamily="34" charset="0"/>
                <a:cs typeface="Times New Roman" panose="02020603050405020304" pitchFamily="18" charset="0"/>
              </a:rPr>
            </a:br>
            <a:r>
              <a:rPr lang="ru-RU" sz="3100" b="1" dirty="0">
                <a:latin typeface="Times New Roman" panose="02020603050405020304" pitchFamily="18" charset="0"/>
                <a:ea typeface="Calibri" panose="020F0502020204030204" pitchFamily="34" charset="0"/>
              </a:rPr>
              <a:t>_____________________________________________________________________________________</a:t>
            </a:r>
            <a:endParaRPr lang="ru-RU" sz="3100" b="1" dirty="0"/>
          </a:p>
        </p:txBody>
      </p:sp>
    </p:spTree>
    <p:extLst>
      <p:ext uri="{BB962C8B-B14F-4D97-AF65-F5344CB8AC3E}">
        <p14:creationId xmlns="" xmlns:p14="http://schemas.microsoft.com/office/powerpoint/2010/main" val="27058075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graphicFrame>
        <p:nvGraphicFramePr>
          <p:cNvPr id="6" name="Таблица 5"/>
          <p:cNvGraphicFramePr>
            <a:graphicFrameLocks noGrp="1"/>
          </p:cNvGraphicFramePr>
          <p:nvPr>
            <p:extLst>
              <p:ext uri="{D42A27DB-BD31-4B8C-83A1-F6EECF244321}">
                <p14:modId xmlns="" xmlns:p14="http://schemas.microsoft.com/office/powerpoint/2010/main" val="2630479982"/>
              </p:ext>
            </p:extLst>
          </p:nvPr>
        </p:nvGraphicFramePr>
        <p:xfrm>
          <a:off x="2718488" y="1565188"/>
          <a:ext cx="6499653" cy="4225920"/>
        </p:xfrm>
        <a:graphic>
          <a:graphicData uri="http://schemas.openxmlformats.org/drawingml/2006/table">
            <a:tbl>
              <a:tblPr firstRow="1" firstCol="1" bandRow="1">
                <a:tableStyleId>{5C22544A-7EE6-4342-B048-85BDC9FD1C3A}</a:tableStyleId>
              </a:tblPr>
              <a:tblGrid>
                <a:gridCol w="2166551"/>
                <a:gridCol w="2166551"/>
                <a:gridCol w="2166551"/>
              </a:tblGrid>
              <a:tr h="402469">
                <a:tc>
                  <a:txBody>
                    <a:bodyPr/>
                    <a:lstStyle/>
                    <a:p>
                      <a:pPr algn="just">
                        <a:lnSpc>
                          <a:spcPct val="107000"/>
                        </a:lnSpc>
                        <a:spcAft>
                          <a:spcPts val="0"/>
                        </a:spcAft>
                      </a:pPr>
                      <a:r>
                        <a:rPr lang="ru-RU" sz="1000" dirty="0">
                          <a:effectLst/>
                        </a:rPr>
                        <a:t>Утверждение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gridSpan="2">
                  <a:txBody>
                    <a:bodyPr/>
                    <a:lstStyle/>
                    <a:p>
                      <a:pPr algn="ctr">
                        <a:lnSpc>
                          <a:spcPct val="107000"/>
                        </a:lnSpc>
                        <a:spcAft>
                          <a:spcPts val="0"/>
                        </a:spcAft>
                      </a:pPr>
                      <a:r>
                        <a:rPr lang="ru-RU" sz="1000">
                          <a:effectLst/>
                        </a:rPr>
                        <a:t>Обведите ответ</a:t>
                      </a:r>
                      <a:endParaRPr lang="ru-RU" sz="1100">
                        <a:effectLst/>
                      </a:endParaRPr>
                    </a:p>
                    <a:p>
                      <a:pPr algn="ctr">
                        <a:lnSpc>
                          <a:spcPct val="107000"/>
                        </a:lnSpc>
                        <a:spcAft>
                          <a:spcPts val="0"/>
                        </a:spcAft>
                      </a:pPr>
                      <a:r>
                        <a:rPr lang="ru-RU" sz="10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hMerge="1">
                  <a:txBody>
                    <a:bodyPr/>
                    <a:lstStyle/>
                    <a:p>
                      <a:endParaRPr lang="ru-RU"/>
                    </a:p>
                  </a:txBody>
                  <a:tcPr/>
                </a:tc>
              </a:tr>
              <a:tr h="603703">
                <a:tc>
                  <a:txBody>
                    <a:bodyPr/>
                    <a:lstStyle/>
                    <a:p>
                      <a:pPr algn="just">
                        <a:lnSpc>
                          <a:spcPct val="107000"/>
                        </a:lnSpc>
                        <a:spcAft>
                          <a:spcPts val="0"/>
                        </a:spcAft>
                      </a:pPr>
                      <a:r>
                        <a:rPr lang="ru-RU" sz="1000" dirty="0">
                          <a:effectLst/>
                        </a:rPr>
                        <a:t>Нужно тщательно следить за уровнем наполнения пылесборника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ВЕРНО</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НЕВЕРНО</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r>
              <a:tr h="603703">
                <a:tc>
                  <a:txBody>
                    <a:bodyPr/>
                    <a:lstStyle/>
                    <a:p>
                      <a:pPr algn="just">
                        <a:lnSpc>
                          <a:spcPct val="107000"/>
                        </a:lnSpc>
                        <a:spcAft>
                          <a:spcPts val="0"/>
                        </a:spcAft>
                      </a:pPr>
                      <a:r>
                        <a:rPr lang="ru-RU" sz="1000" dirty="0">
                          <a:effectLst/>
                        </a:rPr>
                        <a:t>Он  должен быть заполнен на 75% своего объема.</a:t>
                      </a:r>
                      <a:endParaRPr lang="ru-RU" sz="1100" dirty="0">
                        <a:effectLst/>
                      </a:endParaRPr>
                    </a:p>
                    <a:p>
                      <a:pPr algn="just">
                        <a:lnSpc>
                          <a:spcPct val="107000"/>
                        </a:lnSpc>
                        <a:spcAft>
                          <a:spcPts val="0"/>
                        </a:spcAft>
                      </a:pPr>
                      <a:r>
                        <a:rPr lang="ru-RU" sz="10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dirty="0">
                          <a:effectLst/>
                        </a:rPr>
                        <a:t> </a:t>
                      </a:r>
                      <a:endParaRPr lang="ru-RU" sz="1100" dirty="0">
                        <a:effectLst/>
                      </a:endParaRPr>
                    </a:p>
                    <a:p>
                      <a:pPr algn="ctr">
                        <a:lnSpc>
                          <a:spcPct val="107000"/>
                        </a:lnSpc>
                        <a:spcAft>
                          <a:spcPts val="0"/>
                        </a:spcAft>
                      </a:pPr>
                      <a:r>
                        <a:rPr lang="ru-RU" sz="1000" dirty="0">
                          <a:effectLst/>
                        </a:rPr>
                        <a:t>ВЕРНО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НЕВЕРНО</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r>
              <a:tr h="603703">
                <a:tc>
                  <a:txBody>
                    <a:bodyPr/>
                    <a:lstStyle/>
                    <a:p>
                      <a:pPr algn="just">
                        <a:lnSpc>
                          <a:spcPct val="107000"/>
                        </a:lnSpc>
                        <a:spcAft>
                          <a:spcPts val="0"/>
                        </a:spcAft>
                      </a:pPr>
                      <a:r>
                        <a:rPr lang="ru-RU" sz="1000" dirty="0">
                          <a:effectLst/>
                        </a:rPr>
                        <a:t>Движения при работе с устройством нужно совершать вдоль ворса, а не поперек него.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dirty="0">
                          <a:effectLst/>
                        </a:rPr>
                        <a:t> </a:t>
                      </a:r>
                      <a:endParaRPr lang="ru-RU" sz="1100" dirty="0">
                        <a:effectLst/>
                      </a:endParaRPr>
                    </a:p>
                    <a:p>
                      <a:pPr algn="ctr">
                        <a:lnSpc>
                          <a:spcPct val="107000"/>
                        </a:lnSpc>
                        <a:spcAft>
                          <a:spcPts val="0"/>
                        </a:spcAft>
                      </a:pPr>
                      <a:r>
                        <a:rPr lang="ru-RU" sz="1000" dirty="0">
                          <a:effectLst/>
                        </a:rPr>
                        <a:t>ВЕРНО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НЕВЕРНО</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r>
              <a:tr h="603703">
                <a:tc>
                  <a:txBody>
                    <a:bodyPr/>
                    <a:lstStyle/>
                    <a:p>
                      <a:pPr algn="just">
                        <a:lnSpc>
                          <a:spcPct val="107000"/>
                        </a:lnSpc>
                        <a:spcAft>
                          <a:spcPts val="0"/>
                        </a:spcAft>
                      </a:pPr>
                      <a:r>
                        <a:rPr lang="ru-RU" sz="1000">
                          <a:effectLst/>
                        </a:rPr>
                        <a:t>Ограничения лишь в работе с бархатом и велюром, есть шанс испортить ворс.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ВЕРНО</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НЕВЕРНО</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r>
              <a:tr h="603703">
                <a:tc>
                  <a:txBody>
                    <a:bodyPr/>
                    <a:lstStyle/>
                    <a:p>
                      <a:pPr algn="just">
                        <a:lnSpc>
                          <a:spcPct val="107000"/>
                        </a:lnSpc>
                        <a:spcAft>
                          <a:spcPts val="0"/>
                        </a:spcAft>
                      </a:pPr>
                      <a:r>
                        <a:rPr lang="ru-RU" sz="1000">
                          <a:effectLst/>
                        </a:rPr>
                        <a:t>Если вы будете прижимать щетку, очистка не будет лучше</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ВЕРНО</a:t>
                      </a:r>
                      <a:endParaRPr lang="ru-RU" sz="1100">
                        <a:effectLst/>
                      </a:endParaRPr>
                    </a:p>
                    <a:p>
                      <a:pPr algn="ctr">
                        <a:lnSpc>
                          <a:spcPct val="107000"/>
                        </a:lnSpc>
                        <a:spcAft>
                          <a:spcPts val="0"/>
                        </a:spcAft>
                      </a:pPr>
                      <a:r>
                        <a:rPr lang="ru-RU" sz="10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НЕВЕРНО</a:t>
                      </a:r>
                      <a:endParaRPr lang="ru-RU" sz="1100">
                        <a:effectLst/>
                      </a:endParaRPr>
                    </a:p>
                    <a:p>
                      <a:pPr algn="ctr">
                        <a:lnSpc>
                          <a:spcPct val="107000"/>
                        </a:lnSpc>
                        <a:spcAft>
                          <a:spcPts val="0"/>
                        </a:spcAft>
                      </a:pPr>
                      <a:r>
                        <a:rPr lang="ru-RU" sz="10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r>
              <a:tr h="804936">
                <a:tc>
                  <a:txBody>
                    <a:bodyPr/>
                    <a:lstStyle/>
                    <a:p>
                      <a:pPr algn="just">
                        <a:lnSpc>
                          <a:spcPct val="107000"/>
                        </a:lnSpc>
                        <a:spcAft>
                          <a:spcPts val="0"/>
                        </a:spcAft>
                      </a:pPr>
                      <a:r>
                        <a:rPr lang="ru-RU" sz="1000">
                          <a:effectLst/>
                        </a:rPr>
                        <a:t>Давите на щетку к ковру или паласу.</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ВЕРНО</a:t>
                      </a:r>
                      <a:endParaRPr lang="ru-RU" sz="1100">
                        <a:effectLst/>
                      </a:endParaRPr>
                    </a:p>
                    <a:p>
                      <a:pPr algn="ctr">
                        <a:lnSpc>
                          <a:spcPct val="107000"/>
                        </a:lnSpc>
                        <a:spcAft>
                          <a:spcPts val="0"/>
                        </a:spcAft>
                      </a:pPr>
                      <a:r>
                        <a:rPr lang="ru-RU" sz="1000">
                          <a:effectLst/>
                        </a:rPr>
                        <a:t> </a:t>
                      </a:r>
                      <a:endParaRPr lang="ru-RU" sz="1100">
                        <a:effectLst/>
                      </a:endParaRPr>
                    </a:p>
                    <a:p>
                      <a:pPr algn="ctr">
                        <a:lnSpc>
                          <a:spcPct val="107000"/>
                        </a:lnSpc>
                        <a:spcAft>
                          <a:spcPts val="0"/>
                        </a:spcAft>
                      </a:pPr>
                      <a:r>
                        <a:rPr lang="ru-RU" sz="10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c>
                  <a:txBody>
                    <a:bodyPr/>
                    <a:lstStyle/>
                    <a:p>
                      <a:pPr algn="ctr">
                        <a:lnSpc>
                          <a:spcPct val="107000"/>
                        </a:lnSpc>
                        <a:spcAft>
                          <a:spcPts val="0"/>
                        </a:spcAft>
                      </a:pPr>
                      <a:r>
                        <a:rPr lang="ru-RU" sz="1000" dirty="0">
                          <a:effectLst/>
                        </a:rPr>
                        <a:t> </a:t>
                      </a:r>
                      <a:endParaRPr lang="ru-RU" sz="1100" dirty="0">
                        <a:effectLst/>
                      </a:endParaRPr>
                    </a:p>
                    <a:p>
                      <a:pPr algn="ctr">
                        <a:lnSpc>
                          <a:spcPct val="107000"/>
                        </a:lnSpc>
                        <a:spcAft>
                          <a:spcPts val="0"/>
                        </a:spcAft>
                      </a:pPr>
                      <a:r>
                        <a:rPr lang="ru-RU" sz="1000" dirty="0">
                          <a:effectLst/>
                        </a:rPr>
                        <a:t>НЕВЕРНО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76" marR="68576" marT="0" marB="0"/>
                </a:tc>
              </a:tr>
            </a:tbl>
          </a:graphicData>
        </a:graphic>
      </p:graphicFrame>
      <p:sp>
        <p:nvSpPr>
          <p:cNvPr id="7" name="Rectangle 2"/>
          <p:cNvSpPr>
            <a:spLocks noGrp="1" noChangeArrowheads="1"/>
          </p:cNvSpPr>
          <p:nvPr>
            <p:ph type="ctrTitle"/>
          </p:nvPr>
        </p:nvSpPr>
        <p:spPr bwMode="auto">
          <a:xfrm>
            <a:off x="3015048" y="231233"/>
            <a:ext cx="8015417"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ru-RU" altLang="ru-RU" sz="10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ru-RU" altLang="ru-RU" sz="2400" b="0" i="0" u="none" strike="noStrike" cap="none" normalizeH="0" baseline="0" dirty="0" smtClean="0">
                <a:ln>
                  <a:noFill/>
                </a:ln>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ru-RU" altLang="ru-RU" sz="4000" b="0" i="0" u="none" strike="noStrike" cap="none" normalizeH="0" baseline="0" dirty="0" smtClean="0">
                <a:ln>
                  <a:noFill/>
                </a:ln>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задание  </a:t>
            </a:r>
            <a:r>
              <a:rPr kumimoji="0" lang="ru-RU" altLang="ru-RU" sz="2400" b="0" i="0" u="none" strike="noStrike" cap="none" normalizeH="0" baseline="0" dirty="0" smtClean="0">
                <a:ln>
                  <a:noFill/>
                </a:ln>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br>
              <a:rPr kumimoji="0" lang="ru-RU" altLang="ru-RU" sz="2400" b="0" i="0" u="none" strike="noStrike" cap="none" normalizeH="0" baseline="0" dirty="0" smtClean="0">
                <a:ln>
                  <a:noFill/>
                </a:ln>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br>
            <a:r>
              <a:rPr kumimoji="0" lang="ru-RU" altLang="ru-RU" sz="2000" b="1" i="0" u="none" strike="noStrike" cap="none" normalizeH="0" baseline="0" dirty="0" smtClean="0">
                <a:ln>
                  <a:noFill/>
                </a:ln>
                <a:effectLst/>
                <a:latin typeface="Times New Roman" panose="02020603050405020304" pitchFamily="18" charset="0"/>
                <a:ea typeface="Calibri" panose="020F0502020204030204" pitchFamily="34" charset="0"/>
                <a:cs typeface="Times New Roman" panose="02020603050405020304" pitchFamily="18" charset="0"/>
              </a:rPr>
              <a:t>2</a:t>
            </a:r>
            <a:r>
              <a:rPr kumimoji="0" lang="ru-RU" altLang="ru-RU" sz="1600" b="1" i="0" u="none" strike="noStrike" cap="none" normalizeH="0" baseline="0" dirty="0" smtClean="0">
                <a:ln>
                  <a:noFill/>
                </a:ln>
                <a:effectLst/>
                <a:latin typeface="Times New Roman" panose="02020603050405020304" pitchFamily="18" charset="0"/>
                <a:ea typeface="Calibri" panose="020F0502020204030204" pitchFamily="34" charset="0"/>
                <a:cs typeface="Times New Roman" panose="02020603050405020304" pitchFamily="18" charset="0"/>
              </a:rPr>
              <a:t>.   </a:t>
            </a:r>
            <a:r>
              <a:rPr kumimoji="0" lang="ru-RU" altLang="ru-RU" sz="18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В каждой строке данной ниже таблицы обведите ответ </a:t>
            </a:r>
            <a:r>
              <a:rPr kumimoji="0" lang="ru-RU" altLang="ru-RU" sz="18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ВЕРНО</a:t>
            </a:r>
            <a:r>
              <a:rPr kumimoji="0" lang="ru-RU" altLang="ru-RU" sz="18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или </a:t>
            </a:r>
            <a:r>
              <a:rPr kumimoji="0" lang="ru-RU" altLang="ru-RU" sz="18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НЕВЕРНО</a:t>
            </a:r>
            <a:r>
              <a:rPr kumimoji="0" lang="ru-RU" altLang="ru-RU" sz="18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ru-RU" altLang="ru-RU"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 xmlns:p14="http://schemas.microsoft.com/office/powerpoint/2010/main" val="4108245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 xmlns:p14="http://schemas.microsoft.com/office/powerpoint/2010/main" val="31459995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28584" y="395417"/>
            <a:ext cx="9728886" cy="4621426"/>
          </a:xfrm>
        </p:spPr>
        <p:txBody>
          <a:bodyPr>
            <a:normAutofit/>
          </a:bodyPr>
          <a:lstStyle/>
          <a:p>
            <a:pPr>
              <a:lnSpc>
                <a:spcPct val="107000"/>
              </a:lnSpc>
              <a:spcAft>
                <a:spcPts val="0"/>
              </a:spcAft>
            </a:pPr>
            <a:r>
              <a:rPr lang="ru-RU" sz="32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 </a:t>
            </a: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
            </a:r>
            <a:br>
              <a:rPr lang="ru-RU" sz="2800" b="1" dirty="0" smtClean="0">
                <a:latin typeface="Times New Roman" panose="02020603050405020304" pitchFamily="18" charset="0"/>
                <a:ea typeface="Calibri" panose="020F0502020204030204" pitchFamily="34" charset="0"/>
                <a:cs typeface="Times New Roman" panose="02020603050405020304" pitchFamily="18" charset="0"/>
              </a:rPr>
            </a:b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3</a:t>
            </a:r>
            <a:r>
              <a:rPr lang="ru-RU" sz="2800" b="1" dirty="0">
                <a:latin typeface="Times New Roman" panose="02020603050405020304" pitchFamily="18" charset="0"/>
                <a:ea typeface="Calibri" panose="020F0502020204030204" pitchFamily="34" charset="0"/>
                <a:cs typeface="Times New Roman" panose="02020603050405020304" pitchFamily="18" charset="0"/>
              </a:rPr>
              <a:t>. Найдите и выпишите из текста наречия. Образуйте </a:t>
            </a: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 формы </a:t>
            </a:r>
            <a:r>
              <a:rPr lang="ru-RU" sz="2800" b="1" dirty="0">
                <a:latin typeface="Times New Roman" panose="02020603050405020304" pitchFamily="18" charset="0"/>
                <a:ea typeface="Calibri" panose="020F0502020204030204" pitchFamily="34" charset="0"/>
                <a:cs typeface="Times New Roman" panose="02020603050405020304" pitchFamily="18" charset="0"/>
              </a:rPr>
              <a:t>степени сравнения. </a:t>
            </a:r>
            <a:r>
              <a:rPr lang="ru-RU"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3600" b="1" dirty="0">
                <a:latin typeface="Calibri" panose="020F0502020204030204" pitchFamily="34" charset="0"/>
                <a:ea typeface="Calibri" panose="020F0502020204030204" pitchFamily="34" charset="0"/>
                <a:cs typeface="Times New Roman" panose="02020603050405020304" pitchFamily="18" charset="0"/>
              </a:rPr>
              <a:t/>
            </a:r>
            <a:br>
              <a:rPr lang="ru-RU" sz="3600" b="1" dirty="0">
                <a:latin typeface="Calibri" panose="020F0502020204030204" pitchFamily="34" charset="0"/>
                <a:ea typeface="Calibri" panose="020F0502020204030204" pitchFamily="34" charset="0"/>
                <a:cs typeface="Times New Roman" panose="02020603050405020304" pitchFamily="18" charset="0"/>
              </a:rPr>
            </a:br>
            <a:r>
              <a:rPr lang="ru-RU" sz="2800" b="1" dirty="0">
                <a:latin typeface="Times New Roman" panose="02020603050405020304" pitchFamily="18" charset="0"/>
                <a:ea typeface="Calibri" panose="020F0502020204030204" pitchFamily="34" charset="0"/>
              </a:rPr>
              <a:t>_______________________________________________________________________________________________________________________________________________________________________________________________________________________________________________________________</a:t>
            </a:r>
            <a:endParaRPr lang="ru-RU" sz="2800" b="1" dirty="0"/>
          </a:p>
        </p:txBody>
      </p:sp>
    </p:spTree>
    <p:extLst>
      <p:ext uri="{BB962C8B-B14F-4D97-AF65-F5344CB8AC3E}">
        <p14:creationId xmlns="" xmlns:p14="http://schemas.microsoft.com/office/powerpoint/2010/main" val="2504232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2" y="840259"/>
            <a:ext cx="8689976" cy="4827373"/>
          </a:xfrm>
        </p:spPr>
        <p:txBody>
          <a:bodyPr>
            <a:normAutofit fontScale="90000"/>
          </a:bodyPr>
          <a:lstStyle/>
          <a:p>
            <a:pPr>
              <a:lnSpc>
                <a:spcPct val="107000"/>
              </a:lnSpc>
              <a:spcAft>
                <a:spcPts val="0"/>
              </a:spcAft>
            </a:pPr>
            <a:r>
              <a:rPr lang="ru-RU" sz="40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a:t>
            </a:r>
            <a:r>
              <a:rPr lang="ru-RU" sz="2800" b="1" dirty="0" smtClean="0">
                <a:latin typeface="Times New Roman" panose="02020603050405020304" pitchFamily="18" charset="0"/>
                <a:ea typeface="Calibri" panose="020F0502020204030204" pitchFamily="34" charset="0"/>
                <a:cs typeface="Times New Roman" panose="02020603050405020304" pitchFamily="18" charset="0"/>
              </a:rPr>
              <a:t/>
            </a:r>
            <a:br>
              <a:rPr lang="ru-RU" sz="2800" b="1" dirty="0" smtClean="0">
                <a:latin typeface="Times New Roman" panose="02020603050405020304" pitchFamily="18" charset="0"/>
                <a:ea typeface="Calibri" panose="020F0502020204030204" pitchFamily="34" charset="0"/>
                <a:cs typeface="Times New Roman" panose="02020603050405020304" pitchFamily="18" charset="0"/>
              </a:rPr>
            </a:br>
            <a:r>
              <a:rPr lang="ru-RU" sz="3100" b="1" dirty="0" smtClean="0">
                <a:latin typeface="Times New Roman" panose="02020603050405020304" pitchFamily="18" charset="0"/>
                <a:ea typeface="Calibri" panose="020F0502020204030204" pitchFamily="34" charset="0"/>
                <a:cs typeface="Times New Roman" panose="02020603050405020304" pitchFamily="18" charset="0"/>
              </a:rPr>
              <a:t>4</a:t>
            </a:r>
            <a:r>
              <a:rPr lang="ru-RU" sz="3100" b="1" dirty="0">
                <a:latin typeface="Times New Roman" panose="02020603050405020304" pitchFamily="18" charset="0"/>
                <a:ea typeface="Calibri" panose="020F0502020204030204" pitchFamily="34" charset="0"/>
                <a:cs typeface="Times New Roman" panose="02020603050405020304" pitchFamily="18" charset="0"/>
              </a:rPr>
              <a:t>. В названии текста «Как пылесосить правильно и более эффективно» есть составная форма сравнительной степени наречия.  </a:t>
            </a:r>
            <a:r>
              <a:rPr lang="ru-RU" sz="3100" b="1" dirty="0" smtClean="0">
                <a:latin typeface="Times New Roman" panose="02020603050405020304" pitchFamily="18" charset="0"/>
                <a:ea typeface="Calibri" panose="020F0502020204030204" pitchFamily="34" charset="0"/>
                <a:cs typeface="Times New Roman" panose="02020603050405020304" pitchFamily="18" charset="0"/>
              </a:rPr>
              <a:t>Действительно ли это так? Объясните </a:t>
            </a:r>
            <a:r>
              <a:rPr lang="ru-RU" sz="3100" b="1" dirty="0">
                <a:latin typeface="Times New Roman" panose="02020603050405020304" pitchFamily="18" charset="0"/>
                <a:ea typeface="Calibri" panose="020F0502020204030204" pitchFamily="34" charset="0"/>
                <a:cs typeface="Times New Roman" panose="02020603050405020304" pitchFamily="18" charset="0"/>
              </a:rPr>
              <a:t>свой ответ письменно. </a:t>
            </a:r>
            <a:r>
              <a:rPr lang="ru-RU" sz="4000" b="1" dirty="0">
                <a:latin typeface="Calibri" panose="020F0502020204030204" pitchFamily="34" charset="0"/>
                <a:ea typeface="Calibri" panose="020F0502020204030204" pitchFamily="34" charset="0"/>
                <a:cs typeface="Times New Roman" panose="02020603050405020304" pitchFamily="18" charset="0"/>
              </a:rPr>
              <a:t/>
            </a:r>
            <a:br>
              <a:rPr lang="ru-RU" sz="4000" b="1" dirty="0">
                <a:latin typeface="Calibri" panose="020F0502020204030204" pitchFamily="34" charset="0"/>
                <a:ea typeface="Calibri" panose="020F0502020204030204" pitchFamily="34" charset="0"/>
                <a:cs typeface="Times New Roman" panose="02020603050405020304" pitchFamily="18" charset="0"/>
              </a:rPr>
            </a:br>
            <a:r>
              <a:rPr lang="ru-RU" sz="2800" b="1" dirty="0">
                <a:latin typeface="Times New Roman" panose="02020603050405020304" pitchFamily="18" charset="0"/>
                <a:ea typeface="Calibri" panose="020F0502020204030204" pitchFamily="34" charset="0"/>
              </a:rPr>
              <a:t>_________________________________________________________________________________________________________________________________</a:t>
            </a:r>
            <a:endParaRPr lang="ru-RU" sz="2800" b="1" dirty="0"/>
          </a:p>
        </p:txBody>
      </p:sp>
    </p:spTree>
    <p:extLst>
      <p:ext uri="{BB962C8B-B14F-4D97-AF65-F5344CB8AC3E}">
        <p14:creationId xmlns="" xmlns:p14="http://schemas.microsoft.com/office/powerpoint/2010/main" val="5988717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 xmlns:p14="http://schemas.microsoft.com/office/powerpoint/2010/main" val="11194145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2" y="475013"/>
            <a:ext cx="8689976" cy="1403214"/>
          </a:xfrm>
        </p:spPr>
        <p:txBody>
          <a:bodyPr>
            <a:normAutofit fontScale="90000"/>
          </a:bodyPr>
          <a:lstStyle/>
          <a:p>
            <a:r>
              <a:rPr lang="ru-RU" sz="8000" b="1" i="1" dirty="0" smtClean="0">
                <a:solidFill>
                  <a:srgbClr val="C00000"/>
                </a:solidFill>
              </a:rPr>
              <a:t>Рефлексия урока</a:t>
            </a:r>
            <a:endParaRPr lang="ru-RU" sz="8000" b="1" i="1" dirty="0">
              <a:solidFill>
                <a:srgbClr val="C00000"/>
              </a:solidFill>
            </a:endParaRPr>
          </a:p>
        </p:txBody>
      </p:sp>
      <p:pic>
        <p:nvPicPr>
          <p:cNvPr id="4" name="Рисунок 3"/>
          <p:cNvPicPr>
            <a:picLocks noChangeAspect="1"/>
          </p:cNvPicPr>
          <p:nvPr/>
        </p:nvPicPr>
        <p:blipFill>
          <a:blip r:embed="rId2"/>
          <a:stretch>
            <a:fillRect/>
          </a:stretch>
        </p:blipFill>
        <p:spPr>
          <a:xfrm>
            <a:off x="2633577" y="2104768"/>
            <a:ext cx="6139720" cy="4604790"/>
          </a:xfrm>
          <a:prstGeom prst="rect">
            <a:avLst/>
          </a:prstGeom>
        </p:spPr>
      </p:pic>
    </p:spTree>
    <p:extLst>
      <p:ext uri="{BB962C8B-B14F-4D97-AF65-F5344CB8AC3E}">
        <p14:creationId xmlns="" xmlns:p14="http://schemas.microsoft.com/office/powerpoint/2010/main" val="20191359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8984" y="444842"/>
            <a:ext cx="9922004" cy="6413157"/>
          </a:xfrm>
        </p:spPr>
        <p:txBody>
          <a:bodyPr>
            <a:normAutofit fontScale="90000"/>
          </a:bodyPr>
          <a:lstStyle/>
          <a:p>
            <a:r>
              <a:rPr lang="ru-RU" sz="6000" b="1" dirty="0" smtClean="0">
                <a:solidFill>
                  <a:srgbClr val="0070C0"/>
                </a:solidFill>
              </a:rPr>
              <a:t>Продолжите одно из предложений:</a:t>
            </a:r>
            <a:r>
              <a:rPr lang="ru-RU" sz="6000" b="1" dirty="0">
                <a:solidFill>
                  <a:srgbClr val="0070C0"/>
                </a:solidFill>
              </a:rPr>
              <a:t/>
            </a:r>
            <a:br>
              <a:rPr lang="ru-RU" sz="6000" b="1" dirty="0">
                <a:solidFill>
                  <a:srgbClr val="0070C0"/>
                </a:solidFill>
              </a:rPr>
            </a:br>
            <a:r>
              <a:rPr lang="ru-RU" sz="6000" b="1" dirty="0" smtClean="0"/>
              <a:t>-</a:t>
            </a:r>
            <a:r>
              <a:rPr lang="ru-RU" sz="6000" b="1" dirty="0" smtClean="0">
                <a:solidFill>
                  <a:srgbClr val="0070C0"/>
                </a:solidFill>
              </a:rPr>
              <a:t> </a:t>
            </a:r>
            <a:r>
              <a:rPr lang="ru-RU" sz="6000" b="1" i="1" dirty="0" smtClean="0"/>
              <a:t>На </a:t>
            </a:r>
            <a:r>
              <a:rPr lang="ru-RU" sz="6000" b="1" i="1" dirty="0"/>
              <a:t>уроке я научился (научилась)…</a:t>
            </a:r>
            <a:br>
              <a:rPr lang="ru-RU" sz="6000" b="1" i="1" dirty="0"/>
            </a:br>
            <a:r>
              <a:rPr lang="ru-RU" sz="6000" b="1" i="1" dirty="0" smtClean="0"/>
              <a:t>- Теперь </a:t>
            </a:r>
            <a:r>
              <a:rPr lang="ru-RU" sz="6000" b="1" i="1" dirty="0"/>
              <a:t>я могу…</a:t>
            </a:r>
            <a:br>
              <a:rPr lang="ru-RU" sz="6000" b="1" i="1" dirty="0"/>
            </a:br>
            <a:r>
              <a:rPr lang="ru-RU" sz="6000" b="1" i="1" dirty="0" smtClean="0"/>
              <a:t>- благодаря этому </a:t>
            </a:r>
            <a:r>
              <a:rPr lang="ru-RU" sz="6000" b="1" i="1" dirty="0"/>
              <a:t>уроку я знаю…</a:t>
            </a:r>
            <a:r>
              <a:rPr lang="ru-RU" i="1" dirty="0"/>
              <a:t/>
            </a:r>
            <a:br>
              <a:rPr lang="ru-RU" i="1" dirty="0"/>
            </a:br>
            <a:endParaRPr lang="ru-RU" i="1" dirty="0"/>
          </a:p>
        </p:txBody>
      </p:sp>
    </p:spTree>
    <p:extLst>
      <p:ext uri="{BB962C8B-B14F-4D97-AF65-F5344CB8AC3E}">
        <p14:creationId xmlns="" xmlns:p14="http://schemas.microsoft.com/office/powerpoint/2010/main" val="23492187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93124" y="451262"/>
            <a:ext cx="11195222" cy="6840187"/>
          </a:xfrm>
        </p:spPr>
        <p:txBody>
          <a:bodyPr>
            <a:normAutofit fontScale="90000"/>
          </a:bodyPr>
          <a:lstStyle/>
          <a:p>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
            </a:r>
            <a:br>
              <a:rPr lang="ru-RU" b="1" dirty="0" smtClean="0">
                <a:solidFill>
                  <a:srgbClr val="0070C0"/>
                </a:solidFill>
              </a:rPr>
            </a:br>
            <a:r>
              <a:rPr lang="ru-RU" b="1" dirty="0" smtClean="0">
                <a:solidFill>
                  <a:srgbClr val="0070C0"/>
                </a:solidFill>
              </a:rPr>
              <a:t>Домашнее </a:t>
            </a:r>
            <a:r>
              <a:rPr lang="ru-RU" b="1" dirty="0" smtClean="0">
                <a:solidFill>
                  <a:srgbClr val="0070C0"/>
                </a:solidFill>
              </a:rPr>
              <a:t>задание:</a:t>
            </a:r>
            <a:br>
              <a:rPr lang="ru-RU" b="1" dirty="0" smtClean="0">
                <a:solidFill>
                  <a:srgbClr val="0070C0"/>
                </a:solidFill>
              </a:rPr>
            </a:br>
            <a:r>
              <a:rPr lang="ru-RU" sz="4900" b="1" dirty="0" smtClean="0"/>
              <a:t>параграф </a:t>
            </a:r>
            <a:r>
              <a:rPr lang="ru-RU" sz="4900" b="1" dirty="0" smtClean="0"/>
              <a:t>36</a:t>
            </a:r>
            <a:r>
              <a:rPr lang="ru-RU" sz="4900" b="1" dirty="0"/>
              <a:t>. </a:t>
            </a:r>
            <a:r>
              <a:rPr lang="ru-RU" sz="4900" b="1" dirty="0" smtClean="0"/>
              <a:t/>
            </a:r>
            <a:br>
              <a:rPr lang="ru-RU" sz="4900" b="1" dirty="0" smtClean="0"/>
            </a:br>
            <a:r>
              <a:rPr lang="ru-RU" sz="4900" b="1" dirty="0" smtClean="0"/>
              <a:t>Творческое </a:t>
            </a:r>
            <a:r>
              <a:rPr lang="ru-RU" sz="4900" b="1" dirty="0"/>
              <a:t>задание: составить текст </a:t>
            </a:r>
            <a:r>
              <a:rPr lang="ru-RU" sz="4900" b="1" dirty="0" smtClean="0"/>
              <a:t> </a:t>
            </a:r>
            <a:r>
              <a:rPr lang="ru-RU" sz="4900" b="1" dirty="0" smtClean="0"/>
              <a:t>объявления для различных организаций </a:t>
            </a:r>
            <a:r>
              <a:rPr lang="ru-RU" sz="4900" b="1" dirty="0"/>
              <a:t>– магазинов, фирм, учебных центров.  </a:t>
            </a:r>
            <a:r>
              <a:rPr lang="ru-RU" sz="4900" b="1" dirty="0" smtClean="0"/>
              <a:t/>
            </a:r>
            <a:br>
              <a:rPr lang="ru-RU" sz="4900" b="1" dirty="0" smtClean="0"/>
            </a:br>
            <a:r>
              <a:rPr lang="ru-RU" sz="4900" b="1" dirty="0" smtClean="0"/>
              <a:t>В </a:t>
            </a:r>
            <a:r>
              <a:rPr lang="ru-RU" sz="4900" b="1" dirty="0"/>
              <a:t>тексте должно быть не более 30 слов,   но включать как можно больше </a:t>
            </a:r>
            <a:r>
              <a:rPr lang="ru-RU" sz="4900" b="1" dirty="0">
                <a:solidFill>
                  <a:srgbClr val="0070C0"/>
                </a:solidFill>
              </a:rPr>
              <a:t>наречий</a:t>
            </a:r>
            <a:r>
              <a:rPr lang="ru-RU" sz="4900" b="1" dirty="0"/>
              <a:t> в разной </a:t>
            </a:r>
            <a:r>
              <a:rPr lang="ru-RU" sz="4900" b="1" dirty="0" smtClean="0"/>
              <a:t>форме. </a:t>
            </a:r>
            <a:r>
              <a:rPr lang="ru-RU" sz="4900" b="1" dirty="0"/>
              <a:t/>
            </a:r>
            <a:br>
              <a:rPr lang="ru-RU" sz="4900" b="1" dirty="0"/>
            </a:br>
            <a:r>
              <a:rPr lang="ru-RU" sz="4900" b="1" dirty="0"/>
              <a:t>  </a:t>
            </a:r>
            <a:br>
              <a:rPr lang="ru-RU" sz="4900" b="1" dirty="0"/>
            </a:br>
            <a:endParaRPr lang="ru-RU" b="1" dirty="0"/>
          </a:p>
        </p:txBody>
      </p:sp>
    </p:spTree>
    <p:extLst>
      <p:ext uri="{BB962C8B-B14F-4D97-AF65-F5344CB8AC3E}">
        <p14:creationId xmlns="" xmlns:p14="http://schemas.microsoft.com/office/powerpoint/2010/main" val="3456499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 xmlns:p14="http://schemas.microsoft.com/office/powerpoint/2010/main" val="968368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0634" y="156519"/>
            <a:ext cx="11566566" cy="3833589"/>
          </a:xfrm>
        </p:spPr>
        <p:txBody>
          <a:bodyPr>
            <a:normAutofit fontScale="90000"/>
          </a:bodyPr>
          <a:lstStyle/>
          <a:p>
            <a:r>
              <a:rPr lang="ru-RU" dirty="0"/>
              <a:t>Известно, что    в русском словаре самым длинным наречием  является слово </a:t>
            </a:r>
            <a:r>
              <a:rPr lang="ru-RU" sz="6700" b="1" dirty="0">
                <a:solidFill>
                  <a:srgbClr val="0070C0"/>
                </a:solidFill>
              </a:rPr>
              <a:t>«неудовлетворительно</a:t>
            </a:r>
            <a:r>
              <a:rPr lang="ru-RU" sz="6700" b="1" dirty="0" smtClean="0">
                <a:solidFill>
                  <a:srgbClr val="0070C0"/>
                </a:solidFill>
              </a:rPr>
              <a:t>»,</a:t>
            </a:r>
            <a:r>
              <a:rPr lang="ru-RU" sz="4400" dirty="0" smtClean="0"/>
              <a:t> </a:t>
            </a:r>
            <a:r>
              <a:rPr lang="ru-RU" dirty="0"/>
              <a:t>Оно состоит из 19 </a:t>
            </a:r>
            <a:r>
              <a:rPr lang="ru-RU" dirty="0" smtClean="0"/>
              <a:t>букв</a:t>
            </a:r>
            <a:endParaRPr lang="ru-RU" dirty="0"/>
          </a:p>
        </p:txBody>
      </p:sp>
      <p:sp>
        <p:nvSpPr>
          <p:cNvPr id="3" name="Подзаголовок 2"/>
          <p:cNvSpPr>
            <a:spLocks noGrp="1"/>
          </p:cNvSpPr>
          <p:nvPr>
            <p:ph type="subTitle" idx="1"/>
          </p:nvPr>
        </p:nvSpPr>
        <p:spPr>
          <a:xfrm>
            <a:off x="1186249" y="4132612"/>
            <a:ext cx="10363200" cy="2410691"/>
          </a:xfrm>
        </p:spPr>
        <p:txBody>
          <a:bodyPr>
            <a:noAutofit/>
          </a:bodyPr>
          <a:lstStyle/>
          <a:p>
            <a:r>
              <a:rPr lang="ru-RU" sz="4400" b="1" dirty="0" smtClean="0">
                <a:solidFill>
                  <a:schemeClr val="tx1"/>
                </a:solidFill>
              </a:rPr>
              <a:t>Как Вы думаете, о чем сегодня пойдет речь на нашем уроке?</a:t>
            </a:r>
            <a:endParaRPr lang="ru-RU" sz="4400" b="1" dirty="0">
              <a:solidFill>
                <a:schemeClr val="tx1"/>
              </a:solidFill>
            </a:endParaRPr>
          </a:p>
        </p:txBody>
      </p:sp>
    </p:spTree>
    <p:extLst>
      <p:ext uri="{BB962C8B-B14F-4D97-AF65-F5344CB8AC3E}">
        <p14:creationId xmlns="" xmlns:p14="http://schemas.microsoft.com/office/powerpoint/2010/main" val="1794163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stretch>
            <a:fillRect/>
          </a:stretch>
        </p:blipFill>
        <p:spPr>
          <a:xfrm>
            <a:off x="3247268" y="0"/>
            <a:ext cx="5697464" cy="6858000"/>
          </a:xfrm>
          <a:prstGeom prst="rect">
            <a:avLst/>
          </a:prstGeom>
        </p:spPr>
      </p:pic>
    </p:spTree>
    <p:extLst>
      <p:ext uri="{BB962C8B-B14F-4D97-AF65-F5344CB8AC3E}">
        <p14:creationId xmlns="" xmlns:p14="http://schemas.microsoft.com/office/powerpoint/2010/main" val="3963598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 xmlns:p14="http://schemas.microsoft.com/office/powerpoint/2010/main" val="1249170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2" y="156519"/>
            <a:ext cx="8689976" cy="2339545"/>
          </a:xfrm>
        </p:spPr>
        <p:txBody>
          <a:bodyPr>
            <a:normAutofit/>
          </a:bodyPr>
          <a:lstStyle/>
          <a:p>
            <a:r>
              <a:rPr lang="ru-RU" b="1" dirty="0"/>
              <a:t>Алгоритм работы</a:t>
            </a:r>
            <a:r>
              <a:rPr lang="ru-RU" b="1" dirty="0" smtClean="0"/>
              <a:t>:</a:t>
            </a:r>
            <a:br>
              <a:rPr lang="ru-RU" b="1" dirty="0" smtClean="0"/>
            </a:br>
            <a:r>
              <a:rPr lang="ru-RU" b="1" dirty="0" smtClean="0"/>
              <a:t/>
            </a:r>
            <a:br>
              <a:rPr lang="ru-RU" b="1" dirty="0" smtClean="0"/>
            </a:br>
            <a:endParaRPr lang="ru-RU" b="1" dirty="0"/>
          </a:p>
        </p:txBody>
      </p:sp>
      <p:sp>
        <p:nvSpPr>
          <p:cNvPr id="3" name="Подзаголовок 2"/>
          <p:cNvSpPr>
            <a:spLocks noGrp="1"/>
          </p:cNvSpPr>
          <p:nvPr>
            <p:ph type="subTitle" idx="1"/>
          </p:nvPr>
        </p:nvSpPr>
        <p:spPr>
          <a:xfrm>
            <a:off x="1186249" y="1235675"/>
            <a:ext cx="9852454" cy="4728519"/>
          </a:xfrm>
        </p:spPr>
        <p:txBody>
          <a:bodyPr>
            <a:normAutofit fontScale="85000" lnSpcReduction="10000"/>
          </a:bodyPr>
          <a:lstStyle/>
          <a:p>
            <a:pPr marL="342900" lvl="0" indent="-342900" algn="just">
              <a:lnSpc>
                <a:spcPct val="107000"/>
              </a:lnSpc>
              <a:spcAft>
                <a:spcPts val="800"/>
              </a:spcAft>
              <a:buFont typeface="+mj-lt"/>
              <a:buAutoNum type="arabicPeriod"/>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Запишите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следующую формулировку: Что я знаю о наречии? </a:t>
            </a:r>
            <a:endParaRPr lang="ru-RU" sz="2400" b="1"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mj-lt"/>
              <a:buAutoNum type="arabicPeriod"/>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Вспомните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a:t>
            </a: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запишите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тетради всё, что знаете по данной  проблеме </a:t>
            </a:r>
            <a:endPar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07000"/>
              </a:lnSpc>
              <a:spcAft>
                <a:spcPts val="800"/>
              </a:spcAft>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индивидуальная </a:t>
            </a: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работа</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400" b="1"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обменяйтесь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информацией друг с другом. </a:t>
            </a: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Обсудите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парах). </a:t>
            </a: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400" b="1"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 Далее </a:t>
            </a:r>
            <a:r>
              <a:rPr lang="ru-RU"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Вы по кругу   называете какое-то одно сведение или факт, при этом, не должны повторяться.      </a:t>
            </a:r>
            <a:endParaRPr lang="ru-RU" sz="2400" b="1"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 Учитель записывает в «корзину идей» на доске.</a:t>
            </a:r>
          </a:p>
          <a:p>
            <a:pPr lvl="0" algn="just">
              <a:lnSpc>
                <a:spcPct val="107000"/>
              </a:lnSpc>
              <a:spcAft>
                <a:spcPts val="800"/>
              </a:spcAft>
              <a:tabLst>
                <a:tab pos="457200" algn="l"/>
              </a:tabLst>
            </a:pPr>
            <a:r>
              <a:rPr lang="ru-RU" sz="2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 Делаем вывод.</a:t>
            </a:r>
          </a:p>
          <a:p>
            <a:pPr lvl="0" algn="just">
              <a:lnSpc>
                <a:spcPct val="107000"/>
              </a:lnSpc>
              <a:spcAft>
                <a:spcPts val="800"/>
              </a:spcAft>
              <a:tabLst>
                <a:tab pos="457200" algn="l"/>
              </a:tabLst>
            </a:pPr>
            <a:endParaRPr lang="ru-RU" sz="24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 xmlns:p14="http://schemas.microsoft.com/office/powerpoint/2010/main" val="1184810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75" y="618517"/>
            <a:ext cx="10364451" cy="5230348"/>
          </a:xfrm>
        </p:spPr>
        <p:txBody>
          <a:bodyPr>
            <a:normAutofit fontScale="90000"/>
          </a:bodyPr>
          <a:lstStyle/>
          <a:p>
            <a:pPr>
              <a:lnSpc>
                <a:spcPct val="107000"/>
              </a:lnSpc>
              <a:spcAft>
                <a:spcPts val="800"/>
              </a:spcAft>
            </a:pPr>
            <a:r>
              <a:rPr lang="ru-RU" sz="5400" b="1" dirty="0" smtClean="0">
                <a:solidFill>
                  <a:srgbClr val="0070C0"/>
                </a:solidFill>
              </a:rPr>
              <a:t>Вывод:</a:t>
            </a:r>
            <a:r>
              <a:rPr lang="ru-RU" dirty="0" smtClean="0"/>
              <a:t/>
            </a:r>
            <a:br>
              <a:rPr lang="ru-RU" dirty="0" smtClean="0"/>
            </a:br>
            <a:r>
              <a:rPr lang="ru-RU" sz="4000" b="1" dirty="0">
                <a:latin typeface="Times New Roman" panose="02020603050405020304" pitchFamily="18" charset="0"/>
                <a:ea typeface="Calibri" panose="020F0502020204030204" pitchFamily="34" charset="0"/>
                <a:cs typeface="Times New Roman" panose="02020603050405020304" pitchFamily="18" charset="0"/>
              </a:rPr>
              <a:t>данное задание учит работать с информацией, формулировать вопросы,   для этого необходимо знать теорию.  </a:t>
            </a:r>
            <a:r>
              <a:rPr lang="ru-RU" sz="4000" b="1" dirty="0" smtClean="0">
                <a:latin typeface="Times New Roman" panose="02020603050405020304" pitchFamily="18" charset="0"/>
                <a:ea typeface="Calibri" panose="020F0502020204030204" pitchFamily="34" charset="0"/>
                <a:cs typeface="Times New Roman" panose="02020603050405020304" pitchFamily="18" charset="0"/>
              </a:rPr>
              <a:t/>
            </a:r>
            <a:br>
              <a:rPr lang="ru-RU" sz="4000" b="1" dirty="0" smtClean="0">
                <a:latin typeface="Times New Roman" panose="02020603050405020304" pitchFamily="18" charset="0"/>
                <a:ea typeface="Calibri" panose="020F0502020204030204" pitchFamily="34" charset="0"/>
                <a:cs typeface="Times New Roman" panose="02020603050405020304" pitchFamily="18" charset="0"/>
              </a:rPr>
            </a:br>
            <a:r>
              <a:rPr lang="ru-RU" sz="4000" b="1" dirty="0" smtClean="0">
                <a:latin typeface="Times New Roman" panose="02020603050405020304" pitchFamily="18" charset="0"/>
                <a:ea typeface="Calibri" panose="020F0502020204030204" pitchFamily="34" charset="0"/>
                <a:cs typeface="Times New Roman" panose="02020603050405020304" pitchFamily="18" charset="0"/>
              </a:rPr>
              <a:t>Данное </a:t>
            </a:r>
            <a:r>
              <a:rPr lang="ru-RU" sz="4000" b="1" dirty="0">
                <a:latin typeface="Times New Roman" panose="02020603050405020304" pitchFamily="18" charset="0"/>
                <a:ea typeface="Calibri" panose="020F0502020204030204" pitchFamily="34" charset="0"/>
                <a:cs typeface="Times New Roman" panose="02020603050405020304" pitchFamily="18" charset="0"/>
              </a:rPr>
              <a:t>задание поможет и на других </a:t>
            </a:r>
            <a:r>
              <a:rPr lang="ru-RU" sz="4000" b="1" dirty="0" smtClean="0">
                <a:latin typeface="Times New Roman" panose="02020603050405020304" pitchFamily="18" charset="0"/>
                <a:ea typeface="Calibri" panose="020F0502020204030204" pitchFamily="34" charset="0"/>
                <a:cs typeface="Times New Roman" panose="02020603050405020304" pitchFamily="18" charset="0"/>
              </a:rPr>
              <a:t>уроках</a:t>
            </a:r>
            <a:r>
              <a:rPr lang="ru-RU" sz="4000" b="1" dirty="0">
                <a:latin typeface="Calibri" panose="020F0502020204030204" pitchFamily="34" charset="0"/>
                <a:ea typeface="Calibri" panose="020F0502020204030204" pitchFamily="34" charset="0"/>
                <a:cs typeface="Times New Roman" panose="02020603050405020304" pitchFamily="18" charset="0"/>
              </a:rPr>
              <a:t/>
            </a:r>
            <a:br>
              <a:rPr lang="ru-RU" sz="4000" b="1" dirty="0">
                <a:latin typeface="Calibri" panose="020F0502020204030204" pitchFamily="34" charset="0"/>
                <a:ea typeface="Calibri" panose="020F0502020204030204" pitchFamily="34" charset="0"/>
                <a:cs typeface="Times New Roman" panose="02020603050405020304" pitchFamily="18" charset="0"/>
              </a:rPr>
            </a:br>
            <a:r>
              <a:rPr lang="ru-RU" dirty="0" smtClean="0"/>
              <a:t> </a:t>
            </a:r>
            <a:endParaRPr lang="ru-RU" dirty="0"/>
          </a:p>
        </p:txBody>
      </p:sp>
      <p:pic>
        <p:nvPicPr>
          <p:cNvPr id="3" name="Рисунок 2"/>
          <p:cNvPicPr>
            <a:picLocks noChangeAspect="1"/>
          </p:cNvPicPr>
          <p:nvPr/>
        </p:nvPicPr>
        <p:blipFill>
          <a:blip r:embed="rId2"/>
          <a:stretch>
            <a:fillRect/>
          </a:stretch>
        </p:blipFill>
        <p:spPr>
          <a:xfrm>
            <a:off x="656968" y="4664675"/>
            <a:ext cx="2119184" cy="2119184"/>
          </a:xfrm>
          <a:prstGeom prst="rect">
            <a:avLst/>
          </a:prstGeom>
        </p:spPr>
      </p:pic>
    </p:spTree>
    <p:extLst>
      <p:ext uri="{BB962C8B-B14F-4D97-AF65-F5344CB8AC3E}">
        <p14:creationId xmlns="" xmlns:p14="http://schemas.microsoft.com/office/powerpoint/2010/main" val="2320347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1012" y="107091"/>
            <a:ext cx="8689976" cy="3212757"/>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а) Мой брат ВЫШЕ меня.</a:t>
            </a:r>
            <a:br>
              <a:rPr lang="ru-RU" dirty="0" smtClean="0"/>
            </a:br>
            <a:r>
              <a:rPr lang="ru-RU" dirty="0" smtClean="0"/>
              <a:t>б) Мой брат через планку прыгает ВЫШЕ  меня.</a:t>
            </a:r>
            <a:br>
              <a:rPr lang="ru-RU" dirty="0" smtClean="0"/>
            </a:br>
            <a:endParaRPr lang="ru-RU" dirty="0"/>
          </a:p>
        </p:txBody>
      </p:sp>
      <p:pic>
        <p:nvPicPr>
          <p:cNvPr id="5" name="Рисунок 4"/>
          <p:cNvPicPr>
            <a:picLocks noChangeAspect="1"/>
          </p:cNvPicPr>
          <p:nvPr/>
        </p:nvPicPr>
        <p:blipFill>
          <a:blip r:embed="rId2"/>
          <a:stretch>
            <a:fillRect/>
          </a:stretch>
        </p:blipFill>
        <p:spPr>
          <a:xfrm>
            <a:off x="1334530" y="2596977"/>
            <a:ext cx="4061254" cy="4274449"/>
          </a:xfrm>
          <a:prstGeom prst="rect">
            <a:avLst/>
          </a:prstGeom>
        </p:spPr>
      </p:pic>
      <p:pic>
        <p:nvPicPr>
          <p:cNvPr id="9" name="Рисунок 8"/>
          <p:cNvPicPr>
            <a:picLocks noChangeAspect="1"/>
          </p:cNvPicPr>
          <p:nvPr/>
        </p:nvPicPr>
        <p:blipFill>
          <a:blip r:embed="rId3"/>
          <a:stretch>
            <a:fillRect/>
          </a:stretch>
        </p:blipFill>
        <p:spPr>
          <a:xfrm>
            <a:off x="6512955" y="2596977"/>
            <a:ext cx="3928033" cy="4261023"/>
          </a:xfrm>
          <a:prstGeom prst="rect">
            <a:avLst/>
          </a:prstGeom>
        </p:spPr>
      </p:pic>
    </p:spTree>
    <p:extLst>
      <p:ext uri="{BB962C8B-B14F-4D97-AF65-F5344CB8AC3E}">
        <p14:creationId xmlns="" xmlns:p14="http://schemas.microsoft.com/office/powerpoint/2010/main" val="3439604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243533" y="0"/>
            <a:ext cx="9704934" cy="6858000"/>
          </a:xfrm>
          <a:prstGeom prst="rect">
            <a:avLst/>
          </a:prstGeom>
        </p:spPr>
      </p:pic>
    </p:spTree>
    <p:extLst>
      <p:ext uri="{BB962C8B-B14F-4D97-AF65-F5344CB8AC3E}">
        <p14:creationId xmlns="" xmlns:p14="http://schemas.microsoft.com/office/powerpoint/2010/main" val="3125186497"/>
      </p:ext>
    </p:extLst>
  </p:cSld>
  <p:clrMapOvr>
    <a:masterClrMapping/>
  </p:clrMapOvr>
  <p:timing>
    <p:tnLst>
      <p:par>
        <p:cTn id="1" dur="indefinite" restart="never" nodeType="tmRoot"/>
      </p:par>
    </p:tnLst>
  </p:timing>
</p:sld>
</file>

<file path=ppt/theme/theme1.xml><?xml version="1.0" encoding="utf-8"?>
<a:theme xmlns:a="http://schemas.openxmlformats.org/drawingml/2006/main" name="Капля">
  <a:themeElements>
    <a:clrScheme name="Droplet">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 xmlns:thm15="http://schemas.microsoft.com/office/thememl/2012/main" name="Droplet" id="{8984A317-299A-4E50-B45D-BFC9EDE2337A}" vid="{C71B277C-C29A-4BA0-A7BA-43502DF21AB3}"/>
    </a:ext>
  </a:extLst>
</a:theme>
</file>

<file path=docProps/app.xml><?xml version="1.0" encoding="utf-8"?>
<Properties xmlns="http://schemas.openxmlformats.org/officeDocument/2006/extended-properties" xmlns:vt="http://schemas.openxmlformats.org/officeDocument/2006/docPropsVTypes">
  <Template>TM04033925[[fn=Капля]]</Template>
  <TotalTime>11</TotalTime>
  <Words>328</Words>
  <Application>Microsoft Office PowerPoint</Application>
  <PresentationFormat>Произвольный</PresentationFormat>
  <Paragraphs>87</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Капля</vt:lpstr>
      <vt:lpstr>Урок русского языка  в 7 классе</vt:lpstr>
      <vt:lpstr>Слайд 2</vt:lpstr>
      <vt:lpstr>Известно, что    в русском словаре самым длинным наречием  является слово «неудовлетворительно», Оно состоит из 19 букв</vt:lpstr>
      <vt:lpstr>Слайд 4</vt:lpstr>
      <vt:lpstr>Слайд 5</vt:lpstr>
      <vt:lpstr>Алгоритм работы:  </vt:lpstr>
      <vt:lpstr>Вывод: данное задание учит работать с информацией, формулировать вопросы,   для этого необходимо знать теорию.   Данное задание поможет и на других уроках  </vt:lpstr>
      <vt:lpstr>                                     а) Мой брат ВЫШЕ меня. б) Мой брат через планку прыгает ВЫШЕ  меня. </vt:lpstr>
      <vt:lpstr>Слайд 9</vt:lpstr>
      <vt:lpstr>Тема урока:    </vt:lpstr>
      <vt:lpstr>Цель урока:</vt:lpstr>
      <vt:lpstr>Вывод: Чтобы не смешивать схожие формы этих частей речи, что надо учитывать? </vt:lpstr>
      <vt:lpstr>Слайд 13</vt:lpstr>
      <vt:lpstr>Слайд 14</vt:lpstr>
      <vt:lpstr>Слайд 15</vt:lpstr>
      <vt:lpstr>Работа с текстом по формированию ФГ  Рассмотрите изображения, прочитайте текст и выполните задания 1-4 </vt:lpstr>
      <vt:lpstr>Текст Как пылесосить правильно и более эффективно         Прежде всего, нужно тщательно следить за уровнем наполнения пылесборника. Он не должен быть заполнен на 75% своего объема.    Движения при работе с устройством нужно совершать вдоль ворса, а не поперек него. При действии на гладких поверхностях, таких как кафель, линолеум, паркет, используйте мягкие щетки, это позволит избежать царапин. Также мягкими щетками можно пылесосить мебель, для этого нужно установить на пылесосе минимальную мощность. Ограничения лишь в работе с бархатом и велюром, есть шанс испортить ворс. Никогда не давите на щетку к ковру или паласу. Если вы будете прижимать щетку, очистка не будет лучше.    </vt:lpstr>
      <vt:lpstr> задание 1.  К какому стилю речи относится данный  текст? Ответ запишите. _____________________________________________________________________________________ _____________________________________________________________________________________</vt:lpstr>
      <vt:lpstr>                                                                       задание    2.   В каждой строке данной ниже таблицы обведите ответ «ВЕРНО» или «НЕВЕРНО» </vt:lpstr>
      <vt:lpstr>Задание  3. Найдите и выпишите из текста наречия. Образуйте  формы степени сравнения.   _______________________________________________________________________________________________________________________________________________________________________________________________________________________________________________________________</vt:lpstr>
      <vt:lpstr>Задание 4. В названии текста «Как пылесосить правильно и более эффективно» есть составная форма сравнительной степени наречия.  Действительно ли это так? Объясните свой ответ письменно.  _________________________________________________________________________________________________________________________________</vt:lpstr>
      <vt:lpstr>Слайд 22</vt:lpstr>
      <vt:lpstr>Рефлексия урока</vt:lpstr>
      <vt:lpstr>Продолжите одно из предложений: - На уроке я научился (научилась)… - Теперь я могу… - благодаря этому уроку я знаю… </vt:lpstr>
      <vt:lpstr>                                           Домашнее задание: параграф 36.  Творческое задание: составить текст  объявления для различных организаций – магазинов, фирм, учебных центров.   В тексте должно быть не более 30 слов,   но включать как можно больше наречий в разной форме.     </vt:lpstr>
      <vt:lpstr>Слайд 26</vt:lpstr>
    </vt:vector>
  </TitlesOfParts>
  <Company>WPI StaforceTEAM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русского языка  в 7 классе</dc:title>
  <dc:creator>user</dc:creator>
  <cp:lastModifiedBy>User</cp:lastModifiedBy>
  <cp:revision>22</cp:revision>
  <dcterms:created xsi:type="dcterms:W3CDTF">2021-12-05T09:21:12Z</dcterms:created>
  <dcterms:modified xsi:type="dcterms:W3CDTF">2021-12-08T08:13:52Z</dcterms:modified>
</cp:coreProperties>
</file>