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7" r:id="rId3"/>
    <p:sldId id="291" r:id="rId4"/>
    <p:sldId id="292" r:id="rId5"/>
    <p:sldId id="269" r:id="rId6"/>
    <p:sldId id="260" r:id="rId7"/>
    <p:sldId id="271" r:id="rId8"/>
    <p:sldId id="272" r:id="rId9"/>
    <p:sldId id="273" r:id="rId10"/>
    <p:sldId id="274" r:id="rId11"/>
    <p:sldId id="276" r:id="rId12"/>
    <p:sldId id="277" r:id="rId13"/>
    <p:sldId id="278" r:id="rId14"/>
    <p:sldId id="279" r:id="rId15"/>
    <p:sldId id="275" r:id="rId16"/>
    <p:sldId id="263" r:id="rId17"/>
    <p:sldId id="258" r:id="rId18"/>
    <p:sldId id="270" r:id="rId19"/>
    <p:sldId id="261" r:id="rId20"/>
    <p:sldId id="281" r:id="rId21"/>
    <p:sldId id="293" r:id="rId22"/>
    <p:sldId id="284" r:id="rId23"/>
    <p:sldId id="282" r:id="rId24"/>
    <p:sldId id="295" r:id="rId25"/>
    <p:sldId id="286" r:id="rId26"/>
    <p:sldId id="287" r:id="rId27"/>
    <p:sldId id="288" r:id="rId28"/>
    <p:sldId id="289" r:id="rId29"/>
    <p:sldId id="262" r:id="rId30"/>
    <p:sldId id="268" r:id="rId31"/>
    <p:sldId id="280" r:id="rId3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333399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6" autoAdjust="0"/>
    <p:restoredTop sz="94676" autoAdjust="0"/>
  </p:normalViewPr>
  <p:slideViewPr>
    <p:cSldViewPr>
      <p:cViewPr varScale="1">
        <p:scale>
          <a:sx n="105" d="100"/>
          <a:sy n="105" d="100"/>
        </p:scale>
        <p:origin x="1188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</p:sldLst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_rels/viewProps.xml.rels><?xml version="1.0" encoding="UTF-8" standalone="yes"?>
<Relationships xmlns="http://schemas.openxmlformats.org/package/2006/relationships"><Relationship Id="rId1" Type="http://schemas.openxmlformats.org/officeDocument/2006/relationships/slide" Target="slides/slide19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CF3506C-C70F-4E58-8D2B-DA3FB947A2C5}" type="doc">
      <dgm:prSet loTypeId="urn:microsoft.com/office/officeart/2005/8/layout/cycle6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DEC0C93-A2D6-440D-810B-DAC56D9CB0B8}">
      <dgm:prSet phldrT="[Текст]"/>
      <dgm:spPr/>
      <dgm:t>
        <a:bodyPr/>
        <a:lstStyle/>
        <a:p>
          <a:r>
            <a:rPr lang="ru-RU" dirty="0" smtClean="0">
              <a:solidFill>
                <a:schemeClr val="tx1">
                  <a:lumMod val="50000"/>
                  <a:lumOff val="50000"/>
                </a:schemeClr>
              </a:solidFill>
            </a:rPr>
            <a:t>Развитие </a:t>
          </a:r>
        </a:p>
        <a:p>
          <a:r>
            <a:rPr lang="ru-RU" dirty="0" smtClean="0">
              <a:solidFill>
                <a:schemeClr val="tx1">
                  <a:lumMod val="50000"/>
                  <a:lumOff val="50000"/>
                </a:schemeClr>
              </a:solidFill>
            </a:rPr>
            <a:t>общего кругозора-</a:t>
          </a:r>
        </a:p>
        <a:p>
          <a:r>
            <a:rPr lang="ru-RU" dirty="0" smtClean="0">
              <a:solidFill>
                <a:schemeClr val="tx1">
                  <a:lumMod val="50000"/>
                  <a:lumOff val="50000"/>
                </a:schemeClr>
              </a:solidFill>
            </a:rPr>
            <a:t>обогащение словарного запаса </a:t>
          </a:r>
          <a:endParaRPr lang="ru-RU" dirty="0">
            <a:solidFill>
              <a:schemeClr val="tx1">
                <a:lumMod val="50000"/>
                <a:lumOff val="50000"/>
              </a:schemeClr>
            </a:solidFill>
          </a:endParaRPr>
        </a:p>
      </dgm:t>
    </dgm:pt>
    <dgm:pt modelId="{93626AE2-0CC8-4BA9-8B74-289C6DFF99DF}" type="parTrans" cxnId="{4030DA08-4A9D-4117-8C6C-946F02D0F117}">
      <dgm:prSet/>
      <dgm:spPr/>
      <dgm:t>
        <a:bodyPr/>
        <a:lstStyle/>
        <a:p>
          <a:endParaRPr lang="ru-RU"/>
        </a:p>
      </dgm:t>
    </dgm:pt>
    <dgm:pt modelId="{BEE02719-BF27-4DC0-8442-9248E9D45EDD}" type="sibTrans" cxnId="{4030DA08-4A9D-4117-8C6C-946F02D0F117}">
      <dgm:prSet/>
      <dgm:spPr/>
      <dgm:t>
        <a:bodyPr/>
        <a:lstStyle/>
        <a:p>
          <a:endParaRPr lang="ru-RU"/>
        </a:p>
      </dgm:t>
    </dgm:pt>
    <dgm:pt modelId="{6CF791E6-45C2-4724-952F-00661F5D025A}">
      <dgm:prSet phldrT="[Текст]"/>
      <dgm:spPr/>
      <dgm:t>
        <a:bodyPr/>
        <a:lstStyle/>
        <a:p>
          <a:r>
            <a:rPr lang="ru-RU" dirty="0" smtClean="0">
              <a:solidFill>
                <a:schemeClr val="tx1">
                  <a:lumMod val="50000"/>
                  <a:lumOff val="50000"/>
                </a:schemeClr>
              </a:solidFill>
            </a:rPr>
            <a:t>Развитие </a:t>
          </a:r>
        </a:p>
        <a:p>
          <a:r>
            <a:rPr lang="ru-RU" dirty="0" smtClean="0">
              <a:solidFill>
                <a:schemeClr val="tx1">
                  <a:lumMod val="50000"/>
                  <a:lumOff val="50000"/>
                </a:schemeClr>
              </a:solidFill>
            </a:rPr>
            <a:t>фонематического слуха</a:t>
          </a:r>
          <a:endParaRPr lang="ru-RU" dirty="0">
            <a:solidFill>
              <a:schemeClr val="tx1">
                <a:lumMod val="50000"/>
                <a:lumOff val="50000"/>
              </a:schemeClr>
            </a:solidFill>
          </a:endParaRPr>
        </a:p>
      </dgm:t>
    </dgm:pt>
    <dgm:pt modelId="{9123F62C-B4A8-4C46-8279-26F6BCE44205}" type="parTrans" cxnId="{D7795709-1573-480C-848E-666B8B0545AF}">
      <dgm:prSet/>
      <dgm:spPr/>
      <dgm:t>
        <a:bodyPr/>
        <a:lstStyle/>
        <a:p>
          <a:endParaRPr lang="ru-RU"/>
        </a:p>
      </dgm:t>
    </dgm:pt>
    <dgm:pt modelId="{238DA9C2-CD76-4580-8276-79F12490E432}" type="sibTrans" cxnId="{D7795709-1573-480C-848E-666B8B0545AF}">
      <dgm:prSet/>
      <dgm:spPr/>
      <dgm:t>
        <a:bodyPr/>
        <a:lstStyle/>
        <a:p>
          <a:endParaRPr lang="ru-RU"/>
        </a:p>
      </dgm:t>
    </dgm:pt>
    <dgm:pt modelId="{A86513C9-E3B3-47B6-9B41-2F97C9A8F604}">
      <dgm:prSet/>
      <dgm:spPr/>
      <dgm:t>
        <a:bodyPr/>
        <a:lstStyle/>
        <a:p>
          <a:r>
            <a:rPr lang="ru-RU" dirty="0" smtClean="0">
              <a:solidFill>
                <a:schemeClr val="tx1">
                  <a:lumMod val="50000"/>
                  <a:lumOff val="50000"/>
                </a:schemeClr>
              </a:solidFill>
            </a:rPr>
            <a:t>Развитие познавательных процессов</a:t>
          </a:r>
        </a:p>
      </dgm:t>
    </dgm:pt>
    <dgm:pt modelId="{0FD2B2DA-FF7C-4475-9D3A-EB9F1FA552D6}" type="parTrans" cxnId="{46ED03FB-3A24-49EE-A4B4-D97C7102B97B}">
      <dgm:prSet/>
      <dgm:spPr/>
      <dgm:t>
        <a:bodyPr/>
        <a:lstStyle/>
        <a:p>
          <a:endParaRPr lang="ru-RU"/>
        </a:p>
      </dgm:t>
    </dgm:pt>
    <dgm:pt modelId="{9AB27F5E-766B-4032-9CB3-49B57AA4E276}" type="sibTrans" cxnId="{46ED03FB-3A24-49EE-A4B4-D97C7102B97B}">
      <dgm:prSet/>
      <dgm:spPr/>
      <dgm:t>
        <a:bodyPr/>
        <a:lstStyle/>
        <a:p>
          <a:endParaRPr lang="ru-RU"/>
        </a:p>
      </dgm:t>
    </dgm:pt>
    <dgm:pt modelId="{EF2FFA20-C727-4D06-AC14-DB70E4F950D4}">
      <dgm:prSet/>
      <dgm:spPr/>
      <dgm:t>
        <a:bodyPr/>
        <a:lstStyle/>
        <a:p>
          <a:r>
            <a:rPr lang="ru-RU" dirty="0" smtClean="0">
              <a:solidFill>
                <a:schemeClr val="tx1">
                  <a:lumMod val="50000"/>
                  <a:lumOff val="50000"/>
                </a:schemeClr>
              </a:solidFill>
            </a:rPr>
            <a:t>Тренировка умения анализировать, классифицировать </a:t>
          </a:r>
          <a:endParaRPr lang="ru-RU" dirty="0">
            <a:solidFill>
              <a:schemeClr val="tx1">
                <a:lumMod val="50000"/>
                <a:lumOff val="50000"/>
              </a:schemeClr>
            </a:solidFill>
          </a:endParaRPr>
        </a:p>
      </dgm:t>
    </dgm:pt>
    <dgm:pt modelId="{7F8C8897-D8E4-4785-90F9-15468DC6636F}" type="parTrans" cxnId="{AA6C9FE9-F8DA-4FFD-ACE8-24176A9DB196}">
      <dgm:prSet/>
      <dgm:spPr/>
      <dgm:t>
        <a:bodyPr/>
        <a:lstStyle/>
        <a:p>
          <a:endParaRPr lang="ru-RU"/>
        </a:p>
      </dgm:t>
    </dgm:pt>
    <dgm:pt modelId="{24D6710B-4926-4265-83D3-DF75E8AA66C6}" type="sibTrans" cxnId="{AA6C9FE9-F8DA-4FFD-ACE8-24176A9DB196}">
      <dgm:prSet/>
      <dgm:spPr/>
      <dgm:t>
        <a:bodyPr/>
        <a:lstStyle/>
        <a:p>
          <a:endParaRPr lang="ru-RU"/>
        </a:p>
      </dgm:t>
    </dgm:pt>
    <dgm:pt modelId="{FF83ED03-1A3D-4140-B73F-AEDE77A21B5D}">
      <dgm:prSet/>
      <dgm:spPr/>
      <dgm:t>
        <a:bodyPr/>
        <a:lstStyle/>
        <a:p>
          <a:r>
            <a:rPr lang="ru-RU" dirty="0" smtClean="0">
              <a:solidFill>
                <a:schemeClr val="tx1">
                  <a:lumMod val="50000"/>
                  <a:lumOff val="50000"/>
                </a:schemeClr>
              </a:solidFill>
            </a:rPr>
            <a:t>Развитие мелкой моторики</a:t>
          </a:r>
          <a:endParaRPr lang="ru-RU" dirty="0">
            <a:solidFill>
              <a:schemeClr val="tx1">
                <a:lumMod val="50000"/>
                <a:lumOff val="50000"/>
              </a:schemeClr>
            </a:solidFill>
          </a:endParaRPr>
        </a:p>
      </dgm:t>
    </dgm:pt>
    <dgm:pt modelId="{051194D6-E40A-4545-B635-74126299D124}" type="parTrans" cxnId="{C030C49D-9E0A-47B8-8A0E-EED65D6C8547}">
      <dgm:prSet/>
      <dgm:spPr/>
      <dgm:t>
        <a:bodyPr/>
        <a:lstStyle/>
        <a:p>
          <a:endParaRPr lang="ru-RU"/>
        </a:p>
      </dgm:t>
    </dgm:pt>
    <dgm:pt modelId="{620AE56F-EECD-4D61-A1C0-F897AE64A890}" type="sibTrans" cxnId="{C030C49D-9E0A-47B8-8A0E-EED65D6C8547}">
      <dgm:prSet/>
      <dgm:spPr/>
      <dgm:t>
        <a:bodyPr/>
        <a:lstStyle/>
        <a:p>
          <a:endParaRPr lang="ru-RU"/>
        </a:p>
      </dgm:t>
    </dgm:pt>
    <dgm:pt modelId="{945935C8-358F-46A5-9054-6BD0FEAEAB9E}">
      <dgm:prSet phldrT="[Текст]"/>
      <dgm:spPr/>
      <dgm:t>
        <a:bodyPr/>
        <a:lstStyle/>
        <a:p>
          <a:r>
            <a:rPr lang="ru-RU" dirty="0" smtClean="0">
              <a:solidFill>
                <a:schemeClr val="tx1">
                  <a:lumMod val="50000"/>
                  <a:lumOff val="50000"/>
                </a:schemeClr>
              </a:solidFill>
            </a:rPr>
            <a:t>Формирование правильного звукопроизношения</a:t>
          </a:r>
          <a:endParaRPr lang="ru-RU" dirty="0">
            <a:solidFill>
              <a:schemeClr val="tx1">
                <a:lumMod val="50000"/>
                <a:lumOff val="50000"/>
              </a:schemeClr>
            </a:solidFill>
          </a:endParaRPr>
        </a:p>
      </dgm:t>
    </dgm:pt>
    <dgm:pt modelId="{16BF45D1-DD15-490E-8791-02DF65BB350E}" type="sibTrans" cxnId="{AFE15EBD-C9E6-4B64-BD6C-A8BC960E8C05}">
      <dgm:prSet/>
      <dgm:spPr/>
      <dgm:t>
        <a:bodyPr/>
        <a:lstStyle/>
        <a:p>
          <a:endParaRPr lang="ru-RU"/>
        </a:p>
      </dgm:t>
    </dgm:pt>
    <dgm:pt modelId="{DA7347D9-66BF-4813-861C-33EFA56BF429}" type="parTrans" cxnId="{AFE15EBD-C9E6-4B64-BD6C-A8BC960E8C05}">
      <dgm:prSet/>
      <dgm:spPr/>
      <dgm:t>
        <a:bodyPr/>
        <a:lstStyle/>
        <a:p>
          <a:endParaRPr lang="ru-RU"/>
        </a:p>
      </dgm:t>
    </dgm:pt>
    <dgm:pt modelId="{C290D9B8-F463-4EB6-BBA0-A88381FD1608}" type="pres">
      <dgm:prSet presAssocID="{ECF3506C-C70F-4E58-8D2B-DA3FB947A2C5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53D0424-7A71-4696-8EC1-434CDE34C0DA}" type="pres">
      <dgm:prSet presAssocID="{3DEC0C93-A2D6-440D-810B-DAC56D9CB0B8}" presName="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EFD5AA7-603F-4CC5-8240-27CF0456C967}" type="pres">
      <dgm:prSet presAssocID="{3DEC0C93-A2D6-440D-810B-DAC56D9CB0B8}" presName="spNode" presStyleCnt="0"/>
      <dgm:spPr/>
    </dgm:pt>
    <dgm:pt modelId="{FB917BCA-C396-4991-9BAB-C276C67459C4}" type="pres">
      <dgm:prSet presAssocID="{BEE02719-BF27-4DC0-8442-9248E9D45EDD}" presName="sibTrans" presStyleLbl="sibTrans1D1" presStyleIdx="0" presStyleCnt="6"/>
      <dgm:spPr/>
      <dgm:t>
        <a:bodyPr/>
        <a:lstStyle/>
        <a:p>
          <a:endParaRPr lang="ru-RU"/>
        </a:p>
      </dgm:t>
    </dgm:pt>
    <dgm:pt modelId="{F793D93C-9705-40DE-8C15-2CB3B27E166C}" type="pres">
      <dgm:prSet presAssocID="{EF2FFA20-C727-4D06-AC14-DB70E4F950D4}" presName="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6B5758A-026B-48C6-8BE8-EA11090AC08B}" type="pres">
      <dgm:prSet presAssocID="{EF2FFA20-C727-4D06-AC14-DB70E4F950D4}" presName="spNode" presStyleCnt="0"/>
      <dgm:spPr/>
    </dgm:pt>
    <dgm:pt modelId="{E93E737C-2459-42B6-96D7-3F24E5F4B48A}" type="pres">
      <dgm:prSet presAssocID="{24D6710B-4926-4265-83D3-DF75E8AA66C6}" presName="sibTrans" presStyleLbl="sibTrans1D1" presStyleIdx="1" presStyleCnt="6"/>
      <dgm:spPr/>
      <dgm:t>
        <a:bodyPr/>
        <a:lstStyle/>
        <a:p>
          <a:endParaRPr lang="ru-RU"/>
        </a:p>
      </dgm:t>
    </dgm:pt>
    <dgm:pt modelId="{F35DBE6C-5E1F-40C3-A599-4445D143E94A}" type="pres">
      <dgm:prSet presAssocID="{A86513C9-E3B3-47B6-9B41-2F97C9A8F604}" presName="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C490EE0-A73C-4EB2-9CB0-0F58C298BFEC}" type="pres">
      <dgm:prSet presAssocID="{A86513C9-E3B3-47B6-9B41-2F97C9A8F604}" presName="spNode" presStyleCnt="0"/>
      <dgm:spPr/>
    </dgm:pt>
    <dgm:pt modelId="{116F6FA6-434A-499B-A070-5423AABF6DDD}" type="pres">
      <dgm:prSet presAssocID="{9AB27F5E-766B-4032-9CB3-49B57AA4E276}" presName="sibTrans" presStyleLbl="sibTrans1D1" presStyleIdx="2" presStyleCnt="6"/>
      <dgm:spPr/>
      <dgm:t>
        <a:bodyPr/>
        <a:lstStyle/>
        <a:p>
          <a:endParaRPr lang="ru-RU"/>
        </a:p>
      </dgm:t>
    </dgm:pt>
    <dgm:pt modelId="{7B96B0A5-D5E8-4F3E-BFA2-CB9481CB7512}" type="pres">
      <dgm:prSet presAssocID="{6CF791E6-45C2-4724-952F-00661F5D025A}" presName="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E72A53A-4829-46AA-B0CE-BA5437CA7A5B}" type="pres">
      <dgm:prSet presAssocID="{6CF791E6-45C2-4724-952F-00661F5D025A}" presName="spNode" presStyleCnt="0"/>
      <dgm:spPr/>
    </dgm:pt>
    <dgm:pt modelId="{09090378-DE94-4947-B760-4C62AACDD307}" type="pres">
      <dgm:prSet presAssocID="{238DA9C2-CD76-4580-8276-79F12490E432}" presName="sibTrans" presStyleLbl="sibTrans1D1" presStyleIdx="3" presStyleCnt="6"/>
      <dgm:spPr/>
      <dgm:t>
        <a:bodyPr/>
        <a:lstStyle/>
        <a:p>
          <a:endParaRPr lang="ru-RU"/>
        </a:p>
      </dgm:t>
    </dgm:pt>
    <dgm:pt modelId="{F5DE4E0B-300D-45D4-BF99-95B827F91ADD}" type="pres">
      <dgm:prSet presAssocID="{945935C8-358F-46A5-9054-6BD0FEAEAB9E}" presName="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C609B60-76DC-4420-BB6D-FA0C2BAD967F}" type="pres">
      <dgm:prSet presAssocID="{945935C8-358F-46A5-9054-6BD0FEAEAB9E}" presName="spNode" presStyleCnt="0"/>
      <dgm:spPr/>
    </dgm:pt>
    <dgm:pt modelId="{B46BB331-AE3B-45CA-903D-C318D56CF774}" type="pres">
      <dgm:prSet presAssocID="{16BF45D1-DD15-490E-8791-02DF65BB350E}" presName="sibTrans" presStyleLbl="sibTrans1D1" presStyleIdx="4" presStyleCnt="6"/>
      <dgm:spPr/>
      <dgm:t>
        <a:bodyPr/>
        <a:lstStyle/>
        <a:p>
          <a:endParaRPr lang="ru-RU"/>
        </a:p>
      </dgm:t>
    </dgm:pt>
    <dgm:pt modelId="{F20F95B4-ADD7-4D14-B1B0-88BC0F600ACD}" type="pres">
      <dgm:prSet presAssocID="{FF83ED03-1A3D-4140-B73F-AEDE77A21B5D}" presName="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1A5012C-AD82-4C33-A40C-C788D21FAD14}" type="pres">
      <dgm:prSet presAssocID="{FF83ED03-1A3D-4140-B73F-AEDE77A21B5D}" presName="spNode" presStyleCnt="0"/>
      <dgm:spPr/>
    </dgm:pt>
    <dgm:pt modelId="{DBC996D6-5133-436D-A1FE-215F61BD8174}" type="pres">
      <dgm:prSet presAssocID="{620AE56F-EECD-4D61-A1C0-F897AE64A890}" presName="sibTrans" presStyleLbl="sibTrans1D1" presStyleIdx="5" presStyleCnt="6"/>
      <dgm:spPr/>
      <dgm:t>
        <a:bodyPr/>
        <a:lstStyle/>
        <a:p>
          <a:endParaRPr lang="ru-RU"/>
        </a:p>
      </dgm:t>
    </dgm:pt>
  </dgm:ptLst>
  <dgm:cxnLst>
    <dgm:cxn modelId="{F59D2A05-6F3C-4F96-AE30-FE0FF35802FC}" type="presOf" srcId="{BEE02719-BF27-4DC0-8442-9248E9D45EDD}" destId="{FB917BCA-C396-4991-9BAB-C276C67459C4}" srcOrd="0" destOrd="0" presId="urn:microsoft.com/office/officeart/2005/8/layout/cycle6"/>
    <dgm:cxn modelId="{BE364244-4AE9-402F-9FBE-B63B4452C3B8}" type="presOf" srcId="{3DEC0C93-A2D6-440D-810B-DAC56D9CB0B8}" destId="{753D0424-7A71-4696-8EC1-434CDE34C0DA}" srcOrd="0" destOrd="0" presId="urn:microsoft.com/office/officeart/2005/8/layout/cycle6"/>
    <dgm:cxn modelId="{C030C49D-9E0A-47B8-8A0E-EED65D6C8547}" srcId="{ECF3506C-C70F-4E58-8D2B-DA3FB947A2C5}" destId="{FF83ED03-1A3D-4140-B73F-AEDE77A21B5D}" srcOrd="5" destOrd="0" parTransId="{051194D6-E40A-4545-B635-74126299D124}" sibTransId="{620AE56F-EECD-4D61-A1C0-F897AE64A890}"/>
    <dgm:cxn modelId="{234338DE-B697-405A-94BF-B8F1F0C70D68}" type="presOf" srcId="{A86513C9-E3B3-47B6-9B41-2F97C9A8F604}" destId="{F35DBE6C-5E1F-40C3-A599-4445D143E94A}" srcOrd="0" destOrd="0" presId="urn:microsoft.com/office/officeart/2005/8/layout/cycle6"/>
    <dgm:cxn modelId="{5158234F-69F7-4408-B174-20AB483546DE}" type="presOf" srcId="{EF2FFA20-C727-4D06-AC14-DB70E4F950D4}" destId="{F793D93C-9705-40DE-8C15-2CB3B27E166C}" srcOrd="0" destOrd="0" presId="urn:microsoft.com/office/officeart/2005/8/layout/cycle6"/>
    <dgm:cxn modelId="{57A16D1B-2867-43AE-B431-4994EB0218E4}" type="presOf" srcId="{620AE56F-EECD-4D61-A1C0-F897AE64A890}" destId="{DBC996D6-5133-436D-A1FE-215F61BD8174}" srcOrd="0" destOrd="0" presId="urn:microsoft.com/office/officeart/2005/8/layout/cycle6"/>
    <dgm:cxn modelId="{AFE15EBD-C9E6-4B64-BD6C-A8BC960E8C05}" srcId="{ECF3506C-C70F-4E58-8D2B-DA3FB947A2C5}" destId="{945935C8-358F-46A5-9054-6BD0FEAEAB9E}" srcOrd="4" destOrd="0" parTransId="{DA7347D9-66BF-4813-861C-33EFA56BF429}" sibTransId="{16BF45D1-DD15-490E-8791-02DF65BB350E}"/>
    <dgm:cxn modelId="{D7795709-1573-480C-848E-666B8B0545AF}" srcId="{ECF3506C-C70F-4E58-8D2B-DA3FB947A2C5}" destId="{6CF791E6-45C2-4724-952F-00661F5D025A}" srcOrd="3" destOrd="0" parTransId="{9123F62C-B4A8-4C46-8279-26F6BCE44205}" sibTransId="{238DA9C2-CD76-4580-8276-79F12490E432}"/>
    <dgm:cxn modelId="{EA9AEA42-19DB-44F1-A43C-DDC0AEA86E1A}" type="presOf" srcId="{6CF791E6-45C2-4724-952F-00661F5D025A}" destId="{7B96B0A5-D5E8-4F3E-BFA2-CB9481CB7512}" srcOrd="0" destOrd="0" presId="urn:microsoft.com/office/officeart/2005/8/layout/cycle6"/>
    <dgm:cxn modelId="{AA6C9FE9-F8DA-4FFD-ACE8-24176A9DB196}" srcId="{ECF3506C-C70F-4E58-8D2B-DA3FB947A2C5}" destId="{EF2FFA20-C727-4D06-AC14-DB70E4F950D4}" srcOrd="1" destOrd="0" parTransId="{7F8C8897-D8E4-4785-90F9-15468DC6636F}" sibTransId="{24D6710B-4926-4265-83D3-DF75E8AA66C6}"/>
    <dgm:cxn modelId="{E80DA9BC-E849-4ED6-A812-C47AE9AA39E1}" type="presOf" srcId="{9AB27F5E-766B-4032-9CB3-49B57AA4E276}" destId="{116F6FA6-434A-499B-A070-5423AABF6DDD}" srcOrd="0" destOrd="0" presId="urn:microsoft.com/office/officeart/2005/8/layout/cycle6"/>
    <dgm:cxn modelId="{4030DA08-4A9D-4117-8C6C-946F02D0F117}" srcId="{ECF3506C-C70F-4E58-8D2B-DA3FB947A2C5}" destId="{3DEC0C93-A2D6-440D-810B-DAC56D9CB0B8}" srcOrd="0" destOrd="0" parTransId="{93626AE2-0CC8-4BA9-8B74-289C6DFF99DF}" sibTransId="{BEE02719-BF27-4DC0-8442-9248E9D45EDD}"/>
    <dgm:cxn modelId="{DD98CD5B-E780-4D1E-82C0-1FC7CD6ABD20}" type="presOf" srcId="{945935C8-358F-46A5-9054-6BD0FEAEAB9E}" destId="{F5DE4E0B-300D-45D4-BF99-95B827F91ADD}" srcOrd="0" destOrd="0" presId="urn:microsoft.com/office/officeart/2005/8/layout/cycle6"/>
    <dgm:cxn modelId="{E111D39F-AAFE-4F1D-AA02-A4C390256140}" type="presOf" srcId="{238DA9C2-CD76-4580-8276-79F12490E432}" destId="{09090378-DE94-4947-B760-4C62AACDD307}" srcOrd="0" destOrd="0" presId="urn:microsoft.com/office/officeart/2005/8/layout/cycle6"/>
    <dgm:cxn modelId="{E86D969B-E2DC-43B9-BC30-4D21663316E0}" type="presOf" srcId="{16BF45D1-DD15-490E-8791-02DF65BB350E}" destId="{B46BB331-AE3B-45CA-903D-C318D56CF774}" srcOrd="0" destOrd="0" presId="urn:microsoft.com/office/officeart/2005/8/layout/cycle6"/>
    <dgm:cxn modelId="{03AEF970-7634-45D0-A3E4-E73CA6361E8F}" type="presOf" srcId="{FF83ED03-1A3D-4140-B73F-AEDE77A21B5D}" destId="{F20F95B4-ADD7-4D14-B1B0-88BC0F600ACD}" srcOrd="0" destOrd="0" presId="urn:microsoft.com/office/officeart/2005/8/layout/cycle6"/>
    <dgm:cxn modelId="{46ED03FB-3A24-49EE-A4B4-D97C7102B97B}" srcId="{ECF3506C-C70F-4E58-8D2B-DA3FB947A2C5}" destId="{A86513C9-E3B3-47B6-9B41-2F97C9A8F604}" srcOrd="2" destOrd="0" parTransId="{0FD2B2DA-FF7C-4475-9D3A-EB9F1FA552D6}" sibTransId="{9AB27F5E-766B-4032-9CB3-49B57AA4E276}"/>
    <dgm:cxn modelId="{A8A85899-7CBD-4E52-BD5A-745DF40D1D8B}" type="presOf" srcId="{24D6710B-4926-4265-83D3-DF75E8AA66C6}" destId="{E93E737C-2459-42B6-96D7-3F24E5F4B48A}" srcOrd="0" destOrd="0" presId="urn:microsoft.com/office/officeart/2005/8/layout/cycle6"/>
    <dgm:cxn modelId="{CBE9FE4E-1DE9-4CB3-97F4-479D023E1097}" type="presOf" srcId="{ECF3506C-C70F-4E58-8D2B-DA3FB947A2C5}" destId="{C290D9B8-F463-4EB6-BBA0-A88381FD1608}" srcOrd="0" destOrd="0" presId="urn:microsoft.com/office/officeart/2005/8/layout/cycle6"/>
    <dgm:cxn modelId="{83A81A22-EE86-46B3-91D6-961B71AF515F}" type="presParOf" srcId="{C290D9B8-F463-4EB6-BBA0-A88381FD1608}" destId="{753D0424-7A71-4696-8EC1-434CDE34C0DA}" srcOrd="0" destOrd="0" presId="urn:microsoft.com/office/officeart/2005/8/layout/cycle6"/>
    <dgm:cxn modelId="{CC8D1F00-C60B-4725-A2AB-85F8D1DF7F1E}" type="presParOf" srcId="{C290D9B8-F463-4EB6-BBA0-A88381FD1608}" destId="{4EFD5AA7-603F-4CC5-8240-27CF0456C967}" srcOrd="1" destOrd="0" presId="urn:microsoft.com/office/officeart/2005/8/layout/cycle6"/>
    <dgm:cxn modelId="{582B9AAC-4D20-4807-9A7F-8781525F565E}" type="presParOf" srcId="{C290D9B8-F463-4EB6-BBA0-A88381FD1608}" destId="{FB917BCA-C396-4991-9BAB-C276C67459C4}" srcOrd="2" destOrd="0" presId="urn:microsoft.com/office/officeart/2005/8/layout/cycle6"/>
    <dgm:cxn modelId="{1629A60A-727A-4B31-A268-17FCCE002BE0}" type="presParOf" srcId="{C290D9B8-F463-4EB6-BBA0-A88381FD1608}" destId="{F793D93C-9705-40DE-8C15-2CB3B27E166C}" srcOrd="3" destOrd="0" presId="urn:microsoft.com/office/officeart/2005/8/layout/cycle6"/>
    <dgm:cxn modelId="{12062677-C42D-467F-9E8F-44D1F4943970}" type="presParOf" srcId="{C290D9B8-F463-4EB6-BBA0-A88381FD1608}" destId="{56B5758A-026B-48C6-8BE8-EA11090AC08B}" srcOrd="4" destOrd="0" presId="urn:microsoft.com/office/officeart/2005/8/layout/cycle6"/>
    <dgm:cxn modelId="{8CBF67A1-1545-41AB-B390-F90C5C0D4DF3}" type="presParOf" srcId="{C290D9B8-F463-4EB6-BBA0-A88381FD1608}" destId="{E93E737C-2459-42B6-96D7-3F24E5F4B48A}" srcOrd="5" destOrd="0" presId="urn:microsoft.com/office/officeart/2005/8/layout/cycle6"/>
    <dgm:cxn modelId="{359AB6F7-C19F-4CDB-9C84-4E29E3212660}" type="presParOf" srcId="{C290D9B8-F463-4EB6-BBA0-A88381FD1608}" destId="{F35DBE6C-5E1F-40C3-A599-4445D143E94A}" srcOrd="6" destOrd="0" presId="urn:microsoft.com/office/officeart/2005/8/layout/cycle6"/>
    <dgm:cxn modelId="{00BE37BB-9ED7-42F8-BAC0-D7DC8E03C74D}" type="presParOf" srcId="{C290D9B8-F463-4EB6-BBA0-A88381FD1608}" destId="{DC490EE0-A73C-4EB2-9CB0-0F58C298BFEC}" srcOrd="7" destOrd="0" presId="urn:microsoft.com/office/officeart/2005/8/layout/cycle6"/>
    <dgm:cxn modelId="{6919F6B3-3CD7-41D6-8ECB-CCDEFE647B00}" type="presParOf" srcId="{C290D9B8-F463-4EB6-BBA0-A88381FD1608}" destId="{116F6FA6-434A-499B-A070-5423AABF6DDD}" srcOrd="8" destOrd="0" presId="urn:microsoft.com/office/officeart/2005/8/layout/cycle6"/>
    <dgm:cxn modelId="{F32531F9-55FD-475B-87F5-4CED8F0BB16F}" type="presParOf" srcId="{C290D9B8-F463-4EB6-BBA0-A88381FD1608}" destId="{7B96B0A5-D5E8-4F3E-BFA2-CB9481CB7512}" srcOrd="9" destOrd="0" presId="urn:microsoft.com/office/officeart/2005/8/layout/cycle6"/>
    <dgm:cxn modelId="{3D2604B8-26C8-4F0F-B63B-41E1F0BF8A5D}" type="presParOf" srcId="{C290D9B8-F463-4EB6-BBA0-A88381FD1608}" destId="{1E72A53A-4829-46AA-B0CE-BA5437CA7A5B}" srcOrd="10" destOrd="0" presId="urn:microsoft.com/office/officeart/2005/8/layout/cycle6"/>
    <dgm:cxn modelId="{99012057-D0A3-4924-B837-3A13FC4AA24A}" type="presParOf" srcId="{C290D9B8-F463-4EB6-BBA0-A88381FD1608}" destId="{09090378-DE94-4947-B760-4C62AACDD307}" srcOrd="11" destOrd="0" presId="urn:microsoft.com/office/officeart/2005/8/layout/cycle6"/>
    <dgm:cxn modelId="{4B24F2A7-BE1F-4758-95A2-9B501FB77CD5}" type="presParOf" srcId="{C290D9B8-F463-4EB6-BBA0-A88381FD1608}" destId="{F5DE4E0B-300D-45D4-BF99-95B827F91ADD}" srcOrd="12" destOrd="0" presId="urn:microsoft.com/office/officeart/2005/8/layout/cycle6"/>
    <dgm:cxn modelId="{3C8A6668-F62D-4968-BA28-F8787D3A95B7}" type="presParOf" srcId="{C290D9B8-F463-4EB6-BBA0-A88381FD1608}" destId="{3C609B60-76DC-4420-BB6D-FA0C2BAD967F}" srcOrd="13" destOrd="0" presId="urn:microsoft.com/office/officeart/2005/8/layout/cycle6"/>
    <dgm:cxn modelId="{5DF81F34-1CD5-459A-95F6-003336EE549D}" type="presParOf" srcId="{C290D9B8-F463-4EB6-BBA0-A88381FD1608}" destId="{B46BB331-AE3B-45CA-903D-C318D56CF774}" srcOrd="14" destOrd="0" presId="urn:microsoft.com/office/officeart/2005/8/layout/cycle6"/>
    <dgm:cxn modelId="{A4581088-1F93-4267-8A43-B23C42F8F0C3}" type="presParOf" srcId="{C290D9B8-F463-4EB6-BBA0-A88381FD1608}" destId="{F20F95B4-ADD7-4D14-B1B0-88BC0F600ACD}" srcOrd="15" destOrd="0" presId="urn:microsoft.com/office/officeart/2005/8/layout/cycle6"/>
    <dgm:cxn modelId="{556DB908-710D-443A-8F0E-A623372CB587}" type="presParOf" srcId="{C290D9B8-F463-4EB6-BBA0-A88381FD1608}" destId="{61A5012C-AD82-4C33-A40C-C788D21FAD14}" srcOrd="16" destOrd="0" presId="urn:microsoft.com/office/officeart/2005/8/layout/cycle6"/>
    <dgm:cxn modelId="{A7E9C52F-8FDF-42A6-97D2-A1EA8D1D63C3}" type="presParOf" srcId="{C290D9B8-F463-4EB6-BBA0-A88381FD1608}" destId="{DBC996D6-5133-436D-A1FE-215F61BD8174}" srcOrd="17" destOrd="0" presId="urn:microsoft.com/office/officeart/2005/8/layout/cycle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53D0424-7A71-4696-8EC1-434CDE34C0DA}">
      <dsp:nvSpPr>
        <dsp:cNvPr id="0" name=""/>
        <dsp:cNvSpPr/>
      </dsp:nvSpPr>
      <dsp:spPr>
        <a:xfrm>
          <a:off x="2646293" y="2321"/>
          <a:ext cx="1620179" cy="105311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solidFill>
                <a:schemeClr val="tx1">
                  <a:lumMod val="50000"/>
                  <a:lumOff val="50000"/>
                </a:schemeClr>
              </a:solidFill>
            </a:rPr>
            <a:t>Развитие 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solidFill>
                <a:schemeClr val="tx1">
                  <a:lumMod val="50000"/>
                  <a:lumOff val="50000"/>
                </a:schemeClr>
              </a:solidFill>
            </a:rPr>
            <a:t>общего кругозора-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solidFill>
                <a:schemeClr val="tx1">
                  <a:lumMod val="50000"/>
                  <a:lumOff val="50000"/>
                </a:schemeClr>
              </a:solidFill>
            </a:rPr>
            <a:t>обогащение словарного запаса </a:t>
          </a:r>
          <a:endParaRPr lang="ru-RU" sz="1200" kern="1200" dirty="0">
            <a:solidFill>
              <a:schemeClr val="tx1">
                <a:lumMod val="50000"/>
                <a:lumOff val="50000"/>
              </a:schemeClr>
            </a:solidFill>
          </a:endParaRPr>
        </a:p>
      </dsp:txBody>
      <dsp:txXfrm>
        <a:off x="2697702" y="53730"/>
        <a:ext cx="1517361" cy="950298"/>
      </dsp:txXfrm>
    </dsp:sp>
    <dsp:sp modelId="{FB917BCA-C396-4991-9BAB-C276C67459C4}">
      <dsp:nvSpPr>
        <dsp:cNvPr id="0" name=""/>
        <dsp:cNvSpPr/>
      </dsp:nvSpPr>
      <dsp:spPr>
        <a:xfrm>
          <a:off x="972907" y="528879"/>
          <a:ext cx="4966951" cy="4966951"/>
        </a:xfrm>
        <a:custGeom>
          <a:avLst/>
          <a:gdLst/>
          <a:ahLst/>
          <a:cxnLst/>
          <a:rect l="0" t="0" r="0" b="0"/>
          <a:pathLst>
            <a:path>
              <a:moveTo>
                <a:pt x="3303944" y="139444"/>
              </a:moveTo>
              <a:arcTo wR="2483475" hR="2483475" stAng="17357479" swAng="1503317"/>
            </a:path>
          </a:pathLst>
        </a:custGeom>
        <a:noFill/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793D93C-9705-40DE-8C15-2CB3B27E166C}">
      <dsp:nvSpPr>
        <dsp:cNvPr id="0" name=""/>
        <dsp:cNvSpPr/>
      </dsp:nvSpPr>
      <dsp:spPr>
        <a:xfrm>
          <a:off x="4797046" y="1244059"/>
          <a:ext cx="1620179" cy="105311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solidFill>
                <a:schemeClr val="tx1">
                  <a:lumMod val="50000"/>
                  <a:lumOff val="50000"/>
                </a:schemeClr>
              </a:solidFill>
            </a:rPr>
            <a:t>Тренировка умения анализировать, классифицировать </a:t>
          </a:r>
          <a:endParaRPr lang="ru-RU" sz="1200" kern="1200" dirty="0">
            <a:solidFill>
              <a:schemeClr val="tx1">
                <a:lumMod val="50000"/>
                <a:lumOff val="50000"/>
              </a:schemeClr>
            </a:solidFill>
          </a:endParaRPr>
        </a:p>
      </dsp:txBody>
      <dsp:txXfrm>
        <a:off x="4848455" y="1295468"/>
        <a:ext cx="1517361" cy="950298"/>
      </dsp:txXfrm>
    </dsp:sp>
    <dsp:sp modelId="{E93E737C-2459-42B6-96D7-3F24E5F4B48A}">
      <dsp:nvSpPr>
        <dsp:cNvPr id="0" name=""/>
        <dsp:cNvSpPr/>
      </dsp:nvSpPr>
      <dsp:spPr>
        <a:xfrm>
          <a:off x="972907" y="528879"/>
          <a:ext cx="4966951" cy="4966951"/>
        </a:xfrm>
        <a:custGeom>
          <a:avLst/>
          <a:gdLst/>
          <a:ahLst/>
          <a:cxnLst/>
          <a:rect l="0" t="0" r="0" b="0"/>
          <a:pathLst>
            <a:path>
              <a:moveTo>
                <a:pt x="4865825" y="1782005"/>
              </a:moveTo>
              <a:arcTo wR="2483475" hR="2483475" stAng="20615593" swAng="1968813"/>
            </a:path>
          </a:pathLst>
        </a:custGeom>
        <a:noFill/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5DBE6C-5E1F-40C3-A599-4445D143E94A}">
      <dsp:nvSpPr>
        <dsp:cNvPr id="0" name=""/>
        <dsp:cNvSpPr/>
      </dsp:nvSpPr>
      <dsp:spPr>
        <a:xfrm>
          <a:off x="4797046" y="3727534"/>
          <a:ext cx="1620179" cy="105311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solidFill>
                <a:schemeClr val="tx1">
                  <a:lumMod val="50000"/>
                  <a:lumOff val="50000"/>
                </a:schemeClr>
              </a:solidFill>
            </a:rPr>
            <a:t>Развитие познавательных процессов</a:t>
          </a:r>
        </a:p>
      </dsp:txBody>
      <dsp:txXfrm>
        <a:off x="4848455" y="3778943"/>
        <a:ext cx="1517361" cy="950298"/>
      </dsp:txXfrm>
    </dsp:sp>
    <dsp:sp modelId="{116F6FA6-434A-499B-A070-5423AABF6DDD}">
      <dsp:nvSpPr>
        <dsp:cNvPr id="0" name=""/>
        <dsp:cNvSpPr/>
      </dsp:nvSpPr>
      <dsp:spPr>
        <a:xfrm>
          <a:off x="972907" y="528879"/>
          <a:ext cx="4966951" cy="4966951"/>
        </a:xfrm>
        <a:custGeom>
          <a:avLst/>
          <a:gdLst/>
          <a:ahLst/>
          <a:cxnLst/>
          <a:rect l="0" t="0" r="0" b="0"/>
          <a:pathLst>
            <a:path>
              <a:moveTo>
                <a:pt x="4219418" y="4259470"/>
              </a:moveTo>
              <a:arcTo wR="2483475" hR="2483475" stAng="2739204" swAng="1503317"/>
            </a:path>
          </a:pathLst>
        </a:custGeom>
        <a:noFill/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B96B0A5-D5E8-4F3E-BFA2-CB9481CB7512}">
      <dsp:nvSpPr>
        <dsp:cNvPr id="0" name=""/>
        <dsp:cNvSpPr/>
      </dsp:nvSpPr>
      <dsp:spPr>
        <a:xfrm>
          <a:off x="2646293" y="4969272"/>
          <a:ext cx="1620179" cy="105311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solidFill>
                <a:schemeClr val="tx1">
                  <a:lumMod val="50000"/>
                  <a:lumOff val="50000"/>
                </a:schemeClr>
              </a:solidFill>
            </a:rPr>
            <a:t>Развитие 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solidFill>
                <a:schemeClr val="tx1">
                  <a:lumMod val="50000"/>
                  <a:lumOff val="50000"/>
                </a:schemeClr>
              </a:solidFill>
            </a:rPr>
            <a:t>фонематического слуха</a:t>
          </a:r>
          <a:endParaRPr lang="ru-RU" sz="1200" kern="1200" dirty="0">
            <a:solidFill>
              <a:schemeClr val="tx1">
                <a:lumMod val="50000"/>
                <a:lumOff val="50000"/>
              </a:schemeClr>
            </a:solidFill>
          </a:endParaRPr>
        </a:p>
      </dsp:txBody>
      <dsp:txXfrm>
        <a:off x="2697702" y="5020681"/>
        <a:ext cx="1517361" cy="950298"/>
      </dsp:txXfrm>
    </dsp:sp>
    <dsp:sp modelId="{09090378-DE94-4947-B760-4C62AACDD307}">
      <dsp:nvSpPr>
        <dsp:cNvPr id="0" name=""/>
        <dsp:cNvSpPr/>
      </dsp:nvSpPr>
      <dsp:spPr>
        <a:xfrm>
          <a:off x="972907" y="528879"/>
          <a:ext cx="4966951" cy="4966951"/>
        </a:xfrm>
        <a:custGeom>
          <a:avLst/>
          <a:gdLst/>
          <a:ahLst/>
          <a:cxnLst/>
          <a:rect l="0" t="0" r="0" b="0"/>
          <a:pathLst>
            <a:path>
              <a:moveTo>
                <a:pt x="1663006" y="4827506"/>
              </a:moveTo>
              <a:arcTo wR="2483475" hR="2483475" stAng="6557479" swAng="1503317"/>
            </a:path>
          </a:pathLst>
        </a:custGeom>
        <a:noFill/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5DE4E0B-300D-45D4-BF99-95B827F91ADD}">
      <dsp:nvSpPr>
        <dsp:cNvPr id="0" name=""/>
        <dsp:cNvSpPr/>
      </dsp:nvSpPr>
      <dsp:spPr>
        <a:xfrm>
          <a:off x="495540" y="3727534"/>
          <a:ext cx="1620179" cy="105311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solidFill>
                <a:schemeClr val="tx1">
                  <a:lumMod val="50000"/>
                  <a:lumOff val="50000"/>
                </a:schemeClr>
              </a:solidFill>
            </a:rPr>
            <a:t>Формирование правильного звукопроизношения</a:t>
          </a:r>
          <a:endParaRPr lang="ru-RU" sz="1200" kern="1200" dirty="0">
            <a:solidFill>
              <a:schemeClr val="tx1">
                <a:lumMod val="50000"/>
                <a:lumOff val="50000"/>
              </a:schemeClr>
            </a:solidFill>
          </a:endParaRPr>
        </a:p>
      </dsp:txBody>
      <dsp:txXfrm>
        <a:off x="546949" y="3778943"/>
        <a:ext cx="1517361" cy="950298"/>
      </dsp:txXfrm>
    </dsp:sp>
    <dsp:sp modelId="{B46BB331-AE3B-45CA-903D-C318D56CF774}">
      <dsp:nvSpPr>
        <dsp:cNvPr id="0" name=""/>
        <dsp:cNvSpPr/>
      </dsp:nvSpPr>
      <dsp:spPr>
        <a:xfrm>
          <a:off x="972907" y="528879"/>
          <a:ext cx="4966951" cy="4966951"/>
        </a:xfrm>
        <a:custGeom>
          <a:avLst/>
          <a:gdLst/>
          <a:ahLst/>
          <a:cxnLst/>
          <a:rect l="0" t="0" r="0" b="0"/>
          <a:pathLst>
            <a:path>
              <a:moveTo>
                <a:pt x="101125" y="3184945"/>
              </a:moveTo>
              <a:arcTo wR="2483475" hR="2483475" stAng="9815593" swAng="1968813"/>
            </a:path>
          </a:pathLst>
        </a:custGeom>
        <a:noFill/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20F95B4-ADD7-4D14-B1B0-88BC0F600ACD}">
      <dsp:nvSpPr>
        <dsp:cNvPr id="0" name=""/>
        <dsp:cNvSpPr/>
      </dsp:nvSpPr>
      <dsp:spPr>
        <a:xfrm>
          <a:off x="495540" y="1244059"/>
          <a:ext cx="1620179" cy="105311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solidFill>
                <a:schemeClr val="tx1">
                  <a:lumMod val="50000"/>
                  <a:lumOff val="50000"/>
                </a:schemeClr>
              </a:solidFill>
            </a:rPr>
            <a:t>Развитие мелкой моторики</a:t>
          </a:r>
          <a:endParaRPr lang="ru-RU" sz="1200" kern="1200" dirty="0">
            <a:solidFill>
              <a:schemeClr val="tx1">
                <a:lumMod val="50000"/>
                <a:lumOff val="50000"/>
              </a:schemeClr>
            </a:solidFill>
          </a:endParaRPr>
        </a:p>
      </dsp:txBody>
      <dsp:txXfrm>
        <a:off x="546949" y="1295468"/>
        <a:ext cx="1517361" cy="950298"/>
      </dsp:txXfrm>
    </dsp:sp>
    <dsp:sp modelId="{DBC996D6-5133-436D-A1FE-215F61BD8174}">
      <dsp:nvSpPr>
        <dsp:cNvPr id="0" name=""/>
        <dsp:cNvSpPr/>
      </dsp:nvSpPr>
      <dsp:spPr>
        <a:xfrm>
          <a:off x="972907" y="528879"/>
          <a:ext cx="4966951" cy="4966951"/>
        </a:xfrm>
        <a:custGeom>
          <a:avLst/>
          <a:gdLst/>
          <a:ahLst/>
          <a:cxnLst/>
          <a:rect l="0" t="0" r="0" b="0"/>
          <a:pathLst>
            <a:path>
              <a:moveTo>
                <a:pt x="747533" y="707481"/>
              </a:moveTo>
              <a:arcTo wR="2483475" hR="2483475" stAng="13539204" swAng="1503317"/>
            </a:path>
          </a:pathLst>
        </a:custGeom>
        <a:noFill/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6">
  <dgm:title val=""/>
  <dgm:desc val=""/>
  <dgm:catLst>
    <dgm:cat type="cycle" pri="4000"/>
    <dgm:cat type="relationship" pri="2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  <dgm:param type="endSty" val="noArr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01"/>
                <dgm:constr type="endPad" refType="connDist" fact="0.01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832497-CBA9-415D-85E6-1C43AE782015}" type="datetimeFigureOut">
              <a:rPr lang="ru-RU" smtClean="0"/>
              <a:pPr/>
              <a:t>08.03.2022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F5948605-BE6B-4379-ACC9-F0B8A03E3E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832497-CBA9-415D-85E6-1C43AE782015}" type="datetimeFigureOut">
              <a:rPr lang="ru-RU" smtClean="0"/>
              <a:pPr/>
              <a:t>08.03.2022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48605-BE6B-4379-ACC9-F0B8A03E3E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832497-CBA9-415D-85E6-1C43AE782015}" type="datetimeFigureOut">
              <a:rPr lang="ru-RU" smtClean="0"/>
              <a:pPr/>
              <a:t>08.03.2022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48605-BE6B-4379-ACC9-F0B8A03E3E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832497-CBA9-415D-85E6-1C43AE782015}" type="datetimeFigureOut">
              <a:rPr lang="ru-RU" smtClean="0"/>
              <a:pPr/>
              <a:t>08.03.2022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F5948605-BE6B-4379-ACC9-F0B8A03E3E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832497-CBA9-415D-85E6-1C43AE782015}" type="datetimeFigureOut">
              <a:rPr lang="ru-RU" smtClean="0"/>
              <a:pPr/>
              <a:t>08.03.2022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48605-BE6B-4379-ACC9-F0B8A03E3E0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wipe dir="r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832497-CBA9-415D-85E6-1C43AE782015}" type="datetimeFigureOut">
              <a:rPr lang="ru-RU" smtClean="0"/>
              <a:pPr/>
              <a:t>08.03.2022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48605-BE6B-4379-ACC9-F0B8A03E3E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832497-CBA9-415D-85E6-1C43AE782015}" type="datetimeFigureOut">
              <a:rPr lang="ru-RU" smtClean="0"/>
              <a:pPr/>
              <a:t>08.03.2022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F5948605-BE6B-4379-ACC9-F0B8A03E3E0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832497-CBA9-415D-85E6-1C43AE782015}" type="datetimeFigureOut">
              <a:rPr lang="ru-RU" smtClean="0"/>
              <a:pPr/>
              <a:t>08.03.2022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48605-BE6B-4379-ACC9-F0B8A03E3E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832497-CBA9-415D-85E6-1C43AE782015}" type="datetimeFigureOut">
              <a:rPr lang="ru-RU" smtClean="0"/>
              <a:pPr/>
              <a:t>08.03.2022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48605-BE6B-4379-ACC9-F0B8A03E3E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832497-CBA9-415D-85E6-1C43AE782015}" type="datetimeFigureOut">
              <a:rPr lang="ru-RU" smtClean="0"/>
              <a:pPr/>
              <a:t>08.03.2022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48605-BE6B-4379-ACC9-F0B8A03E3E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832497-CBA9-415D-85E6-1C43AE782015}" type="datetimeFigureOut">
              <a:rPr lang="ru-RU" smtClean="0"/>
              <a:pPr/>
              <a:t>08.03.2022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48605-BE6B-4379-ACC9-F0B8A03E3E0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DF832497-CBA9-415D-85E6-1C43AE782015}" type="datetimeFigureOut">
              <a:rPr lang="ru-RU" smtClean="0"/>
              <a:pPr/>
              <a:t>08.03.2022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F5948605-BE6B-4379-ACC9-F0B8A03E3E0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ransition spd="med">
    <p:wipe dir="r"/>
  </p:transition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diagramLayout" Target="../diagrams/layout1.xml"/><Relationship Id="rId7" Type="http://schemas.openxmlformats.org/officeDocument/2006/relationships/image" Target="../media/image4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.jpeg"/><Relationship Id="rId5" Type="http://schemas.microsoft.com/office/2007/relationships/hdphoto" Target="../media/hdphoto2.wdp"/><Relationship Id="rId4" Type="http://schemas.openxmlformats.org/officeDocument/2006/relationships/image" Target="../media/image21.png"/></Relationships>
</file>

<file path=ppt/slides/_rels/slide21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.jpeg"/><Relationship Id="rId5" Type="http://schemas.microsoft.com/office/2007/relationships/hdphoto" Target="../media/hdphoto4.wdp"/><Relationship Id="rId4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.jpeg"/></Relationships>
</file>

<file path=ppt/slides/_rels/slide23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.jpeg"/></Relationships>
</file>

<file path=ppt/slides/_rels/slide24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5.xml"/><Relationship Id="rId5" Type="http://schemas.microsoft.com/office/2007/relationships/hdphoto" Target="../media/hdphoto8.wdp"/><Relationship Id="rId4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.jpeg"/><Relationship Id="rId4" Type="http://schemas.openxmlformats.org/officeDocument/2006/relationships/image" Target="../media/image33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770535" y="5661248"/>
            <a:ext cx="3960440" cy="857256"/>
          </a:xfrm>
        </p:spPr>
        <p:txBody>
          <a:bodyPr>
            <a:normAutofit fontScale="62500" lnSpcReduction="20000"/>
          </a:bodyPr>
          <a:lstStyle/>
          <a:p>
            <a:pPr algn="r"/>
            <a:endParaRPr lang="ru-RU" b="1" dirty="0" smtClean="0">
              <a:solidFill>
                <a:schemeClr val="bg2">
                  <a:lumMod val="25000"/>
                </a:schemeClr>
              </a:solidFill>
            </a:endParaRPr>
          </a:p>
          <a:p>
            <a:pPr algn="r"/>
            <a:r>
              <a:rPr lang="ru-RU" sz="29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</a:t>
            </a:r>
            <a:r>
              <a:rPr lang="ru-RU" sz="29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читель-логопед  МАДОУ № 12:</a:t>
            </a:r>
          </a:p>
          <a:p>
            <a:pPr algn="r"/>
            <a:r>
              <a:rPr lang="ru-RU" sz="29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Мазунина</a:t>
            </a:r>
            <a:r>
              <a:rPr lang="ru-RU" sz="29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О.А.</a:t>
            </a:r>
          </a:p>
          <a:p>
            <a:endParaRPr lang="ru-RU" dirty="0">
              <a:solidFill>
                <a:schemeClr val="tx1">
                  <a:lumMod val="50000"/>
                  <a:lumOff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6" name="Picture 2" descr="E:\оформление\обои\0_9ff1e_8405bc91_L.png"/>
          <p:cNvPicPr>
            <a:picLocks noChangeAspect="1" noChangeArrowheads="1"/>
          </p:cNvPicPr>
          <p:nvPr/>
        </p:nvPicPr>
        <p:blipFill>
          <a:blip r:embed="rId2" cstate="print"/>
          <a:srcRect l="3738" t="4357" r="3738" b="4133"/>
          <a:stretch>
            <a:fillRect/>
          </a:stretch>
        </p:blipFill>
        <p:spPr bwMode="auto">
          <a:xfrm>
            <a:off x="1595352" y="764704"/>
            <a:ext cx="7128791" cy="4536504"/>
          </a:xfrm>
          <a:prstGeom prst="rect">
            <a:avLst/>
          </a:prstGeom>
          <a:noFill/>
        </p:spPr>
      </p:pic>
      <p:pic>
        <p:nvPicPr>
          <p:cNvPr id="6" name="Picture 6" descr="E:\оформление\стенды2\108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428728" cy="209889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194" name="Picture 2" descr="E:\всё для логопеда\3187326-fe419ea4033acfac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83768" y="1052736"/>
            <a:ext cx="5500726" cy="392437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457200"/>
            <a:ext cx="7956376" cy="1099592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4. Развитие </a:t>
            </a:r>
            <a:br>
              <a:rPr lang="ru-RU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ru-RU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внимания и памяти </a:t>
            </a:r>
            <a:endParaRPr lang="ru-RU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916832"/>
            <a:ext cx="8686800" cy="4237931"/>
          </a:xfrm>
        </p:spPr>
        <p:txBody>
          <a:bodyPr/>
          <a:lstStyle/>
          <a:p>
            <a:r>
              <a:rPr lang="ru-RU" dirty="0" smtClean="0"/>
              <a:t>Может   удерживать внимание 10–15 минут (сосредоточен, усидчив, внимание сконцентрировано);</a:t>
            </a:r>
          </a:p>
          <a:p>
            <a:r>
              <a:rPr lang="ru-RU" dirty="0" smtClean="0"/>
              <a:t>способен запомнить 10 разных слов или четверостишие  после  3–4 повторов;</a:t>
            </a:r>
          </a:p>
          <a:p>
            <a:r>
              <a:rPr lang="ru-RU" dirty="0" smtClean="0"/>
              <a:t>развито  зрительное  восприятие.</a:t>
            </a:r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4" name="Picture 6" descr="E:\оформление\стенды2\108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214414" cy="17840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2" descr="E:\оформление\картиночки\105164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76256" y="123694"/>
            <a:ext cx="2160240" cy="1811814"/>
          </a:xfrm>
          <a:prstGeom prst="rect">
            <a:avLst/>
          </a:prstGeom>
          <a:noFill/>
        </p:spPr>
      </p:pic>
      <p:pic>
        <p:nvPicPr>
          <p:cNvPr id="6" name="Picture 2" descr="E:\оформление\картиночки\001_small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32240" y="4525963"/>
            <a:ext cx="2051636" cy="19888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2976" y="457200"/>
            <a:ext cx="7848624" cy="838200"/>
          </a:xfrm>
        </p:spPr>
        <p:txBody>
          <a:bodyPr/>
          <a:lstStyle/>
          <a:p>
            <a:r>
              <a:rPr lang="ru-RU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5. Физическое развитие </a:t>
            </a:r>
            <a:endParaRPr lang="ru-RU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700808"/>
            <a:ext cx="9073008" cy="4379317"/>
          </a:xfrm>
        </p:spPr>
        <p:txBody>
          <a:bodyPr>
            <a:normAutofit fontScale="85000" lnSpcReduction="10000"/>
          </a:bodyPr>
          <a:lstStyle/>
          <a:p>
            <a:r>
              <a:rPr lang="ru-RU" dirty="0" smtClean="0"/>
              <a:t>Умеет  бегать, прыгать,  делать повороты, развороты </a:t>
            </a:r>
            <a:r>
              <a:rPr lang="ru-RU" dirty="0" smtClean="0"/>
              <a:t>(</a:t>
            </a:r>
            <a:r>
              <a:rPr lang="ru-RU" dirty="0" smtClean="0"/>
              <a:t>в</a:t>
            </a:r>
            <a:r>
              <a:rPr lang="ru-RU" dirty="0" smtClean="0"/>
              <a:t>ладеет  </a:t>
            </a:r>
            <a:r>
              <a:rPr lang="ru-RU" dirty="0" smtClean="0"/>
              <a:t>своим телом);</a:t>
            </a:r>
          </a:p>
          <a:p>
            <a:r>
              <a:rPr lang="ru-RU" dirty="0" smtClean="0"/>
              <a:t>свободно   ориентируется  в окружающем пространстве;</a:t>
            </a:r>
          </a:p>
          <a:p>
            <a:r>
              <a:rPr lang="ru-RU" dirty="0" smtClean="0"/>
              <a:t>выполняет  упражнения  по  образцу;</a:t>
            </a:r>
          </a:p>
          <a:p>
            <a:r>
              <a:rPr lang="ru-RU" dirty="0" smtClean="0"/>
              <a:t>развита  мелкая  моторика  пальцев рук, </a:t>
            </a:r>
          </a:p>
          <a:p>
            <a:pPr>
              <a:buNone/>
            </a:pPr>
            <a:r>
              <a:rPr lang="ru-RU" dirty="0" smtClean="0"/>
              <a:t>   общая моторика:</a:t>
            </a:r>
          </a:p>
          <a:p>
            <a:pPr>
              <a:buNone/>
            </a:pPr>
            <a:r>
              <a:rPr lang="ru-RU" dirty="0" smtClean="0"/>
              <a:t>        - способен  манипулировать  мелкими предметами;</a:t>
            </a:r>
          </a:p>
          <a:p>
            <a:pPr>
              <a:buNone/>
            </a:pPr>
            <a:r>
              <a:rPr lang="ru-RU" dirty="0" smtClean="0"/>
              <a:t>        - проводит  линии с </a:t>
            </a:r>
            <a:r>
              <a:rPr lang="ru-RU" dirty="0" smtClean="0"/>
              <a:t>нажимом,</a:t>
            </a:r>
            <a:r>
              <a:rPr lang="ru-RU" dirty="0"/>
              <a:t> </a:t>
            </a:r>
            <a:r>
              <a:rPr lang="ru-RU" dirty="0" smtClean="0"/>
              <a:t> </a:t>
            </a:r>
            <a:r>
              <a:rPr lang="ru-RU" dirty="0" smtClean="0"/>
              <a:t>свободно             ориентируется     на </a:t>
            </a:r>
            <a:r>
              <a:rPr lang="ru-RU" dirty="0" smtClean="0"/>
              <a:t>листе бумаги.</a:t>
            </a:r>
          </a:p>
          <a:p>
            <a:endParaRPr lang="ru-RU" dirty="0"/>
          </a:p>
        </p:txBody>
      </p:sp>
      <p:pic>
        <p:nvPicPr>
          <p:cNvPr id="4" name="Picture 6" descr="E:\оформление\стенды2\108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214414" cy="17840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4414" y="457200"/>
            <a:ext cx="7777186" cy="8382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6. Зрительно-пространственное восприятие </a:t>
            </a:r>
            <a:endParaRPr lang="ru-RU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ru-RU" dirty="0" smtClean="0"/>
              <a:t>Может  ориентироваться  в  пространстве </a:t>
            </a:r>
          </a:p>
          <a:p>
            <a:pPr>
              <a:buNone/>
            </a:pPr>
            <a:r>
              <a:rPr lang="ru-RU" dirty="0" smtClean="0"/>
              <a:t>    (сверху - снизу, справа - слева);</a:t>
            </a:r>
          </a:p>
          <a:p>
            <a:r>
              <a:rPr lang="ru-RU" dirty="0" smtClean="0"/>
              <a:t>различать  положение  предметов, </a:t>
            </a:r>
          </a:p>
          <a:p>
            <a:pPr>
              <a:buNone/>
            </a:pPr>
            <a:r>
              <a:rPr lang="ru-RU" dirty="0" smtClean="0"/>
              <a:t>   линий в пространстве;</a:t>
            </a:r>
          </a:p>
          <a:p>
            <a:r>
              <a:rPr lang="ru-RU" dirty="0" smtClean="0"/>
              <a:t>способен   срисовывать   фигуры,  буквы, цифры;</a:t>
            </a:r>
          </a:p>
          <a:p>
            <a:r>
              <a:rPr lang="ru-RU" dirty="0" smtClean="0"/>
              <a:t>чертить  вертикальные  и   </a:t>
            </a:r>
          </a:p>
          <a:p>
            <a:pPr marL="0" indent="0">
              <a:buNone/>
            </a:pPr>
            <a:r>
              <a:rPr lang="ru-RU" dirty="0" smtClean="0"/>
              <a:t>    горизонтальные </a:t>
            </a:r>
            <a:r>
              <a:rPr lang="ru-RU" dirty="0" smtClean="0"/>
              <a:t>линии, </a:t>
            </a:r>
          </a:p>
          <a:p>
            <a:pPr>
              <a:buNone/>
            </a:pPr>
            <a:r>
              <a:rPr lang="ru-RU" dirty="0" smtClean="0"/>
              <a:t>    круг, квадрат.</a:t>
            </a:r>
          </a:p>
          <a:p>
            <a:endParaRPr lang="ru-RU" dirty="0"/>
          </a:p>
        </p:txBody>
      </p:sp>
      <p:pic>
        <p:nvPicPr>
          <p:cNvPr id="4" name="Picture 6" descr="E:\оформление\стенды2\108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214414" cy="17840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3" descr="E:\оформление\картиночки\z-fine-motor-skill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52120" y="4293096"/>
            <a:ext cx="2763152" cy="214410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2976" y="457200"/>
            <a:ext cx="7848624" cy="838200"/>
          </a:xfrm>
        </p:spPr>
        <p:txBody>
          <a:bodyPr/>
          <a:lstStyle/>
          <a:p>
            <a:r>
              <a:rPr lang="ru-RU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7. Личностное </a:t>
            </a:r>
            <a:r>
              <a:rPr lang="ru-RU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 развитие </a:t>
            </a:r>
            <a:endParaRPr lang="ru-RU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Ребёнок   </a:t>
            </a:r>
            <a:r>
              <a:rPr lang="ru-RU" dirty="0" smtClean="0"/>
              <a:t>проявляет желание  учиться;</a:t>
            </a:r>
          </a:p>
          <a:p>
            <a:r>
              <a:rPr lang="ru-RU" dirty="0" smtClean="0"/>
              <a:t>прилагает  усилия  сделать что-то  лучше;</a:t>
            </a:r>
          </a:p>
          <a:p>
            <a:r>
              <a:rPr lang="ru-RU" dirty="0" smtClean="0"/>
              <a:t>активно  интересуется  новым, любознателен, наблюдателен;</a:t>
            </a:r>
          </a:p>
          <a:p>
            <a:r>
              <a:rPr lang="ru-RU" dirty="0" smtClean="0"/>
              <a:t>знает, что такое  хорошо, что такое плохо;</a:t>
            </a:r>
          </a:p>
          <a:p>
            <a:r>
              <a:rPr lang="ru-RU" dirty="0" smtClean="0"/>
              <a:t>рассудителен.</a:t>
            </a:r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4" name="Picture 6" descr="E:\оформление\стенды2\108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214414" cy="17840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2" name="Picture 2" descr="E:\всё для логопеда\1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824" y="3717032"/>
            <a:ext cx="4570892" cy="3670565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57356" y="457200"/>
            <a:ext cx="7134244" cy="838200"/>
          </a:xfrm>
        </p:spPr>
        <p:txBody>
          <a:bodyPr/>
          <a:lstStyle/>
          <a:p>
            <a:r>
              <a:rPr lang="ru-RU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8. Соматическое развитие </a:t>
            </a:r>
            <a:endParaRPr lang="ru-RU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- нет хронических заболеваний.</a:t>
            </a:r>
          </a:p>
          <a:p>
            <a:endParaRPr lang="ru-RU" dirty="0"/>
          </a:p>
        </p:txBody>
      </p:sp>
      <p:pic>
        <p:nvPicPr>
          <p:cNvPr id="4" name="Picture 6" descr="E:\оформление\стенды2\108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214414" cy="17840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57290" y="457200"/>
            <a:ext cx="7634310" cy="838200"/>
          </a:xfrm>
        </p:spPr>
        <p:txBody>
          <a:bodyPr/>
          <a:lstStyle/>
          <a:p>
            <a:r>
              <a:rPr lang="ru-RU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9. Речевое  развитие </a:t>
            </a:r>
            <a:endParaRPr lang="ru-RU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772816"/>
            <a:ext cx="8740080" cy="4307309"/>
          </a:xfrm>
        </p:spPr>
        <p:txBody>
          <a:bodyPr>
            <a:normAutofit fontScale="85000" lnSpcReduction="10000"/>
          </a:bodyPr>
          <a:lstStyle/>
          <a:p>
            <a:r>
              <a:rPr lang="ru-RU" dirty="0" smtClean="0"/>
              <a:t>Развит   фонематический слух </a:t>
            </a:r>
          </a:p>
          <a:p>
            <a:pPr>
              <a:buNone/>
            </a:pPr>
            <a:r>
              <a:rPr lang="ru-RU" dirty="0" smtClean="0"/>
              <a:t>  (развито   слуховое  восприятие);</a:t>
            </a:r>
          </a:p>
          <a:p>
            <a:r>
              <a:rPr lang="ru-RU" dirty="0" smtClean="0"/>
              <a:t>правильно произносит все звуки;</a:t>
            </a:r>
          </a:p>
          <a:p>
            <a:r>
              <a:rPr lang="ru-RU" dirty="0" smtClean="0"/>
              <a:t>хороший словарный запас;</a:t>
            </a:r>
          </a:p>
          <a:p>
            <a:r>
              <a:rPr lang="ru-RU" dirty="0" smtClean="0"/>
              <a:t>отвечает на вопросы; </a:t>
            </a:r>
          </a:p>
          <a:p>
            <a:r>
              <a:rPr lang="ru-RU" dirty="0" smtClean="0"/>
              <a:t>грамотно строит предложения; </a:t>
            </a:r>
          </a:p>
          <a:p>
            <a:r>
              <a:rPr lang="ru-RU" dirty="0" smtClean="0"/>
              <a:t>употребляет в речи сложные </a:t>
            </a:r>
            <a:r>
              <a:rPr lang="ru-RU" dirty="0" smtClean="0"/>
              <a:t>предложения</a:t>
            </a:r>
            <a:r>
              <a:rPr lang="ru-RU" dirty="0" smtClean="0"/>
              <a:t>; </a:t>
            </a:r>
          </a:p>
          <a:p>
            <a:r>
              <a:rPr lang="ru-RU" dirty="0" smtClean="0"/>
              <a:t>самостоятельно   </a:t>
            </a:r>
            <a:r>
              <a:rPr lang="ru-RU" dirty="0" smtClean="0"/>
              <a:t>составляет  </a:t>
            </a:r>
            <a:r>
              <a:rPr lang="ru-RU" dirty="0" smtClean="0"/>
              <a:t>рассказ-описание, рассказ  </a:t>
            </a:r>
            <a:r>
              <a:rPr lang="ru-RU" dirty="0" smtClean="0"/>
              <a:t>по </a:t>
            </a:r>
            <a:r>
              <a:rPr lang="ru-RU" dirty="0" smtClean="0"/>
              <a:t>серии </a:t>
            </a:r>
            <a:r>
              <a:rPr lang="ru-RU" dirty="0" smtClean="0"/>
              <a:t>картинок, по сюжетной картине.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4" name="Picture 6" descr="E:\оформление\стенды2\108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214414" cy="17840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Содержимое 7"/>
          <p:cNvGraphicFramePr>
            <a:graphicFrameLocks noGrp="1"/>
          </p:cNvGraphicFramePr>
          <p:nvPr>
            <p:ph sz="quarter" idx="4294967295"/>
            <p:extLst>
              <p:ext uri="{D42A27DB-BD31-4B8C-83A1-F6EECF244321}">
                <p14:modId xmlns:p14="http://schemas.microsoft.com/office/powerpoint/2010/main" val="2611757186"/>
              </p:ext>
            </p:extLst>
          </p:nvPr>
        </p:nvGraphicFramePr>
        <p:xfrm>
          <a:off x="1331641" y="428625"/>
          <a:ext cx="6912767" cy="602471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" name="Picture 6" descr="E:\оформление\стенды2\108.jpe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0"/>
            <a:ext cx="1214414" cy="17840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2" descr="E:\оформление\картинки\0_8e973_78d7739a_orig.png"/>
          <p:cNvPicPr>
            <a:picLocks noChangeAspect="1" noChangeArrowheads="1"/>
          </p:cNvPicPr>
          <p:nvPr/>
        </p:nvPicPr>
        <p:blipFill>
          <a:blip r:embed="rId8" cstate="print"/>
          <a:stretch>
            <a:fillRect/>
          </a:stretch>
        </p:blipFill>
        <p:spPr bwMode="auto">
          <a:xfrm>
            <a:off x="3131840" y="1784052"/>
            <a:ext cx="3179771" cy="2348459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35696" y="548680"/>
            <a:ext cx="7029994" cy="1080120"/>
          </a:xfrm>
          <a:ln>
            <a:noFill/>
          </a:ln>
          <a:effectLst/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ru-RU" sz="31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Упражнения  </a:t>
            </a:r>
            <a:br>
              <a:rPr lang="ru-RU" sz="31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ru-RU" sz="31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Для  формирования  </a:t>
            </a:r>
            <a:br>
              <a:rPr lang="ru-RU" sz="31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ru-RU" sz="31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активного </a:t>
            </a:r>
            <a:r>
              <a:rPr lang="ru-RU" sz="31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словарного </a:t>
            </a:r>
            <a:r>
              <a:rPr lang="ru-RU" sz="31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запаса :</a:t>
            </a:r>
            <a:r>
              <a:rPr lang="ru-RU" sz="31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/>
            </a:r>
            <a:br>
              <a:rPr lang="ru-RU" sz="31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ru-RU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endParaRPr lang="ru-RU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1538" y="2428868"/>
            <a:ext cx="7615262" cy="4145668"/>
          </a:xfrm>
        </p:spPr>
        <p:txBody>
          <a:bodyPr>
            <a:normAutofit fontScale="62500" lnSpcReduction="20000"/>
          </a:bodyPr>
          <a:lstStyle/>
          <a:p>
            <a:r>
              <a:rPr lang="ru-RU" i="1" u="sng" dirty="0" smtClean="0"/>
              <a:t>1.Подбор </a:t>
            </a:r>
            <a:r>
              <a:rPr lang="ru-RU" i="1" u="sng" dirty="0" smtClean="0"/>
              <a:t>эпитетов и определений к предметам  или узнать по определениям предмет.</a:t>
            </a:r>
          </a:p>
          <a:p>
            <a:pPr>
              <a:buNone/>
            </a:pPr>
            <a:r>
              <a:rPr lang="ru-RU" dirty="0" smtClean="0"/>
              <a:t>    Кошки    </a:t>
            </a:r>
            <a:r>
              <a:rPr lang="ru-RU" b="1" dirty="0" smtClean="0"/>
              <a:t>какие</a:t>
            </a:r>
            <a:r>
              <a:rPr lang="ru-RU" dirty="0" smtClean="0"/>
              <a:t>? (Лохматые, пушистые, черные, умные). </a:t>
            </a:r>
          </a:p>
          <a:p>
            <a:pPr>
              <a:buNone/>
            </a:pPr>
            <a:r>
              <a:rPr lang="ru-RU" dirty="0" smtClean="0"/>
              <a:t>    Круглый, оранжевый, сочный, вкусный – </a:t>
            </a:r>
            <a:r>
              <a:rPr lang="ru-RU" b="1" dirty="0" smtClean="0"/>
              <a:t>что  это</a:t>
            </a:r>
            <a:r>
              <a:rPr lang="ru-RU" dirty="0" smtClean="0"/>
              <a:t>? (Апельсин).</a:t>
            </a:r>
          </a:p>
          <a:p>
            <a:pPr>
              <a:buNone/>
            </a:pPr>
            <a:r>
              <a:rPr lang="ru-RU" dirty="0" smtClean="0"/>
              <a:t>    Весёлая, добрая, трудолюбивая- </a:t>
            </a:r>
            <a:r>
              <a:rPr lang="ru-RU" b="1" dirty="0" smtClean="0"/>
              <a:t>кто это</a:t>
            </a:r>
            <a:r>
              <a:rPr lang="ru-RU" dirty="0" smtClean="0"/>
              <a:t>? (Девочка).</a:t>
            </a:r>
          </a:p>
          <a:p>
            <a:pPr>
              <a:buNone/>
            </a:pPr>
            <a:endParaRPr lang="ru-RU" dirty="0" smtClean="0"/>
          </a:p>
          <a:p>
            <a:r>
              <a:rPr lang="ru-RU" i="1" u="sng" dirty="0" smtClean="0"/>
              <a:t>2. Подбор действий к предмету и наоборот.</a:t>
            </a:r>
          </a:p>
          <a:p>
            <a:pPr>
              <a:buNone/>
            </a:pPr>
            <a:r>
              <a:rPr lang="ru-RU" dirty="0" smtClean="0"/>
              <a:t>    Река  </a:t>
            </a:r>
            <a:r>
              <a:rPr lang="ru-RU" b="1" dirty="0" smtClean="0"/>
              <a:t>что делает</a:t>
            </a:r>
            <a:r>
              <a:rPr lang="ru-RU" dirty="0" smtClean="0"/>
              <a:t>? (Шумит, течет, замерзает, разливается).</a:t>
            </a:r>
          </a:p>
          <a:p>
            <a:pPr>
              <a:buNone/>
            </a:pPr>
            <a:r>
              <a:rPr lang="ru-RU" dirty="0" smtClean="0"/>
              <a:t>    На небе светит, землю согревает, тучи разгоняет – </a:t>
            </a:r>
            <a:r>
              <a:rPr lang="ru-RU" b="1" dirty="0" smtClean="0"/>
              <a:t>что это</a:t>
            </a:r>
            <a:r>
              <a:rPr lang="ru-RU" dirty="0" smtClean="0"/>
              <a:t>? (Солнце).</a:t>
            </a:r>
          </a:p>
          <a:p>
            <a:pPr>
              <a:buNone/>
            </a:pPr>
            <a:endParaRPr lang="ru-RU" dirty="0" smtClean="0"/>
          </a:p>
          <a:p>
            <a:r>
              <a:rPr lang="ru-RU" i="1" u="sng" dirty="0" smtClean="0"/>
              <a:t>3. По началу предложения закончить его самостоятельно.</a:t>
            </a:r>
          </a:p>
          <a:p>
            <a:pPr>
              <a:buNone/>
            </a:pPr>
            <a:r>
              <a:rPr lang="ru-RU" dirty="0" smtClean="0"/>
              <a:t>    Заставит плакать всех  вокруг, хоть он и не драчун, а …(лук).</a:t>
            </a:r>
          </a:p>
          <a:p>
            <a:endParaRPr lang="ru-RU" dirty="0"/>
          </a:p>
        </p:txBody>
      </p:sp>
      <p:pic>
        <p:nvPicPr>
          <p:cNvPr id="4" name="Picture 6" descr="E:\оформление\стенды2\108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116632"/>
            <a:ext cx="1214414" cy="17840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85786" y="857232"/>
            <a:ext cx="7901014" cy="5717304"/>
          </a:xfrm>
        </p:spPr>
        <p:txBody>
          <a:bodyPr>
            <a:normAutofit fontScale="70000" lnSpcReduction="20000"/>
          </a:bodyPr>
          <a:lstStyle/>
          <a:p>
            <a:endParaRPr lang="ru-RU" i="1" u="sng" dirty="0" smtClean="0"/>
          </a:p>
          <a:p>
            <a:r>
              <a:rPr lang="ru-RU" i="1" u="sng" dirty="0" smtClean="0"/>
              <a:t>4</a:t>
            </a:r>
            <a:r>
              <a:rPr lang="ru-RU" i="1" u="sng" dirty="0" smtClean="0"/>
              <a:t>. Распространение   предложений.</a:t>
            </a:r>
          </a:p>
          <a:p>
            <a:pPr>
              <a:lnSpc>
                <a:spcPct val="110000"/>
              </a:lnSpc>
              <a:buNone/>
            </a:pPr>
            <a:r>
              <a:rPr lang="ru-RU" b="1" dirty="0" smtClean="0"/>
              <a:t>    </a:t>
            </a:r>
            <a:r>
              <a:rPr lang="ru-RU" sz="2000" dirty="0" smtClean="0"/>
              <a:t>Что  это?           Что  делает?</a:t>
            </a:r>
          </a:p>
          <a:p>
            <a:pPr>
              <a:lnSpc>
                <a:spcPct val="110000"/>
              </a:lnSpc>
              <a:buNone/>
            </a:pPr>
            <a:r>
              <a:rPr lang="ru-RU" b="1" dirty="0" smtClean="0"/>
              <a:t>Самолёт    взлетает.</a:t>
            </a:r>
          </a:p>
          <a:p>
            <a:pPr>
              <a:buNone/>
            </a:pPr>
            <a:r>
              <a:rPr lang="ru-RU" b="1" dirty="0" smtClean="0"/>
              <a:t>                                          </a:t>
            </a:r>
          </a:p>
          <a:p>
            <a:pPr>
              <a:buNone/>
            </a:pPr>
            <a:r>
              <a:rPr lang="ru-RU" i="1" dirty="0" smtClean="0"/>
              <a:t>Какой самолёт взлетает? </a:t>
            </a:r>
          </a:p>
          <a:p>
            <a:pPr>
              <a:buNone/>
            </a:pPr>
            <a:r>
              <a:rPr lang="ru-RU" b="1" dirty="0" smtClean="0"/>
              <a:t>Пассажирский (военный) самолёт  взлетает.</a:t>
            </a:r>
          </a:p>
          <a:p>
            <a:pPr>
              <a:buNone/>
            </a:pPr>
            <a:r>
              <a:rPr lang="ru-RU" b="1" dirty="0" smtClean="0"/>
              <a:t>                                                                     .</a:t>
            </a:r>
          </a:p>
          <a:p>
            <a:pPr>
              <a:buNone/>
            </a:pPr>
            <a:r>
              <a:rPr lang="ru-RU" i="1" dirty="0" smtClean="0"/>
              <a:t>Откуда взлетает самолёт? </a:t>
            </a:r>
          </a:p>
          <a:p>
            <a:pPr>
              <a:buNone/>
            </a:pPr>
            <a:r>
              <a:rPr lang="ru-RU" b="1" dirty="0" smtClean="0"/>
              <a:t>Пассажирский (военный) самолёт  взлетает   с аэродрома.</a:t>
            </a:r>
          </a:p>
          <a:p>
            <a:pPr>
              <a:buNone/>
            </a:pPr>
            <a:r>
              <a:rPr lang="ru-RU" b="1" dirty="0" smtClean="0"/>
              <a:t>                                                                                            .</a:t>
            </a:r>
          </a:p>
          <a:p>
            <a:pPr>
              <a:buNone/>
            </a:pPr>
            <a:r>
              <a:rPr lang="ru-RU" i="1" dirty="0" smtClean="0"/>
              <a:t>Когда взлетает самолёт? </a:t>
            </a:r>
          </a:p>
          <a:p>
            <a:pPr>
              <a:buNone/>
            </a:pPr>
            <a:r>
              <a:rPr lang="ru-RU" b="1" dirty="0" smtClean="0"/>
              <a:t>Утром взлетает пассажирский (военный) самолёт  </a:t>
            </a:r>
          </a:p>
          <a:p>
            <a:pPr>
              <a:buNone/>
            </a:pPr>
            <a:r>
              <a:rPr lang="ru-RU" b="1" dirty="0" smtClean="0"/>
              <a:t>с  аэродрома.</a:t>
            </a:r>
          </a:p>
          <a:p>
            <a:pPr>
              <a:buNone/>
            </a:pPr>
            <a:r>
              <a:rPr lang="ru-RU" dirty="0" smtClean="0"/>
              <a:t>                                                                                                </a:t>
            </a:r>
            <a:r>
              <a:rPr lang="ru-RU" sz="4000" dirty="0" smtClean="0"/>
              <a:t>.</a:t>
            </a:r>
            <a:r>
              <a:rPr lang="ru-RU" dirty="0" smtClean="0"/>
              <a:t>                                                                  </a:t>
            </a:r>
          </a:p>
          <a:p>
            <a:endParaRPr lang="ru-RU" dirty="0"/>
          </a:p>
        </p:txBody>
      </p:sp>
      <p:pic>
        <p:nvPicPr>
          <p:cNvPr id="4" name="Picture 6" descr="E:\оформление\стенды2\108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214414" cy="17008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250468" y="-99392"/>
            <a:ext cx="7024294" cy="4567942"/>
          </a:xfrm>
        </p:spPr>
        <p:txBody>
          <a:bodyPr>
            <a:normAutofit/>
          </a:bodyPr>
          <a:lstStyle/>
          <a:p>
            <a:endParaRPr lang="ru-RU" sz="36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ru-RU" sz="3600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Сформированность</a:t>
            </a:r>
            <a:r>
              <a:rPr lang="ru-RU" sz="3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</a:p>
          <a:p>
            <a:r>
              <a:rPr lang="ru-RU" sz="3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произвольной </a:t>
            </a:r>
            <a:r>
              <a:rPr lang="ru-RU" sz="3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моторики, </a:t>
            </a:r>
            <a:r>
              <a:rPr lang="ru-RU" sz="3600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слухомоторной</a:t>
            </a:r>
            <a:r>
              <a:rPr lang="ru-RU" sz="3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координации и чувства ритма могут снять возможные проблемы нарушений </a:t>
            </a:r>
            <a:endParaRPr lang="ru-RU" sz="36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ru-RU" sz="3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в </a:t>
            </a:r>
            <a:r>
              <a:rPr lang="ru-RU" sz="3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чтении и письме.</a:t>
            </a:r>
          </a:p>
          <a:p>
            <a:endParaRPr lang="ru-RU" sz="3600" dirty="0"/>
          </a:p>
        </p:txBody>
      </p:sp>
      <p:pic>
        <p:nvPicPr>
          <p:cNvPr id="4" name="Picture 6" descr="E:\оформление\стенды2\108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054" y="0"/>
            <a:ext cx="1214414" cy="17840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4048" y="3356992"/>
            <a:ext cx="3614897" cy="3614897"/>
          </a:xfrm>
          <a:prstGeom prst="rect">
            <a:avLst/>
          </a:prstGeom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340768"/>
            <a:ext cx="8489908" cy="1067010"/>
          </a:xfr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  <p:txBody>
          <a:bodyPr>
            <a:normAutofit fontScale="90000"/>
          </a:bodyPr>
          <a:lstStyle/>
          <a:p>
            <a:r>
              <a:rPr lang="ru-RU" dirty="0" smtClean="0"/>
              <a:t> </a:t>
            </a:r>
            <a:r>
              <a:rPr lang="ru-RU" dirty="0" smtClean="0"/>
              <a:t>             </a:t>
            </a:r>
            <a:r>
              <a:rPr lang="ru-RU" sz="4900" b="1" cap="none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  <a:t>Готовность  к  обучению </a:t>
            </a:r>
            <a:r>
              <a:rPr lang="ru-RU" cap="none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/>
            </a:r>
            <a:br>
              <a:rPr lang="ru-RU" cap="none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r>
              <a:rPr lang="ru-RU" cap="none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/>
            </a:r>
            <a:br>
              <a:rPr lang="ru-RU" cap="none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r>
              <a:rPr lang="ru-RU" sz="4400" cap="none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</a:rPr>
              <a:t>- </a:t>
            </a:r>
            <a:r>
              <a:rPr lang="ru-RU" sz="4400" cap="none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</a:rPr>
              <a:t>это целый комплекс физиологических и психологических </a:t>
            </a:r>
            <a:br>
              <a:rPr lang="ru-RU" sz="4400" cap="none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</a:rPr>
            </a:br>
            <a:r>
              <a:rPr lang="ru-RU" sz="4400" cap="none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</a:rPr>
              <a:t>характеристик развития ребёнка</a:t>
            </a:r>
            <a:r>
              <a:rPr lang="ru-RU" cap="none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</a:rPr>
              <a:t>.</a:t>
            </a:r>
            <a:endParaRPr lang="ru-RU" cap="none" dirty="0">
              <a:ln w="18415" cmpd="sng">
                <a:solidFill>
                  <a:srgbClr val="FFFFFF"/>
                </a:solidFill>
                <a:prstDash val="solid"/>
              </a:ln>
              <a:solidFill>
                <a:schemeClr val="tx1">
                  <a:lumMod val="50000"/>
                  <a:lumOff val="50000"/>
                </a:schemeClr>
              </a:solidFill>
              <a:effectLst/>
            </a:endParaRPr>
          </a:p>
        </p:txBody>
      </p:sp>
      <p:pic>
        <p:nvPicPr>
          <p:cNvPr id="2050" name="Picture 2" descr="E:\оформление\обои\0_9ff33_1810993d_L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34467" y="3236210"/>
            <a:ext cx="4124014" cy="3621790"/>
          </a:xfrm>
          <a:prstGeom prst="rect">
            <a:avLst/>
          </a:prstGeom>
          <a:noFill/>
        </p:spPr>
      </p:pic>
      <p:pic>
        <p:nvPicPr>
          <p:cNvPr id="4" name="Picture 6" descr="E:\оформление\стенды2\108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214414" cy="17840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571480"/>
            <a:ext cx="8610600" cy="571504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Графические упражнения</a:t>
            </a:r>
            <a:endParaRPr lang="ru-RU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7" name="Picture 2" descr="F:\Подумай и дорисуй\8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 bwMode="auto">
          <a:xfrm>
            <a:off x="1142976" y="1285860"/>
            <a:ext cx="3852237" cy="53251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Содержимое 7"/>
          <p:cNvPicPr>
            <a:picLocks noGrp="1"/>
          </p:cNvPicPr>
          <p:nvPr>
            <p:ph sz="quarter" idx="4"/>
          </p:nvPr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 bwMode="auto">
          <a:xfrm>
            <a:off x="6000760" y="2714620"/>
            <a:ext cx="2836414" cy="325397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6" descr="E:\оформление\стенды2\108.jpe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1214414" cy="17840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5852" y="457200"/>
            <a:ext cx="7702700" cy="841248"/>
          </a:xfrm>
        </p:spPr>
        <p:txBody>
          <a:bodyPr/>
          <a:lstStyle/>
          <a:p>
            <a:r>
              <a:rPr lang="ru-RU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Сделай  рисунки  одинаковыми</a:t>
            </a:r>
            <a:endParaRPr lang="ru-RU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5" name="Содержимое 4"/>
          <p:cNvPicPr>
            <a:picLocks noGrp="1"/>
          </p:cNvPicPr>
          <p:nvPr>
            <p:ph sz="half" idx="1"/>
          </p:nvPr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 bwMode="auto">
          <a:xfrm>
            <a:off x="357158" y="1857364"/>
            <a:ext cx="3643338" cy="45005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Содержимое 5"/>
          <p:cNvPicPr>
            <a:picLocks noGrp="1"/>
          </p:cNvPicPr>
          <p:nvPr>
            <p:ph sz="half" idx="2"/>
          </p:nvPr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 bwMode="auto">
          <a:xfrm>
            <a:off x="4929190" y="1857364"/>
            <a:ext cx="3643338" cy="45005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6" descr="E:\оформление\стенды2\108.jpe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1214414" cy="17840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wipe dir="r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Найди   и  раскрась</a:t>
            </a:r>
            <a:endParaRPr lang="ru-RU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7" name="Содержимое 4"/>
          <p:cNvPicPr>
            <a:picLocks noGrp="1"/>
          </p:cNvPicPr>
          <p:nvPr>
            <p:ph sz="quarter" idx="2"/>
          </p:nvPr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 bwMode="auto">
          <a:xfrm>
            <a:off x="1907704" y="548680"/>
            <a:ext cx="5791210" cy="42008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6" descr="E:\оформление\стенды2\108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1214414" cy="17840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5410200"/>
            <a:ext cx="3624258" cy="88265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Раскрась </a:t>
            </a:r>
            <a:br>
              <a:rPr lang="ru-RU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ru-RU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по цифрам</a:t>
            </a:r>
            <a:endParaRPr lang="ru-RU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Picture 3" descr="E:\Развитие мелкой моторики пальцев рук\Раскрась по цифрам\Изображение 027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 bwMode="auto">
          <a:xfrm>
            <a:off x="3929058" y="142852"/>
            <a:ext cx="5104069" cy="65722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6" descr="E:\оформление\стенды2\108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1214414" cy="17840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5410200"/>
            <a:ext cx="8807896" cy="88265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                                   </a:t>
            </a:r>
            <a:r>
              <a:rPr lang="ru-RU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Графические   диктанты</a:t>
            </a:r>
            <a:endParaRPr lang="ru-RU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1026" name="Picture 2" descr="C:\Documents and Settings\1\Рабочий стол\рыбки.jpg"/>
          <p:cNvPicPr>
            <a:picLocks noGrp="1" noChangeAspect="1" noChangeArrowheads="1"/>
          </p:cNvPicPr>
          <p:nvPr>
            <p:ph sz="quarter" idx="2"/>
          </p:nvPr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rcRect l="27106" t="53604" r="32312" b="2738"/>
          <a:stretch/>
        </p:blipFill>
        <p:spPr bwMode="auto">
          <a:xfrm rot="5400000">
            <a:off x="4708419" y="-163801"/>
            <a:ext cx="4032289" cy="4593158"/>
          </a:xfrm>
          <a:prstGeom prst="rect">
            <a:avLst/>
          </a:prstGeom>
          <a:noFill/>
        </p:spPr>
      </p:pic>
      <p:pic>
        <p:nvPicPr>
          <p:cNvPr id="1027" name="Picture 3" descr="C:\Documents and Settings\1\Рабочий стол\пингвины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rcRect l="61011" t="6270" r="7574" b="50553"/>
          <a:stretch>
            <a:fillRect/>
          </a:stretch>
        </p:blipFill>
        <p:spPr bwMode="auto">
          <a:xfrm rot="5400000">
            <a:off x="983626" y="-746872"/>
            <a:ext cx="2358594" cy="4108517"/>
          </a:xfrm>
          <a:prstGeom prst="rect">
            <a:avLst/>
          </a:prstGeom>
          <a:noFill/>
        </p:spPr>
      </p:pic>
      <p:pic>
        <p:nvPicPr>
          <p:cNvPr id="9" name="Picture 3" descr="C:\Documents and Settings\1\Рабочий стол\пингвины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rcRect l="59580" t="67077" r="18813" b="14979"/>
          <a:stretch/>
        </p:blipFill>
        <p:spPr bwMode="auto">
          <a:xfrm rot="5400000">
            <a:off x="683567" y="2708763"/>
            <a:ext cx="2736306" cy="288032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4350822"/>
            <a:ext cx="8272490" cy="1863718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Лепка </a:t>
            </a:r>
            <a:br>
              <a:rPr lang="ru-RU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ru-RU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из пластилина, глины и теста</a:t>
            </a:r>
            <a:endParaRPr lang="ru-RU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7" name="Picture 3" descr="F:\поделки\PB080016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rcRect l="8248" t="8320" r="10448" b="13166"/>
          <a:stretch>
            <a:fillRect/>
          </a:stretch>
        </p:blipFill>
        <p:spPr bwMode="auto">
          <a:xfrm>
            <a:off x="2214546" y="1428736"/>
            <a:ext cx="3742557" cy="292895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8" name="Picture 6" descr="E:\оформление\стенды2\108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214414" cy="17840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 advClick="0" advTm="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400" dirty="0" err="1" smtClean="0">
                <a:solidFill>
                  <a:srgbClr val="7030A0"/>
                </a:solidFill>
              </a:rPr>
              <a:t>Бисероплетение</a:t>
            </a:r>
            <a:endParaRPr lang="ru-RU" sz="4400" dirty="0">
              <a:solidFill>
                <a:srgbClr val="7030A0"/>
              </a:solidFill>
            </a:endParaRPr>
          </a:p>
        </p:txBody>
      </p:sp>
      <p:pic>
        <p:nvPicPr>
          <p:cNvPr id="7" name="Picture 2" descr="F:\поделки\PICT6778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2928926" y="285728"/>
            <a:ext cx="3589383" cy="531760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8" name="Picture 6" descr="E:\оформление\стенды2\108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214414" cy="17840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 advTm="2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57290" y="142852"/>
            <a:ext cx="7329510" cy="2066948"/>
          </a:xfrm>
        </p:spPr>
        <p:txBody>
          <a:bodyPr/>
          <a:lstStyle/>
          <a:p>
            <a:r>
              <a:rPr lang="ru-RU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Вязание, </a:t>
            </a:r>
            <a:br>
              <a:rPr lang="ru-RU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ru-RU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вышивание, </a:t>
            </a:r>
            <a:br>
              <a:rPr lang="ru-RU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ru-RU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плетение, </a:t>
            </a:r>
            <a:endParaRPr lang="ru-RU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5" name="Picture 2" descr="F:\поделки\65943793_AA7965406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2976" y="2254830"/>
            <a:ext cx="7572428" cy="4388879"/>
          </a:xfrm>
          <a:prstGeom prst="rect">
            <a:avLst/>
          </a:prstGeom>
          <a:noFill/>
        </p:spPr>
      </p:pic>
      <p:pic>
        <p:nvPicPr>
          <p:cNvPr id="6" name="Picture 6" descr="E:\оформление\стенды2\108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214414" cy="17840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wipe dir="r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72066" y="0"/>
            <a:ext cx="3929090" cy="1857364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                    </a:t>
            </a:r>
            <a:r>
              <a:rPr lang="ru-RU" sz="44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ОРИГАМИ</a:t>
            </a:r>
            <a:endParaRPr lang="ru-RU" sz="44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44034" name="Picture 2" descr="C:\Documents and Settings\1\Рабочий стол\оригами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14531889">
            <a:off x="1854483" y="2555773"/>
            <a:ext cx="2694025" cy="45259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4035" name="Picture 3" descr="C:\Documents and Settings\1\Рабочий стол\оригами 1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57786" y="1903410"/>
            <a:ext cx="3786214" cy="49545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4036" name="Picture 4" descr="C:\Documents and Settings\1\Рабочий стол\оригами 2.jpg"/>
          <p:cNvPicPr>
            <a:picLocks noChangeAspect="1" noChangeArrowheads="1"/>
          </p:cNvPicPr>
          <p:nvPr/>
        </p:nvPicPr>
        <p:blipFill>
          <a:blip r:embed="rId4" cstate="print"/>
          <a:srcRect r="3125"/>
          <a:stretch>
            <a:fillRect/>
          </a:stretch>
        </p:blipFill>
        <p:spPr bwMode="auto">
          <a:xfrm>
            <a:off x="1285852" y="0"/>
            <a:ext cx="2214563" cy="35718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6" descr="E:\оформление\стенды2\108.jpe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1214414" cy="17840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4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40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40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7" dur="2000" fill="hold"/>
                                        <p:tgtEl>
                                          <p:spTgt spid="440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187624" y="214290"/>
            <a:ext cx="7742094" cy="170254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Будущему </a:t>
            </a:r>
            <a:br>
              <a:rPr lang="ru-RU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ru-RU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первокласснику </a:t>
            </a:r>
            <a:br>
              <a:rPr lang="ru-RU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ru-RU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необходимо: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323528" y="1643050"/>
            <a:ext cx="8820472" cy="5214950"/>
          </a:xfrm>
        </p:spPr>
        <p:txBody>
          <a:bodyPr>
            <a:normAutofit fontScale="70000" lnSpcReduction="20000"/>
          </a:bodyPr>
          <a:lstStyle/>
          <a:p>
            <a:r>
              <a:rPr lang="ru-RU" sz="3100" dirty="0" smtClean="0"/>
              <a:t>Уметь четко произносить все звуки речи.</a:t>
            </a:r>
          </a:p>
          <a:p>
            <a:r>
              <a:rPr lang="ru-RU" sz="3100" dirty="0" smtClean="0"/>
              <a:t>Уметь интонационно выделять звук в словах.</a:t>
            </a:r>
          </a:p>
          <a:p>
            <a:r>
              <a:rPr lang="ru-RU" sz="3100" dirty="0" smtClean="0"/>
              <a:t>Уметь выделять заданный звук в потоке речи.</a:t>
            </a:r>
          </a:p>
          <a:p>
            <a:r>
              <a:rPr lang="ru-RU" sz="3100" dirty="0" smtClean="0"/>
              <a:t>Уметь определять место звука в слове. </a:t>
            </a:r>
          </a:p>
          <a:p>
            <a:r>
              <a:rPr lang="ru-RU" sz="3100" dirty="0" smtClean="0"/>
              <a:t>Уметь  делить слова  на слоги.</a:t>
            </a:r>
          </a:p>
          <a:p>
            <a:r>
              <a:rPr lang="ru-RU" sz="3100" dirty="0" smtClean="0"/>
              <a:t>Уметь составлять предложения из 3-5 слов.</a:t>
            </a:r>
          </a:p>
          <a:p>
            <a:r>
              <a:rPr lang="ru-RU" sz="3100" dirty="0" smtClean="0"/>
              <a:t>Уметь использовать в речи обобщающие понятия.</a:t>
            </a:r>
          </a:p>
          <a:p>
            <a:r>
              <a:rPr lang="ru-RU" sz="3100" dirty="0" smtClean="0"/>
              <a:t>Уметь составлять рассказ по картинке.</a:t>
            </a:r>
          </a:p>
          <a:p>
            <a:r>
              <a:rPr lang="ru-RU" sz="3100" dirty="0" smtClean="0"/>
              <a:t>Уметь составлять несколько предложений о предмете.</a:t>
            </a:r>
          </a:p>
          <a:p>
            <a:r>
              <a:rPr lang="ru-RU" sz="3100" dirty="0" smtClean="0"/>
              <a:t>Различать жанры художественной литературы </a:t>
            </a:r>
          </a:p>
          <a:p>
            <a:pPr>
              <a:buNone/>
            </a:pPr>
            <a:r>
              <a:rPr lang="ru-RU" sz="3100" dirty="0" smtClean="0"/>
              <a:t>    (сказка, рассказ, стихотворение, басня).</a:t>
            </a:r>
          </a:p>
          <a:p>
            <a:r>
              <a:rPr lang="ru-RU" sz="3100" dirty="0" smtClean="0"/>
              <a:t>Уметь наизусть читать любимое стихотворение.</a:t>
            </a:r>
          </a:p>
          <a:p>
            <a:r>
              <a:rPr lang="ru-RU" sz="3100" dirty="0" smtClean="0"/>
              <a:t>Знать автора прочитанного стихотворения.</a:t>
            </a:r>
          </a:p>
          <a:p>
            <a:r>
              <a:rPr lang="ru-RU" sz="3100" dirty="0" smtClean="0"/>
              <a:t>Уметь передавать содержание сказки, прослушанного текста.</a:t>
            </a:r>
          </a:p>
          <a:p>
            <a:pPr>
              <a:buNone/>
            </a:pPr>
            <a:r>
              <a:rPr lang="ru-RU" sz="2400" b="1" dirty="0" smtClean="0"/>
              <a:t>     </a:t>
            </a:r>
          </a:p>
          <a:p>
            <a:endParaRPr lang="ru-RU" dirty="0"/>
          </a:p>
        </p:txBody>
      </p:sp>
      <p:pic>
        <p:nvPicPr>
          <p:cNvPr id="6" name="Picture 2" descr="E:\оформление\картиночки\BACKPACK3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6732240" y="116632"/>
            <a:ext cx="2067803" cy="246118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6" descr="E:\оформление\стенды2\108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214414" cy="17840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260648"/>
            <a:ext cx="8100392" cy="288032"/>
          </a:xfrm>
        </p:spPr>
        <p:txBody>
          <a:bodyPr>
            <a:noAutofit/>
          </a:bodyPr>
          <a:lstStyle/>
          <a:p>
            <a:pPr algn="ctr"/>
            <a:r>
              <a:rPr lang="ru-RU" sz="4400" dirty="0" smtClean="0">
                <a:solidFill>
                  <a:schemeClr val="accent5">
                    <a:lumMod val="50000"/>
                  </a:schemeClr>
                </a:solidFill>
              </a:rPr>
              <a:t/>
            </a:r>
            <a:br>
              <a:rPr lang="ru-RU" sz="4400" dirty="0" smtClean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sz="4400" dirty="0" smtClean="0">
                <a:solidFill>
                  <a:schemeClr val="accent5">
                    <a:lumMod val="50000"/>
                  </a:schemeClr>
                </a:solidFill>
              </a:rPr>
              <a:t/>
            </a:r>
            <a:br>
              <a:rPr lang="ru-RU" sz="4400" dirty="0" smtClean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sz="4400" b="1" i="1" cap="none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  <a:t>Физическая       </a:t>
            </a:r>
            <a:r>
              <a:rPr lang="ru-RU" sz="4400" b="1" i="1" cap="none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  <a:t>готовность</a:t>
            </a:r>
            <a:r>
              <a:rPr lang="ru-RU" sz="4400" b="1" i="1" cap="none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  <a:t/>
            </a:r>
            <a:br>
              <a:rPr lang="ru-RU" sz="4400" b="1" i="1" cap="none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</a:br>
            <a:endParaRPr lang="ru-RU" sz="4400" b="1" i="1" cap="none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504" y="1784052"/>
            <a:ext cx="6750512" cy="4655439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Родителям необходимо:</a:t>
            </a:r>
          </a:p>
          <a:p>
            <a:pPr>
              <a:buNone/>
            </a:pPr>
            <a:r>
              <a:rPr lang="ru-RU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-  Заботиться о повышении защитных сил организма;</a:t>
            </a:r>
          </a:p>
          <a:p>
            <a:pPr>
              <a:buNone/>
            </a:pPr>
            <a:r>
              <a:rPr lang="ru-RU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-  Обращать внимание на осанку;</a:t>
            </a:r>
          </a:p>
          <a:p>
            <a:pPr>
              <a:buNone/>
            </a:pPr>
            <a:r>
              <a:rPr lang="ru-RU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-  Своевременно обеспечивать прохождение медицинского обследования;</a:t>
            </a:r>
          </a:p>
          <a:p>
            <a:pPr>
              <a:buNone/>
            </a:pPr>
            <a:r>
              <a:rPr lang="ru-RU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-   Создавать условия как для развития общей двигательной активности, так и для развития мелкой моторики.</a:t>
            </a:r>
            <a:endParaRPr lang="ru-RU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4" name="Picture 6" descr="E:\оформление\стенды2\108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116632"/>
            <a:ext cx="1214414" cy="17840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91493" y="2420888"/>
            <a:ext cx="3137612" cy="4175375"/>
          </a:xfrm>
          <a:prstGeom prst="rect">
            <a:avLst/>
          </a:prstGeom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4414" y="714356"/>
            <a:ext cx="7548586" cy="1498492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Уважаемые родители,</a:t>
            </a:r>
            <a:br>
              <a:rPr lang="ru-RU" dirty="0" smtClean="0"/>
            </a:br>
            <a:r>
              <a:rPr lang="ru-RU" dirty="0" smtClean="0"/>
              <a:t> Каким Вы видите будущее </a:t>
            </a:r>
            <a:br>
              <a:rPr lang="ru-RU" dirty="0" smtClean="0"/>
            </a:br>
            <a:r>
              <a:rPr lang="ru-RU" dirty="0" smtClean="0"/>
              <a:t>  ВАШЕГО РЕБЁНКА- школьника?</a:t>
            </a:r>
            <a:endParaRPr lang="ru-RU" dirty="0"/>
          </a:p>
        </p:txBody>
      </p:sp>
      <p:pic>
        <p:nvPicPr>
          <p:cNvPr id="13314" name="Picture 2" descr="E:\оформление\картинки\школа, клипарт\635.jpe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2285992"/>
            <a:ext cx="4041775" cy="3939149"/>
          </a:xfrm>
          <a:prstGeom prst="rect">
            <a:avLst/>
          </a:prstGeom>
          <a:noFill/>
        </p:spPr>
      </p:pic>
      <p:pic>
        <p:nvPicPr>
          <p:cNvPr id="8" name="Picture 2" descr="E:\оформление\картиночки\img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4876" y="2285992"/>
            <a:ext cx="4071966" cy="3929090"/>
          </a:xfrm>
          <a:prstGeom prst="rect">
            <a:avLst/>
          </a:prstGeom>
          <a:noFill/>
        </p:spPr>
      </p:pic>
      <p:pic>
        <p:nvPicPr>
          <p:cNvPr id="5" name="Picture 6" descr="E:\оформление\стенды2\108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1214414" cy="17840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722312" y="3357562"/>
            <a:ext cx="7993091" cy="250033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8000" dirty="0" smtClean="0"/>
              <a:t>СПАСИБО </a:t>
            </a:r>
            <a:br>
              <a:rPr lang="ru-RU" sz="8000" dirty="0" smtClean="0"/>
            </a:br>
            <a:r>
              <a:rPr lang="ru-RU" sz="8000" dirty="0" smtClean="0"/>
              <a:t>ЗА ВНИМАНИЕ!</a:t>
            </a:r>
            <a:endParaRPr lang="ru-RU" sz="8000" dirty="0"/>
          </a:p>
        </p:txBody>
      </p:sp>
      <p:pic>
        <p:nvPicPr>
          <p:cNvPr id="6" name="Picture 2" descr="E:\оформление\картиночки\9a9b3fc27f71a91d5c9d5f73491d77ce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3203848" y="476672"/>
            <a:ext cx="3096344" cy="27000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4414" y="214290"/>
            <a:ext cx="7777186" cy="1285884"/>
          </a:xfrm>
        </p:spPr>
        <p:txBody>
          <a:bodyPr>
            <a:normAutofit/>
          </a:bodyPr>
          <a:lstStyle/>
          <a:p>
            <a:r>
              <a:rPr lang="ru-RU" sz="4000" b="1" cap="none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  <a:t>Психологическая   готовность</a:t>
            </a:r>
            <a:endParaRPr lang="ru-RU" sz="4000" b="1" cap="none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980728"/>
            <a:ext cx="8634442" cy="5099397"/>
          </a:xfrm>
        </p:spPr>
        <p:txBody>
          <a:bodyPr/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sz="3600" dirty="0" smtClean="0"/>
              <a:t> </a:t>
            </a:r>
            <a:r>
              <a:rPr lang="ru-RU" sz="3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- мотивационная  готовность;</a:t>
            </a:r>
          </a:p>
          <a:p>
            <a:pPr>
              <a:buNone/>
            </a:pPr>
            <a:r>
              <a:rPr lang="ru-RU" sz="3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- эмоционально-волевая готовность;</a:t>
            </a:r>
          </a:p>
          <a:p>
            <a:pPr>
              <a:buNone/>
            </a:pPr>
            <a:r>
              <a:rPr lang="ru-RU" sz="3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- интеллектуальная готовность;</a:t>
            </a:r>
          </a:p>
          <a:p>
            <a:pPr>
              <a:buNone/>
            </a:pPr>
            <a:r>
              <a:rPr lang="ru-RU" sz="3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- коммуникативная готовность.</a:t>
            </a:r>
          </a:p>
          <a:p>
            <a:endParaRPr lang="ru-RU" dirty="0"/>
          </a:p>
        </p:txBody>
      </p:sp>
      <p:pic>
        <p:nvPicPr>
          <p:cNvPr id="4" name="Picture 6" descr="E:\оформление\стенды2\108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214414" cy="17840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218" name="Picture 2" descr="E:\всё для логопеда\4571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71802" y="4000504"/>
            <a:ext cx="2986646" cy="26431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Заголовок 10"/>
          <p:cNvSpPr>
            <a:spLocks noGrp="1"/>
          </p:cNvSpPr>
          <p:nvPr>
            <p:ph type="title"/>
          </p:nvPr>
        </p:nvSpPr>
        <p:spPr>
          <a:xfrm>
            <a:off x="1619672" y="265778"/>
            <a:ext cx="7427168" cy="3163222"/>
          </a:xfrm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4900" cap="none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</a:rPr>
              <a:t>Возраст </a:t>
            </a:r>
            <a:r>
              <a:rPr lang="ru-RU" sz="4900" cap="none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</a:rPr>
              <a:t>ребенка 6-7 лет </a:t>
            </a:r>
            <a:br>
              <a:rPr lang="ru-RU" sz="4900" cap="none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</a:rPr>
            </a:br>
            <a:r>
              <a:rPr lang="ru-RU" cap="none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</a:rPr>
              <a:t>– это период его жизни, когда окончательно формируются все предпосылки его успешного обучения в школе: </a:t>
            </a:r>
            <a:br>
              <a:rPr lang="ru-RU" cap="none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</a:rPr>
            </a:br>
            <a:r>
              <a:rPr lang="ru-RU" cap="none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</a:rPr>
              <a:t>-эмоционально-волевая сфера;  </a:t>
            </a:r>
            <a:br>
              <a:rPr lang="ru-RU" cap="none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</a:rPr>
            </a:br>
            <a:r>
              <a:rPr lang="ru-RU" cap="none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</a:rPr>
              <a:t>-физическое развитие;</a:t>
            </a:r>
            <a:br>
              <a:rPr lang="ru-RU" cap="none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</a:rPr>
            </a:br>
            <a:r>
              <a:rPr lang="ru-RU" cap="none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</a:rPr>
              <a:t>-познавательная деятельность.</a:t>
            </a:r>
            <a:br>
              <a:rPr lang="ru-RU" cap="none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</a:rPr>
            </a:br>
            <a:endParaRPr lang="ru-RU" dirty="0">
              <a:solidFill>
                <a:schemeClr val="tx1">
                  <a:lumMod val="50000"/>
                  <a:lumOff val="50000"/>
                </a:schemeClr>
              </a:solidFill>
              <a:effectLst/>
            </a:endParaRPr>
          </a:p>
        </p:txBody>
      </p:sp>
      <p:pic>
        <p:nvPicPr>
          <p:cNvPr id="4" name="Picture 6" descr="E:\оформление\стенды2\108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142852"/>
            <a:ext cx="1214414" cy="178405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30762" y="4293096"/>
            <a:ext cx="3082475" cy="2492896"/>
          </a:xfrm>
          <a:prstGeom prst="rect">
            <a:avLst/>
          </a:prstGeom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1115616" y="1426097"/>
            <a:ext cx="7472386" cy="10668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Как вы считаете обладает ли ваш будущий </a:t>
            </a:r>
            <a:r>
              <a:rPr lang="ru-RU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первоклассник </a:t>
            </a:r>
            <a:r>
              <a:rPr lang="ru-RU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следующими </a:t>
            </a:r>
            <a:r>
              <a:rPr lang="ru-RU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характеристиками </a:t>
            </a:r>
            <a:r>
              <a:rPr lang="ru-RU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?</a:t>
            </a: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</a:b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6" descr="E:\оформление\стенды2\108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28604"/>
            <a:ext cx="1214414" cy="17840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1" descr="C:\Documents and Settings\Пользователь\Рабочий стол\для логопеда\masha-masha-247326358125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55776" y="2708920"/>
            <a:ext cx="3436382" cy="3638522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5852" y="1143000"/>
            <a:ext cx="7400948" cy="1066800"/>
          </a:xfrm>
        </p:spPr>
        <p:txBody>
          <a:bodyPr/>
          <a:lstStyle/>
          <a:p>
            <a:r>
              <a:rPr lang="ru-RU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1. Социальное    развитие</a:t>
            </a:r>
            <a:endParaRPr lang="ru-RU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643042" y="1268760"/>
            <a:ext cx="7348558" cy="4811365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</a:t>
            </a:r>
          </a:p>
          <a:p>
            <a:r>
              <a:rPr lang="ru-RU" dirty="0" smtClean="0"/>
              <a:t>ребенок общителен;</a:t>
            </a:r>
          </a:p>
          <a:p>
            <a:r>
              <a:rPr lang="ru-RU" dirty="0" smtClean="0"/>
              <a:t>неагрессивен;</a:t>
            </a:r>
          </a:p>
          <a:p>
            <a:r>
              <a:rPr lang="ru-RU" dirty="0" smtClean="0"/>
              <a:t>легко адаптируется в новой обстановке (в гостях, в поездке).</a:t>
            </a:r>
          </a:p>
          <a:p>
            <a:endParaRPr lang="ru-RU" dirty="0"/>
          </a:p>
        </p:txBody>
      </p:sp>
      <p:pic>
        <p:nvPicPr>
          <p:cNvPr id="4" name="Picture 6" descr="E:\оформление\стенды2\108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42852"/>
            <a:ext cx="1214414" cy="17840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2" descr="C:\Documents and Settings\Пользователь\Рабочий стол\для логопеда\i (3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27784" y="4077072"/>
            <a:ext cx="3744416" cy="244827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4414" y="457200"/>
            <a:ext cx="7777186" cy="838200"/>
          </a:xfrm>
        </p:spPr>
        <p:txBody>
          <a:bodyPr/>
          <a:lstStyle/>
          <a:p>
            <a:r>
              <a:rPr lang="ru-RU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2. Организация   деятельности </a:t>
            </a:r>
            <a:endParaRPr lang="ru-RU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700808"/>
            <a:ext cx="8686800" cy="4379317"/>
          </a:xfrm>
        </p:spPr>
        <p:txBody>
          <a:bodyPr>
            <a:normAutofit/>
          </a:bodyPr>
          <a:lstStyle/>
          <a:p>
            <a:r>
              <a:rPr lang="ru-RU" dirty="0" smtClean="0"/>
              <a:t>Дошкольник выполняет задание по образцу;</a:t>
            </a:r>
          </a:p>
          <a:p>
            <a:r>
              <a:rPr lang="ru-RU" dirty="0" smtClean="0"/>
              <a:t>доводит работу до конца;</a:t>
            </a:r>
          </a:p>
          <a:p>
            <a:r>
              <a:rPr lang="ru-RU" dirty="0" smtClean="0"/>
              <a:t>видит  свои  недостатки;</a:t>
            </a:r>
          </a:p>
          <a:p>
            <a:r>
              <a:rPr lang="ru-RU" dirty="0" smtClean="0"/>
              <a:t>адекватно  воспринимает  критику;</a:t>
            </a:r>
          </a:p>
          <a:p>
            <a:r>
              <a:rPr lang="ru-RU" dirty="0" smtClean="0"/>
              <a:t>может  дать оценку своей деятельности, </a:t>
            </a:r>
          </a:p>
          <a:p>
            <a:pPr>
              <a:buNone/>
            </a:pPr>
            <a:r>
              <a:rPr lang="ru-RU" dirty="0" smtClean="0"/>
              <a:t>    его результату.</a:t>
            </a:r>
          </a:p>
          <a:p>
            <a:endParaRPr lang="ru-RU" dirty="0"/>
          </a:p>
        </p:txBody>
      </p:sp>
      <p:pic>
        <p:nvPicPr>
          <p:cNvPr id="4" name="Picture 6" descr="E:\оформление\стенды2\108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214414" cy="17840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2" descr="E:\оформление\картинки\школа, клипарт\494.JPG"/>
          <p:cNvPicPr>
            <a:picLocks noChangeAspect="1" noChangeArrowheads="1"/>
          </p:cNvPicPr>
          <p:nvPr/>
        </p:nvPicPr>
        <p:blipFill>
          <a:blip r:embed="rId3" cstate="print"/>
          <a:srcRect l="4713" r="15750" b="9594"/>
          <a:stretch>
            <a:fillRect/>
          </a:stretch>
        </p:blipFill>
        <p:spPr bwMode="auto">
          <a:xfrm>
            <a:off x="4427984" y="4581128"/>
            <a:ext cx="2224160" cy="21994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457200"/>
            <a:ext cx="7562872" cy="838200"/>
          </a:xfrm>
        </p:spPr>
        <p:txBody>
          <a:bodyPr/>
          <a:lstStyle/>
          <a:p>
            <a:r>
              <a:rPr lang="ru-RU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3. Общее   развитие </a:t>
            </a:r>
            <a:endParaRPr lang="ru-RU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87624" y="1340768"/>
            <a:ext cx="7056784" cy="4739357"/>
          </a:xfrm>
        </p:spPr>
        <p:txBody>
          <a:bodyPr/>
          <a:lstStyle/>
          <a:p>
            <a:r>
              <a:rPr lang="ru-RU" dirty="0" smtClean="0"/>
              <a:t>Имеет  элементарный  запас  сведений   о  себе </a:t>
            </a:r>
            <a:r>
              <a:rPr lang="ru-RU" dirty="0" smtClean="0"/>
              <a:t> и  об </a:t>
            </a:r>
            <a:r>
              <a:rPr lang="ru-RU" dirty="0" smtClean="0"/>
              <a:t>окружающем   его </a:t>
            </a:r>
            <a:r>
              <a:rPr lang="ru-RU" dirty="0" smtClean="0"/>
              <a:t> мире</a:t>
            </a:r>
            <a:r>
              <a:rPr lang="ru-RU" dirty="0" smtClean="0"/>
              <a:t>;</a:t>
            </a:r>
          </a:p>
          <a:p>
            <a:r>
              <a:rPr lang="ru-RU" dirty="0" smtClean="0"/>
              <a:t>видит сходство  и различие  предметов;</a:t>
            </a:r>
          </a:p>
          <a:p>
            <a:r>
              <a:rPr lang="ru-RU" dirty="0" smtClean="0"/>
              <a:t>умеет  делать выводы.</a:t>
            </a:r>
          </a:p>
          <a:p>
            <a:endParaRPr lang="ru-RU" dirty="0"/>
          </a:p>
        </p:txBody>
      </p:sp>
      <p:pic>
        <p:nvPicPr>
          <p:cNvPr id="4" name="Picture 6" descr="E:\оформление\стенды2\108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214414" cy="17840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2" descr="12708047251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24128" y="3212976"/>
            <a:ext cx="3116089" cy="35004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848</TotalTime>
  <Words>736</Words>
  <Application>Microsoft Office PowerPoint</Application>
  <PresentationFormat>Экран (4:3)</PresentationFormat>
  <Paragraphs>139</Paragraphs>
  <Slides>31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5" baseType="lpstr">
      <vt:lpstr>Franklin Gothic Book</vt:lpstr>
      <vt:lpstr>Franklin Gothic Medium</vt:lpstr>
      <vt:lpstr>Wingdings 2</vt:lpstr>
      <vt:lpstr>Трек</vt:lpstr>
      <vt:lpstr>Презентация PowerPoint</vt:lpstr>
      <vt:lpstr>              Готовность  к  обучению   - это целый комплекс физиологических и психологических  характеристик развития ребёнка.</vt:lpstr>
      <vt:lpstr>  Физическая       готовность </vt:lpstr>
      <vt:lpstr>Психологическая   готовность</vt:lpstr>
      <vt:lpstr>   Возраст ребенка 6-7 лет  – это период его жизни, когда окончательно формируются все предпосылки его успешного обучения в школе:  -эмоционально-волевая сфера;   -физическое развитие; -познавательная деятельность. </vt:lpstr>
      <vt:lpstr>Как вы считаете обладает ли ваш будущий  первоклассник следующими  характеристиками ? </vt:lpstr>
      <vt:lpstr>1. Социальное    развитие</vt:lpstr>
      <vt:lpstr>2. Организация   деятельности </vt:lpstr>
      <vt:lpstr>3. Общее   развитие </vt:lpstr>
      <vt:lpstr>4. Развитие  внимания и памяти </vt:lpstr>
      <vt:lpstr>5. Физическое развитие </vt:lpstr>
      <vt:lpstr>6. Зрительно-пространственное восприятие </vt:lpstr>
      <vt:lpstr>7. Личностное   развитие </vt:lpstr>
      <vt:lpstr>8. Соматическое развитие </vt:lpstr>
      <vt:lpstr>9. Речевое  развитие </vt:lpstr>
      <vt:lpstr>Презентация PowerPoint</vt:lpstr>
      <vt:lpstr> Упражнения   Для  формирования   активного словарного  запаса :  </vt:lpstr>
      <vt:lpstr>Презентация PowerPoint</vt:lpstr>
      <vt:lpstr>Презентация PowerPoint</vt:lpstr>
      <vt:lpstr>Графические упражнения</vt:lpstr>
      <vt:lpstr>Сделай  рисунки  одинаковыми</vt:lpstr>
      <vt:lpstr>Найди   и  раскрась</vt:lpstr>
      <vt:lpstr>Раскрась  по цифрам</vt:lpstr>
      <vt:lpstr>                                    Графические   диктанты</vt:lpstr>
      <vt:lpstr>Лепка  из пластилина, глины и теста</vt:lpstr>
      <vt:lpstr>Бисероплетение</vt:lpstr>
      <vt:lpstr>Вязание,  вышивание,  плетение, </vt:lpstr>
      <vt:lpstr>                    ОРИГАМИ</vt:lpstr>
      <vt:lpstr> Будущему  первокласснику  необходимо:  </vt:lpstr>
      <vt:lpstr>Уважаемые родители,  Каким Вы видите будущее    ВАШЕГО РЕБЁНКА- школьника?</vt:lpstr>
      <vt:lpstr>СПАСИБО  ЗА ВНИМАНИЕ!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</dc:creator>
  <cp:lastModifiedBy>Пользователь Windows</cp:lastModifiedBy>
  <cp:revision>104</cp:revision>
  <dcterms:created xsi:type="dcterms:W3CDTF">2013-01-30T18:36:05Z</dcterms:created>
  <dcterms:modified xsi:type="dcterms:W3CDTF">2022-03-08T11:59:16Z</dcterms:modified>
</cp:coreProperties>
</file>