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8" r:id="rId3"/>
    <p:sldId id="258" r:id="rId4"/>
    <p:sldId id="259" r:id="rId5"/>
    <p:sldId id="262" r:id="rId6"/>
    <p:sldId id="263" r:id="rId7"/>
    <p:sldId id="264" r:id="rId8"/>
    <p:sldId id="271" r:id="rId9"/>
    <p:sldId id="269" r:id="rId10"/>
    <p:sldId id="270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4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529832-75EA-453E-964F-95C2A6A768F5}" type="datetimeFigureOut">
              <a:rPr lang="ru-RU" smtClean="0"/>
              <a:pPr/>
              <a:t>29.06.2022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DF56BA-DAB1-41BD-835F-A187BAAC9C2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529832-75EA-453E-964F-95C2A6A768F5}" type="datetimeFigureOut">
              <a:rPr lang="ru-RU" smtClean="0"/>
              <a:pPr/>
              <a:t>29.06.2022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DF56BA-DAB1-41BD-835F-A187BAAC9C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529832-75EA-453E-964F-95C2A6A768F5}" type="datetimeFigureOut">
              <a:rPr lang="ru-RU" smtClean="0"/>
              <a:pPr/>
              <a:t>29.06.2022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DF56BA-DAB1-41BD-835F-A187BAAC9C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529832-75EA-453E-964F-95C2A6A768F5}" type="datetimeFigureOut">
              <a:rPr lang="ru-RU" smtClean="0"/>
              <a:pPr/>
              <a:t>29.06.2022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DF56BA-DAB1-41BD-835F-A187BAAC9C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529832-75EA-453E-964F-95C2A6A768F5}" type="datetimeFigureOut">
              <a:rPr lang="ru-RU" smtClean="0"/>
              <a:pPr/>
              <a:t>29.06.2022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DF56BA-DAB1-41BD-835F-A187BAAC9C2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529832-75EA-453E-964F-95C2A6A768F5}" type="datetimeFigureOut">
              <a:rPr lang="ru-RU" smtClean="0"/>
              <a:pPr/>
              <a:t>29.06.2022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DF56BA-DAB1-41BD-835F-A187BAAC9C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529832-75EA-453E-964F-95C2A6A768F5}" type="datetimeFigureOut">
              <a:rPr lang="ru-RU" smtClean="0"/>
              <a:pPr/>
              <a:t>29.06.2022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DF56BA-DAB1-41BD-835F-A187BAAC9C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529832-75EA-453E-964F-95C2A6A768F5}" type="datetimeFigureOut">
              <a:rPr lang="ru-RU" smtClean="0"/>
              <a:pPr/>
              <a:t>29.06.2022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DF56BA-DAB1-41BD-835F-A187BAAC9C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529832-75EA-453E-964F-95C2A6A768F5}" type="datetimeFigureOut">
              <a:rPr lang="ru-RU" smtClean="0"/>
              <a:pPr/>
              <a:t>29.06.2022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DF56BA-DAB1-41BD-835F-A187BAAC9C2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529832-75EA-453E-964F-95C2A6A768F5}" type="datetimeFigureOut">
              <a:rPr lang="ru-RU" smtClean="0"/>
              <a:pPr/>
              <a:t>29.06.2022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DF56BA-DAB1-41BD-835F-A187BAAC9C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529832-75EA-453E-964F-95C2A6A768F5}" type="datetimeFigureOut">
              <a:rPr lang="ru-RU" smtClean="0"/>
              <a:pPr/>
              <a:t>29.06.2022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DF56BA-DAB1-41BD-835F-A187BAAC9C2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76529832-75EA-453E-964F-95C2A6A768F5}" type="datetimeFigureOut">
              <a:rPr lang="ru-RU" smtClean="0"/>
              <a:pPr/>
              <a:t>29.06.2022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D1DF56BA-DAB1-41BD-835F-A187BAAC9C2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648" y="980728"/>
            <a:ext cx="7500990" cy="237113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Тема выступления: </a:t>
            </a:r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«Виды, причины и профилактика суицидального поведения среди подрастающего поколения»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08104" y="3861048"/>
            <a:ext cx="3286148" cy="1928826"/>
          </a:xfrm>
        </p:spPr>
        <p:txBody>
          <a:bodyPr numCol="1">
            <a:normAutofit fontScale="92500" lnSpcReduction="10000"/>
          </a:bodyPr>
          <a:lstStyle/>
          <a:p>
            <a:pPr algn="r"/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Подготовила</a:t>
            </a:r>
          </a:p>
          <a:p>
            <a:pPr algn="r"/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педагог-психолог</a:t>
            </a:r>
          </a:p>
          <a:p>
            <a:pPr algn="r"/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МБОУ СОШ №13</a:t>
            </a:r>
          </a:p>
          <a:p>
            <a:pPr algn="r"/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Скуратова Маргарита Вадимовна  </a:t>
            </a:r>
          </a:p>
          <a:p>
            <a:pPr algn="r"/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00364" y="6100724"/>
            <a:ext cx="26432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Новосибирск 2015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0"/>
            <a:ext cx="7643866" cy="1285860"/>
          </a:xfrm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Факторы, препятствующие возникновению суицидального поведения у детей (положительные жизненные установки):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1428736"/>
            <a:ext cx="7500990" cy="5286412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Наличие жизненных, творческих, семейных и других планов, замыслов;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Наличие духовных, нравственных и эстетических критериев в мышлении;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Психологическая гибкость и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адаптированность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Наличие актуальных жизненных ценностей, целей;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Проявление интереса к жизни;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Уровень религиозности и боязнь греха самоубийства;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Планирование ближайшего будущего;</a:t>
            </a:r>
          </a:p>
          <a:p>
            <a:pPr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15404" y="6357958"/>
            <a:ext cx="4285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9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-23"/>
            <a:ext cx="9144032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14282" y="-71462"/>
            <a:ext cx="45720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Благодарю </a:t>
            </a:r>
            <a:r>
              <a:rPr lang="ru-RU" sz="5400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внимание</a:t>
            </a:r>
            <a:r>
              <a:rPr lang="ru-RU" sz="5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5400" b="1" dirty="0">
              <a:solidFill>
                <a:schemeClr val="accent3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357166"/>
            <a:ext cx="7498080" cy="1143008"/>
          </a:xfrm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9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Известно, что: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2071678"/>
            <a:ext cx="7647836" cy="4572032"/>
          </a:xfrm>
        </p:spPr>
        <p:txBody>
          <a:bodyPr>
            <a:normAutofit lnSpcReduction="10000"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 30% лиц в возрасте 14-24 лет бывают суицидальные мысли;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из общего числа суицидов - 10% совершаются подростками без психопатических  расстройств;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90% случаев  имеют цель – привлечение к себе внимания;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62% всех самоубийств  связано с семейными конфликтами и боязнью насилия со стороны взрослых.</a:t>
            </a:r>
          </a:p>
          <a:p>
            <a:endParaRPr lang="ru-RU" sz="2400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643966" y="6429396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57752" y="857232"/>
            <a:ext cx="785818" cy="285752"/>
          </a:xfrm>
        </p:spPr>
        <p:txBody>
          <a:bodyPr>
            <a:normAutofit/>
          </a:bodyPr>
          <a:lstStyle/>
          <a:p>
            <a:endParaRPr lang="ru-RU" sz="800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403648" y="357166"/>
            <a:ext cx="7286676" cy="1143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70000" lnSpcReduction="20000"/>
          </a:bodyPr>
          <a:lstStyle/>
          <a:p>
            <a:pPr algn="ctr">
              <a:buNone/>
            </a:pP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Виды суицидального поведения</a:t>
            </a:r>
            <a:endParaRPr lang="ru-RU" sz="4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286116" y="1857364"/>
            <a:ext cx="4214842" cy="27860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Демонстративный суицид</a:t>
            </a:r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(потребность ребенка обратить внимание на себя и свои проблемы)</a:t>
            </a:r>
          </a:p>
        </p:txBody>
      </p:sp>
      <p:sp>
        <p:nvSpPr>
          <p:cNvPr id="6" name="Овал 5"/>
          <p:cNvSpPr/>
          <p:nvPr/>
        </p:nvSpPr>
        <p:spPr>
          <a:xfrm>
            <a:off x="1142976" y="4357694"/>
            <a:ext cx="4000528" cy="2286016"/>
          </a:xfrm>
          <a:prstGeom prst="ellipse">
            <a:avLst/>
          </a:prstGeom>
          <a:ln w="25400"/>
        </p:spPr>
        <p:style>
          <a:lnRef idx="1">
            <a:schemeClr val="accent1"/>
          </a:lnRef>
          <a:fillRef idx="1003">
            <a:schemeClr val="lt2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Истинный суицид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(неудовлетворенная потребность быть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нужным   кому-либо)</a:t>
            </a:r>
          </a:p>
        </p:txBody>
      </p:sp>
      <p:sp>
        <p:nvSpPr>
          <p:cNvPr id="7" name="Овал 6"/>
          <p:cNvSpPr/>
          <p:nvPr/>
        </p:nvSpPr>
        <p:spPr>
          <a:xfrm>
            <a:off x="5429257" y="4357694"/>
            <a:ext cx="3714743" cy="221457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Скрытый суицид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завуалированное самоубийство)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rot="5400000">
            <a:off x="1714480" y="2428868"/>
            <a:ext cx="2857520" cy="10001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endCxn id="5" idx="0"/>
          </p:cNvCxnSpPr>
          <p:nvPr/>
        </p:nvCxnSpPr>
        <p:spPr>
          <a:xfrm rot="5400000">
            <a:off x="5232803" y="1660911"/>
            <a:ext cx="357188" cy="3571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7000892" y="1428736"/>
            <a:ext cx="1315524" cy="31523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8786842" y="6429396"/>
            <a:ext cx="357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357166"/>
            <a:ext cx="7498080" cy="1143008"/>
          </a:xfrm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Причины суицидального поведения детей и подростков: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ru-RU" sz="2400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Неблагополучие в семье;</a:t>
            </a:r>
          </a:p>
          <a:p>
            <a:pPr lvl="0"/>
            <a:r>
              <a:rPr lang="ru-RU" sz="36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Напряженные отношения с родителями; </a:t>
            </a:r>
          </a:p>
          <a:p>
            <a:pPr lvl="0"/>
            <a:r>
              <a:rPr lang="ru-RU" sz="36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Конфликты со сверстниками, неразделенная любовь; </a:t>
            </a:r>
          </a:p>
          <a:p>
            <a:pPr lvl="0"/>
            <a:r>
              <a:rPr lang="ru-RU" sz="36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Употребление ПАВ (наркотики, алкоголь и т.д.); </a:t>
            </a:r>
          </a:p>
          <a:p>
            <a:pPr lvl="0"/>
            <a:r>
              <a:rPr lang="ru-RU" sz="36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Психические расстройства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8715436" y="6429396"/>
            <a:ext cx="500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274638"/>
            <a:ext cx="7929618" cy="1868478"/>
          </a:xfrm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Личностные особенности подростков склонных к суицидальному поведению:</a:t>
            </a:r>
            <a:endParaRPr lang="ru-RU" sz="40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2285992"/>
            <a:ext cx="7715272" cy="4572008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повышенная  эмоциональная напряженность;</a:t>
            </a:r>
          </a:p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стремление к эмоциональной близости;</a:t>
            </a:r>
          </a:p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неумение справляться со стрессовыми ситуациями;</a:t>
            </a:r>
          </a:p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импульсивность;</a:t>
            </a:r>
          </a:p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эмоциональная неустойчивость;</a:t>
            </a:r>
          </a:p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наличие чувства вины;</a:t>
            </a:r>
          </a:p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низкая самооценка;</a:t>
            </a:r>
          </a:p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сниженная эмоциональная реакция на конфликтную ситуацию (т.е. ребенок «держит в себе» переживания, чувства).</a:t>
            </a:r>
            <a:endParaRPr lang="ru-RU" sz="3600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8715404" y="6429396"/>
            <a:ext cx="4285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1638" y="116632"/>
            <a:ext cx="7498080" cy="868346"/>
          </a:xfrm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Сигналы опасности:</a:t>
            </a:r>
            <a:endParaRPr lang="ru-RU" sz="40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66252" y="1084094"/>
            <a:ext cx="7498080" cy="5529968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v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Угроза совершить суицид;</a:t>
            </a:r>
          </a:p>
          <a:p>
            <a:pPr>
              <a:buFont typeface="Wingdings" pitchFamily="2" charset="2"/>
              <a:buChar char="v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Резкие изменения в поведении;</a:t>
            </a:r>
          </a:p>
          <a:p>
            <a:pPr>
              <a:buFont typeface="Wingdings" pitchFamily="2" charset="2"/>
              <a:buChar char="v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Стремление к уединению;</a:t>
            </a:r>
          </a:p>
          <a:p>
            <a:pPr>
              <a:buFont typeface="Wingdings" pitchFamily="2" charset="2"/>
              <a:buChar char="v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Склонность к неоправданному риску;</a:t>
            </a:r>
          </a:p>
          <a:p>
            <a:pPr>
              <a:buFont typeface="Wingdings" pitchFamily="2" charset="2"/>
              <a:buChar char="v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Тяжкая утрата;</a:t>
            </a:r>
          </a:p>
          <a:p>
            <a:pPr>
              <a:buFont typeface="Wingdings" pitchFamily="2" charset="2"/>
              <a:buChar char="v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Раздача ценных вещей;</a:t>
            </a:r>
          </a:p>
          <a:p>
            <a:pPr>
              <a:buFont typeface="Wingdings" pitchFamily="2" charset="2"/>
              <a:buChar char="v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Приведение дел в порядок;</a:t>
            </a:r>
          </a:p>
          <a:p>
            <a:pPr>
              <a:buFont typeface="Wingdings" pitchFamily="2" charset="2"/>
              <a:buChar char="v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Потеря самоуважения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Самоповреждающее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поведение;</a:t>
            </a:r>
          </a:p>
          <a:p>
            <a:pPr>
              <a:buFont typeface="Wingdings" pitchFamily="2" charset="2"/>
              <a:buChar char="v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План суицида.</a:t>
            </a:r>
          </a:p>
          <a:p>
            <a:pPr>
              <a:buFont typeface="Wingdings" pitchFamily="2" charset="2"/>
              <a:buChar char="v"/>
            </a:pP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643966" y="6429396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6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0"/>
            <a:ext cx="7598078" cy="1259616"/>
          </a:xfrm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вести себя взрослому, если замечена склонность к суицидальному поведению у ребенка: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1357298"/>
            <a:ext cx="7647836" cy="54102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Внимательно выслушайте ребенка;</a:t>
            </a:r>
          </a:p>
          <a:p>
            <a:pPr>
              <a:buFont typeface="Wingdings" pitchFamily="2" charset="2"/>
              <a:buChar char="Ø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Оцените серьезность намерений и чувств ребенка;</a:t>
            </a:r>
          </a:p>
          <a:p>
            <a:pPr>
              <a:buFont typeface="Wingdings" pitchFamily="2" charset="2"/>
              <a:buChar char="Ø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Оцените глубину эмоционального кризиса;</a:t>
            </a:r>
          </a:p>
          <a:p>
            <a:pPr>
              <a:buFont typeface="Wingdings" pitchFamily="2" charset="2"/>
              <a:buChar char="Ø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Внимательно относитесь к обидам и жалобам (даже  незначительным);</a:t>
            </a:r>
          </a:p>
          <a:p>
            <a:pPr>
              <a:buFont typeface="Wingdings" pitchFamily="2" charset="2"/>
              <a:buChar char="Ø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Важна степень доверия </a:t>
            </a: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между взрослым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 ребенком.</a:t>
            </a:r>
          </a:p>
          <a:p>
            <a:pPr>
              <a:buFont typeface="Wingdings" pitchFamily="2" charset="2"/>
              <a:buChar char="Ø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643966" y="6429396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7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16632"/>
            <a:ext cx="7498080" cy="86895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Важно!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836712"/>
            <a:ext cx="7498080" cy="5472608"/>
          </a:xfrm>
        </p:spPr>
        <p:txBody>
          <a:bodyPr>
            <a:normAutofit fontScale="70000" lnSpcReduction="20000"/>
          </a:bodyPr>
          <a:lstStyle/>
          <a:p>
            <a:pPr marL="82296" indent="0">
              <a:buNone/>
            </a:pPr>
            <a:r>
              <a:rPr lang="ru-RU" dirty="0" smtClean="0"/>
              <a:t>  При </a:t>
            </a:r>
            <a:r>
              <a:rPr lang="ru-RU" smtClean="0"/>
              <a:t>обнаружении родителем </a:t>
            </a:r>
            <a:r>
              <a:rPr lang="ru-RU" dirty="0" smtClean="0"/>
              <a:t>признаков </a:t>
            </a:r>
            <a:r>
              <a:rPr lang="ru-RU" dirty="0" err="1"/>
              <a:t>саморазрушающего</a:t>
            </a:r>
            <a:r>
              <a:rPr lang="ru-RU" dirty="0"/>
              <a:t> поведения у </a:t>
            </a:r>
            <a:r>
              <a:rPr lang="ru-RU" dirty="0" smtClean="0"/>
              <a:t>ребенка, </a:t>
            </a:r>
            <a:r>
              <a:rPr lang="ru-RU" dirty="0"/>
              <a:t>необходимо обратиться за помощью к специалистам (это может быть психолог, клинический психолог, психиатр, психотерапевт), которые помогут снизить тревожность, преодолеть страхи, обиды, тяжёлые переживания, негативные установки</a:t>
            </a:r>
            <a:r>
              <a:rPr lang="ru-RU" dirty="0" smtClean="0"/>
              <a:t>.</a:t>
            </a:r>
          </a:p>
          <a:p>
            <a:pPr marL="82296" indent="0">
              <a:buNone/>
            </a:pPr>
            <a:endParaRPr lang="ru-RU" dirty="0" smtClean="0"/>
          </a:p>
          <a:p>
            <a:pPr marL="82296" indent="0">
              <a:buNone/>
            </a:pPr>
            <a:r>
              <a:rPr lang="ru-RU" dirty="0" smtClean="0"/>
              <a:t>   Если </a:t>
            </a:r>
            <a:r>
              <a:rPr lang="ru-RU" dirty="0"/>
              <a:t>к педагогу обращается учащийся, сообщая о намерении совершить суицид, необходимо в первую очередь незамедлительно поставить в известность родителей/законных представителей</a:t>
            </a:r>
            <a:r>
              <a:rPr lang="ru-RU" dirty="0" smtClean="0"/>
              <a:t>.</a:t>
            </a:r>
          </a:p>
          <a:p>
            <a:pPr marL="82296" indent="0">
              <a:buNone/>
            </a:pPr>
            <a:r>
              <a:rPr lang="ru-RU" dirty="0" smtClean="0"/>
              <a:t>  В дальнейшем важно инициировать заседание школьного психолого-педагогического консилиума с привлечением специалистов социально-психологической службы  для определения тактики дальнейшей работы школы с таким ребенком.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88731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0"/>
            <a:ext cx="7643866" cy="1285860"/>
          </a:xfrm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Факторы, препятствующие возникновению суицидального поведения у детей (положительные жизненные установки):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643074"/>
            <a:ext cx="7715304" cy="5429264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Эмоциональная привязанность к значимым родным и близким;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Выраженное чувство долга, обязанность;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Концентрация внимания на состоянии собственного здоровья, боязнь причинения себе физического вреда;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Учет общественного мнения и избегание осуждения со стороны окружающих;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Убеждения о неиспользованных жизненных возможностях;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643966" y="6429396"/>
            <a:ext cx="500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8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333</TotalTime>
  <Words>458</Words>
  <Application>Microsoft Office PowerPoint</Application>
  <PresentationFormat>Экран (4:3)</PresentationFormat>
  <Paragraphs>80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Солнцестояние</vt:lpstr>
      <vt:lpstr>Тема выступления:  «Виды, причины и профилактика суицидального поведения среди подрастающего поколения»</vt:lpstr>
      <vt:lpstr> Известно, что: </vt:lpstr>
      <vt:lpstr>Презентация PowerPoint</vt:lpstr>
      <vt:lpstr> Причины суицидального поведения детей и подростков: </vt:lpstr>
      <vt:lpstr>Личностные особенности подростков склонных к суицидальному поведению:</vt:lpstr>
      <vt:lpstr>Сигналы опасности:</vt:lpstr>
      <vt:lpstr> Как вести себя взрослому, если замечена склонность к суицидальному поведению у ребенка: </vt:lpstr>
      <vt:lpstr>Важно!</vt:lpstr>
      <vt:lpstr> Факторы, препятствующие возникновению суицидального поведения у детей (положительные жизненные установки): </vt:lpstr>
      <vt:lpstr> Факторы, препятствующие возникновению суицидального поведения у детей (положительные жизненные установки): 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Профилактика суицидального поведения подрастающего поколения</dc:title>
  <dc:creator>User</dc:creator>
  <cp:lastModifiedBy>1</cp:lastModifiedBy>
  <cp:revision>53</cp:revision>
  <dcterms:created xsi:type="dcterms:W3CDTF">2012-04-19T14:05:10Z</dcterms:created>
  <dcterms:modified xsi:type="dcterms:W3CDTF">2022-06-28T20:50:25Z</dcterms:modified>
</cp:coreProperties>
</file>