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6" r:id="rId3"/>
    <p:sldId id="258" r:id="rId4"/>
    <p:sldId id="259"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9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DC2C15-5B9C-43FF-8BC8-BC5A0893C0EC}" type="datetimeFigureOut">
              <a:rPr lang="ru-RU" smtClean="0"/>
              <a:t>28.10.2021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43B2F-B406-426A-A98F-E79DD1E94EEA}" type="slidenum">
              <a:rPr lang="ru-RU" smtClean="0"/>
              <a:t>‹#›</a:t>
            </a:fld>
            <a:endParaRPr lang="ru-RU"/>
          </a:p>
        </p:txBody>
      </p:sp>
    </p:spTree>
    <p:extLst>
      <p:ext uri="{BB962C8B-B14F-4D97-AF65-F5344CB8AC3E}">
        <p14:creationId xmlns:p14="http://schemas.microsoft.com/office/powerpoint/2010/main" val="3155026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C99B185-91BB-44E3-8F39-886ADE688514}" type="slidenum">
              <a:rPr lang="ru-RU" smtClean="0"/>
              <a:t>6</a:t>
            </a:fld>
            <a:endParaRPr lang="ru-RU"/>
          </a:p>
        </p:txBody>
      </p:sp>
    </p:spTree>
    <p:extLst>
      <p:ext uri="{BB962C8B-B14F-4D97-AF65-F5344CB8AC3E}">
        <p14:creationId xmlns:p14="http://schemas.microsoft.com/office/powerpoint/2010/main" val="3384695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B57240-D363-4247-A863-C7A968D46C68}"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3955151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B57240-D363-4247-A863-C7A968D46C68}"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356441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B57240-D363-4247-A863-C7A968D46C68}"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4086758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B57240-D363-4247-A863-C7A968D46C68}"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43417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B57240-D363-4247-A863-C7A968D46C68}"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3415978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B57240-D363-4247-A863-C7A968D46C68}" type="datetimeFigureOut">
              <a:rPr lang="ru-RU" smtClean="0"/>
              <a:t>28.10.2021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2137951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B57240-D363-4247-A863-C7A968D46C68}" type="datetimeFigureOut">
              <a:rPr lang="ru-RU" smtClean="0"/>
              <a:t>28.10.2021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316588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B57240-D363-4247-A863-C7A968D46C68}" type="datetimeFigureOut">
              <a:rPr lang="ru-RU" smtClean="0"/>
              <a:t>28.10.2021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3660460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B57240-D363-4247-A863-C7A968D46C68}" type="datetimeFigureOut">
              <a:rPr lang="ru-RU" smtClean="0"/>
              <a:t>28.10.2021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2652767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EB57240-D363-4247-A863-C7A968D46C68}" type="datetimeFigureOut">
              <a:rPr lang="ru-RU" smtClean="0"/>
              <a:t>28.10.2021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2967221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EB57240-D363-4247-A863-C7A968D46C68}" type="datetimeFigureOut">
              <a:rPr lang="ru-RU" smtClean="0"/>
              <a:t>28.10.2021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C7AC7-AE23-4A06-BC52-94A1CF760B11}" type="slidenum">
              <a:rPr lang="ru-RU" smtClean="0"/>
              <a:t>‹#›</a:t>
            </a:fld>
            <a:endParaRPr lang="ru-RU"/>
          </a:p>
        </p:txBody>
      </p:sp>
    </p:spTree>
    <p:extLst>
      <p:ext uri="{BB962C8B-B14F-4D97-AF65-F5344CB8AC3E}">
        <p14:creationId xmlns:p14="http://schemas.microsoft.com/office/powerpoint/2010/main" val="1884601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B57240-D363-4247-A863-C7A968D46C68}" type="datetimeFigureOut">
              <a:rPr lang="ru-RU" smtClean="0"/>
              <a:t>28.10.2021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0C7AC7-AE23-4A06-BC52-94A1CF760B11}" type="slidenum">
              <a:rPr lang="ru-RU" smtClean="0"/>
              <a:t>‹#›</a:t>
            </a:fld>
            <a:endParaRPr lang="ru-RU"/>
          </a:p>
        </p:txBody>
      </p:sp>
    </p:spTree>
    <p:extLst>
      <p:ext uri="{BB962C8B-B14F-4D97-AF65-F5344CB8AC3E}">
        <p14:creationId xmlns:p14="http://schemas.microsoft.com/office/powerpoint/2010/main" val="447666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https://catherineasquithgallery.com/uploads/posts/2021-02/1612623472_11-p-svetlo-salatovii-fon-dlya-prezentatsii-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2000" cy="68629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m0-tub-ru.yandex.net/i?id=a39b5b01398ed22160c6a0df56a8b9a9-l&amp;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477" y="151235"/>
            <a:ext cx="3523312" cy="2642484"/>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87930" y="2953698"/>
            <a:ext cx="2760406" cy="570271"/>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a:t>g</a:t>
            </a:r>
            <a:r>
              <a:rPr lang="en-US" sz="3200" b="1" dirty="0" smtClean="0"/>
              <a:t>o sightseeing</a:t>
            </a:r>
            <a:endParaRPr lang="ru-RU" sz="3200" b="1" dirty="0"/>
          </a:p>
        </p:txBody>
      </p:sp>
      <p:pic>
        <p:nvPicPr>
          <p:cNvPr id="1030" name="Picture 6" descr="https://im0-tub-ru.yandex.net/i?id=e4a42716638c711b55f0d44e57183d4f-l&amp;n=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6490" y="137678"/>
            <a:ext cx="3982070" cy="2656041"/>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4377814" y="2964463"/>
            <a:ext cx="2863644" cy="971192"/>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smtClean="0"/>
              <a:t>stay in a luxurious hotel</a:t>
            </a:r>
            <a:endParaRPr lang="ru-RU" sz="3200" b="1" dirty="0"/>
          </a:p>
        </p:txBody>
      </p:sp>
      <p:pic>
        <p:nvPicPr>
          <p:cNvPr id="1032" name="Picture 8" descr="https://im0-tub-ru.yandex.net/i?id=d4f8c462c2692cb378b356cc36383d10-l&amp;n=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5261" y="151235"/>
            <a:ext cx="3967232" cy="2642484"/>
          </a:xfrm>
          <a:prstGeom prst="rect">
            <a:avLst/>
          </a:prstGeom>
          <a:noFill/>
          <a:extLst>
            <a:ext uri="{909E8E84-426E-40DD-AFC4-6F175D3DCCD1}">
              <a14:hiddenFill xmlns:a14="http://schemas.microsoft.com/office/drawing/2010/main">
                <a:solidFill>
                  <a:srgbClr val="FFFFFF"/>
                </a:solidFill>
              </a14:hiddenFill>
            </a:ext>
          </a:extLst>
        </p:spPr>
      </p:pic>
      <p:sp>
        <p:nvSpPr>
          <p:cNvPr id="11" name="Прямоугольник 10"/>
          <p:cNvSpPr/>
          <p:nvPr/>
        </p:nvSpPr>
        <p:spPr>
          <a:xfrm>
            <a:off x="8849503" y="2928656"/>
            <a:ext cx="2863644" cy="971192"/>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a:t>g</a:t>
            </a:r>
            <a:r>
              <a:rPr lang="en-US" sz="3200" b="1" dirty="0" smtClean="0"/>
              <a:t>o shopping</a:t>
            </a:r>
            <a:endParaRPr lang="ru-RU" sz="3200" b="1" dirty="0"/>
          </a:p>
        </p:txBody>
      </p:sp>
      <p:pic>
        <p:nvPicPr>
          <p:cNvPr id="1034" name="Picture 10" descr="https://thebottomline.as.ucsb.edu/wp-content/uploads/2016/01/theatre_SBD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5551" y="3670031"/>
            <a:ext cx="3143570" cy="2286636"/>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p:cNvSpPr/>
          <p:nvPr/>
        </p:nvSpPr>
        <p:spPr>
          <a:xfrm>
            <a:off x="587930" y="5956668"/>
            <a:ext cx="3071191" cy="876312"/>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a:t>a</a:t>
            </a:r>
            <a:r>
              <a:rPr lang="en-US" sz="3200" b="1" dirty="0" smtClean="0"/>
              <a:t>ttend a performance</a:t>
            </a:r>
            <a:endParaRPr lang="ru-RU" sz="3200" b="1" dirty="0"/>
          </a:p>
        </p:txBody>
      </p:sp>
      <p:pic>
        <p:nvPicPr>
          <p:cNvPr id="1036" name="Picture 12" descr="https://storage.myseldon.com/news_pict_33/334503E47E44DBCB8A3738FCCF5E18BC"/>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93609" y="3935655"/>
            <a:ext cx="3745124" cy="2485400"/>
          </a:xfrm>
          <a:prstGeom prst="rect">
            <a:avLst/>
          </a:prstGeom>
          <a:noFill/>
          <a:extLst>
            <a:ext uri="{909E8E84-426E-40DD-AFC4-6F175D3DCCD1}">
              <a14:hiddenFill xmlns:a14="http://schemas.microsoft.com/office/drawing/2010/main">
                <a:solidFill>
                  <a:srgbClr val="FFFFFF"/>
                </a:solidFill>
              </a14:hiddenFill>
            </a:ext>
          </a:extLst>
        </p:spPr>
      </p:pic>
      <p:sp>
        <p:nvSpPr>
          <p:cNvPr id="15" name="Прямоугольник 14"/>
          <p:cNvSpPr/>
          <p:nvPr/>
        </p:nvSpPr>
        <p:spPr>
          <a:xfrm>
            <a:off x="4290844" y="5909551"/>
            <a:ext cx="3071191" cy="876312"/>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a:t>v</a:t>
            </a:r>
            <a:r>
              <a:rPr lang="en-US" sz="3200" b="1" dirty="0" smtClean="0"/>
              <a:t>isit museums</a:t>
            </a:r>
            <a:endParaRPr lang="ru-RU" sz="3200" b="1" dirty="0"/>
          </a:p>
        </p:txBody>
      </p:sp>
      <p:pic>
        <p:nvPicPr>
          <p:cNvPr id="1038" name="Picture 14" descr="https://im0-tub-ru.yandex.net/i?id=52bcee80b8854896188c7841e6f09be4-l&amp;n=1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73221" y="3966756"/>
            <a:ext cx="3845869" cy="2149446"/>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p:nvSpPr>
        <p:spPr>
          <a:xfrm>
            <a:off x="8565254" y="5860853"/>
            <a:ext cx="3071191" cy="876312"/>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a:t>t</a:t>
            </a:r>
            <a:r>
              <a:rPr lang="en-US" sz="3200" b="1" dirty="0" smtClean="0"/>
              <a:t>aste local food</a:t>
            </a:r>
            <a:endParaRPr lang="ru-RU" sz="3200" b="1" dirty="0"/>
          </a:p>
        </p:txBody>
      </p:sp>
    </p:spTree>
    <p:extLst>
      <p:ext uri="{BB962C8B-B14F-4D97-AF65-F5344CB8AC3E}">
        <p14:creationId xmlns:p14="http://schemas.microsoft.com/office/powerpoint/2010/main" val="349749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fade">
                                      <p:cBhvr>
                                        <p:cTn id="19" dur="1000"/>
                                        <p:tgtEl>
                                          <p:spTgt spid="1030"/>
                                        </p:tgtEl>
                                      </p:cBhvr>
                                    </p:animEffect>
                                    <p:anim calcmode="lin" valueType="num">
                                      <p:cBhvr>
                                        <p:cTn id="20" dur="1000" fill="hold"/>
                                        <p:tgtEl>
                                          <p:spTgt spid="1030"/>
                                        </p:tgtEl>
                                        <p:attrNameLst>
                                          <p:attrName>ppt_x</p:attrName>
                                        </p:attrNameLst>
                                      </p:cBhvr>
                                      <p:tavLst>
                                        <p:tav tm="0">
                                          <p:val>
                                            <p:strVal val="#ppt_x"/>
                                          </p:val>
                                        </p:tav>
                                        <p:tav tm="100000">
                                          <p:val>
                                            <p:strVal val="#ppt_x"/>
                                          </p:val>
                                        </p:tav>
                                      </p:tavLst>
                                    </p:anim>
                                    <p:anim calcmode="lin" valueType="num">
                                      <p:cBhvr>
                                        <p:cTn id="21"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32"/>
                                        </p:tgtEl>
                                        <p:attrNameLst>
                                          <p:attrName>style.visibility</p:attrName>
                                        </p:attrNameLst>
                                      </p:cBhvr>
                                      <p:to>
                                        <p:strVal val="visible"/>
                                      </p:to>
                                    </p:set>
                                    <p:animEffect transition="in" filter="fade">
                                      <p:cBhvr>
                                        <p:cTn id="31" dur="1000"/>
                                        <p:tgtEl>
                                          <p:spTgt spid="1032"/>
                                        </p:tgtEl>
                                      </p:cBhvr>
                                    </p:animEffect>
                                    <p:anim calcmode="lin" valueType="num">
                                      <p:cBhvr>
                                        <p:cTn id="32" dur="1000" fill="hold"/>
                                        <p:tgtEl>
                                          <p:spTgt spid="1032"/>
                                        </p:tgtEl>
                                        <p:attrNameLst>
                                          <p:attrName>ppt_x</p:attrName>
                                        </p:attrNameLst>
                                      </p:cBhvr>
                                      <p:tavLst>
                                        <p:tav tm="0">
                                          <p:val>
                                            <p:strVal val="#ppt_x"/>
                                          </p:val>
                                        </p:tav>
                                        <p:tav tm="100000">
                                          <p:val>
                                            <p:strVal val="#ppt_x"/>
                                          </p:val>
                                        </p:tav>
                                      </p:tavLst>
                                    </p:anim>
                                    <p:anim calcmode="lin" valueType="num">
                                      <p:cBhvr>
                                        <p:cTn id="33"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arn(inVertical)">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034"/>
                                        </p:tgtEl>
                                        <p:attrNameLst>
                                          <p:attrName>style.visibility</p:attrName>
                                        </p:attrNameLst>
                                      </p:cBhvr>
                                      <p:to>
                                        <p:strVal val="visible"/>
                                      </p:to>
                                    </p:set>
                                    <p:animEffect transition="in" filter="fade">
                                      <p:cBhvr>
                                        <p:cTn id="43" dur="1000"/>
                                        <p:tgtEl>
                                          <p:spTgt spid="1034"/>
                                        </p:tgtEl>
                                      </p:cBhvr>
                                    </p:animEffect>
                                    <p:anim calcmode="lin" valueType="num">
                                      <p:cBhvr>
                                        <p:cTn id="44" dur="1000" fill="hold"/>
                                        <p:tgtEl>
                                          <p:spTgt spid="1034"/>
                                        </p:tgtEl>
                                        <p:attrNameLst>
                                          <p:attrName>ppt_x</p:attrName>
                                        </p:attrNameLst>
                                      </p:cBhvr>
                                      <p:tavLst>
                                        <p:tav tm="0">
                                          <p:val>
                                            <p:strVal val="#ppt_x"/>
                                          </p:val>
                                        </p:tav>
                                        <p:tav tm="100000">
                                          <p:val>
                                            <p:strVal val="#ppt_x"/>
                                          </p:val>
                                        </p:tav>
                                      </p:tavLst>
                                    </p:anim>
                                    <p:anim calcmode="lin" valueType="num">
                                      <p:cBhvr>
                                        <p:cTn id="45" dur="1000" fill="hold"/>
                                        <p:tgtEl>
                                          <p:spTgt spid="103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inVertical)">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036"/>
                                        </p:tgtEl>
                                        <p:attrNameLst>
                                          <p:attrName>style.visibility</p:attrName>
                                        </p:attrNameLst>
                                      </p:cBhvr>
                                      <p:to>
                                        <p:strVal val="visible"/>
                                      </p:to>
                                    </p:set>
                                    <p:animEffect transition="in" filter="fade">
                                      <p:cBhvr>
                                        <p:cTn id="55" dur="1000"/>
                                        <p:tgtEl>
                                          <p:spTgt spid="1036"/>
                                        </p:tgtEl>
                                      </p:cBhvr>
                                    </p:animEffect>
                                    <p:anim calcmode="lin" valueType="num">
                                      <p:cBhvr>
                                        <p:cTn id="56" dur="1000" fill="hold"/>
                                        <p:tgtEl>
                                          <p:spTgt spid="1036"/>
                                        </p:tgtEl>
                                        <p:attrNameLst>
                                          <p:attrName>ppt_x</p:attrName>
                                        </p:attrNameLst>
                                      </p:cBhvr>
                                      <p:tavLst>
                                        <p:tav tm="0">
                                          <p:val>
                                            <p:strVal val="#ppt_x"/>
                                          </p:val>
                                        </p:tav>
                                        <p:tav tm="100000">
                                          <p:val>
                                            <p:strVal val="#ppt_x"/>
                                          </p:val>
                                        </p:tav>
                                      </p:tavLst>
                                    </p:anim>
                                    <p:anim calcmode="lin" valueType="num">
                                      <p:cBhvr>
                                        <p:cTn id="57" dur="1000" fill="hold"/>
                                        <p:tgtEl>
                                          <p:spTgt spid="1036"/>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barn(inVertical)">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1038"/>
                                        </p:tgtEl>
                                        <p:attrNameLst>
                                          <p:attrName>style.visibility</p:attrName>
                                        </p:attrNameLst>
                                      </p:cBhvr>
                                      <p:to>
                                        <p:strVal val="visible"/>
                                      </p:to>
                                    </p:set>
                                    <p:animEffect transition="in" filter="barn(inVertical)">
                                      <p:cBhvr>
                                        <p:cTn id="67" dur="500"/>
                                        <p:tgtEl>
                                          <p:spTgt spid="1038"/>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barn(inVertical)">
                                      <p:cBhvr>
                                        <p:cTn id="7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1" grpId="0" animBg="1"/>
      <p:bldP spid="13" grpId="0" animBg="1"/>
      <p:bldP spid="15"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avatars.mds.yandex.net/get-pdb/936467/33f06a7e-d217-4758-9bdb-6d25f326c87a/s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87122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833870" y="2467778"/>
            <a:ext cx="4616067" cy="1042185"/>
          </a:xfrm>
          <a:prstGeom prst="rect">
            <a:avLst/>
          </a:prstGeom>
          <a:ln w="76200">
            <a:solidFill>
              <a:schemeClr val="accent4">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4800" b="1" dirty="0" smtClean="0">
                <a:solidFill>
                  <a:srgbClr val="C00000"/>
                </a:solidFill>
              </a:rPr>
              <a:t>HOLIDAY PLANS</a:t>
            </a:r>
            <a:endParaRPr lang="ru-RU" sz="4800" b="1" dirty="0">
              <a:solidFill>
                <a:srgbClr val="C00000"/>
              </a:solidFill>
            </a:endParaRPr>
          </a:p>
        </p:txBody>
      </p:sp>
      <p:sp>
        <p:nvSpPr>
          <p:cNvPr id="5" name="Прямоугольник 4"/>
          <p:cNvSpPr/>
          <p:nvPr/>
        </p:nvSpPr>
        <p:spPr>
          <a:xfrm>
            <a:off x="4109292" y="2699133"/>
            <a:ext cx="2258457" cy="56186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val="6199420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https://fs00.infourok.ru/images/doc/75/91071/hello_html_m28bcad7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192001" cy="6853241"/>
          </a:xfrm>
          <a:prstGeom prst="rect">
            <a:avLst/>
          </a:prstGeom>
          <a:noFill/>
          <a:extLst>
            <a:ext uri="{909E8E84-426E-40DD-AFC4-6F175D3DCCD1}">
              <a14:hiddenFill xmlns:a14="http://schemas.microsoft.com/office/drawing/2010/main">
                <a:solidFill>
                  <a:srgbClr val="FFFFFF"/>
                </a:solidFill>
              </a14:hiddenFill>
            </a:ext>
          </a:extLst>
        </p:spPr>
      </p:pic>
      <p:grpSp>
        <p:nvGrpSpPr>
          <p:cNvPr id="5" name="Группа 4"/>
          <p:cNvGrpSpPr/>
          <p:nvPr/>
        </p:nvGrpSpPr>
        <p:grpSpPr>
          <a:xfrm>
            <a:off x="3012232" y="85061"/>
            <a:ext cx="6167534" cy="3801658"/>
            <a:chOff x="3114689" y="1461458"/>
            <a:chExt cx="6167534" cy="3801658"/>
          </a:xfrm>
        </p:grpSpPr>
        <p:sp>
          <p:nvSpPr>
            <p:cNvPr id="4" name="Овал 3"/>
            <p:cNvSpPr/>
            <p:nvPr/>
          </p:nvSpPr>
          <p:spPr>
            <a:xfrm>
              <a:off x="3114689" y="1461458"/>
              <a:ext cx="6167534" cy="3801658"/>
            </a:xfrm>
            <a:prstGeom prst="ellipse">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pic>
          <p:nvPicPr>
            <p:cNvPr id="2052" name="Picture 4" descr="https://im0-tub-ru.yandex.net/i?id=db8a69f7a1492e60ae2676cd98b6ebbc-l&amp;n=13"/>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8250" b="56417" l="0" r="100000">
                          <a14:foregroundMark x1="2083" y1="33667" x2="2083" y2="33667"/>
                          <a14:foregroundMark x1="9750" y1="34500" x2="9750" y2="34500"/>
                          <a14:foregroundMark x1="8333" y1="30583" x2="8333" y2="30583"/>
                          <a14:foregroundMark x1="11083" y1="31750" x2="11083" y2="31750"/>
                          <a14:foregroundMark x1="14167" y1="36083" x2="14167" y2="36083"/>
                          <a14:foregroundMark x1="15917" y1="34333" x2="15917" y2="34333"/>
                          <a14:foregroundMark x1="27917" y1="34333" x2="27917" y2="34333"/>
                          <a14:foregroundMark x1="23250" y1="29583" x2="23250" y2="29583"/>
                          <a14:foregroundMark x1="13333" y1="32333" x2="13333" y2="32333"/>
                          <a14:foregroundMark x1="13833" y1="23167" x2="13833" y2="23167"/>
                          <a14:foregroundMark x1="22500" y1="22417" x2="22500" y2="22417"/>
                          <a14:foregroundMark x1="32750" y1="30833" x2="32750" y2="30833"/>
                          <a14:foregroundMark x1="20583" y1="22917" x2="20583" y2="22917"/>
                          <a14:foregroundMark x1="32667" y1="32250" x2="32667" y2="32250"/>
                          <a14:foregroundMark x1="32750" y1="32250" x2="32750" y2="32250"/>
                          <a14:foregroundMark x1="33833" y1="32000" x2="33833" y2="32000"/>
                          <a14:foregroundMark x1="33333" y1="31333" x2="33333" y2="31333"/>
                          <a14:foregroundMark x1="32250" y1="31333" x2="32250" y2="31333"/>
                          <a14:foregroundMark x1="40667" y1="27333" x2="40667" y2="27333"/>
                          <a14:foregroundMark x1="34250" y1="24417" x2="34250" y2="24417"/>
                          <a14:foregroundMark x1="40083" y1="29583" x2="40083" y2="29583"/>
                          <a14:foregroundMark x1="33333" y1="25833" x2="33333" y2="25833"/>
                          <a14:foregroundMark x1="28500" y1="20417" x2="28500" y2="20417"/>
                          <a14:foregroundMark x1="22083" y1="24417" x2="22083" y2="24417"/>
                          <a14:foregroundMark x1="28750" y1="18250" x2="28750" y2="18250"/>
                          <a14:foregroundMark x1="25250" y1="32583" x2="25250" y2="32583"/>
                          <a14:foregroundMark x1="39417" y1="21250" x2="39417" y2="21250"/>
                          <a14:foregroundMark x1="15000" y1="22333" x2="15000" y2="22333"/>
                          <a14:foregroundMark x1="40667" y1="20417" x2="40667" y2="20417"/>
                          <a14:foregroundMark x1="27250" y1="19500" x2="27250" y2="19500"/>
                          <a14:foregroundMark x1="58000" y1="26167" x2="58000" y2="26167"/>
                          <a14:foregroundMark x1="55667" y1="20917" x2="55667" y2="20917"/>
                          <a14:foregroundMark x1="63417" y1="22750" x2="63417" y2="22750"/>
                          <a14:foregroundMark x1="68667" y1="28083" x2="68667" y2="28083"/>
                          <a14:foregroundMark x1="56917" y1="20583" x2="56917" y2="20583"/>
                          <a14:foregroundMark x1="59667" y1="25333" x2="59667" y2="25333"/>
                          <a14:foregroundMark x1="75583" y1="32750" x2="75583" y2="32750"/>
                          <a14:foregroundMark x1="76000" y1="31000" x2="76000" y2="31000"/>
                          <a14:foregroundMark x1="75333" y1="25000" x2="75333" y2="25000"/>
                          <a14:foregroundMark x1="84333" y1="27000" x2="84333" y2="27000"/>
                          <a14:foregroundMark x1="94250" y1="25667" x2="94250" y2="25667"/>
                          <a14:foregroundMark x1="96000" y1="38250" x2="96000" y2="38250"/>
                          <a14:foregroundMark x1="95667" y1="37083" x2="95667" y2="37083"/>
                          <a14:foregroundMark x1="89583" y1="43333" x2="89583" y2="43333"/>
                          <a14:foregroundMark x1="83000" y1="44083" x2="83000" y2="44083"/>
                          <a14:foregroundMark x1="98000" y1="50000" x2="98000" y2="50000"/>
                          <a14:foregroundMark x1="89917" y1="53500" x2="89917" y2="53500"/>
                          <a14:foregroundMark x1="98000" y1="44667" x2="98000" y2="44667"/>
                          <a14:foregroundMark x1="95583" y1="42917" x2="95583" y2="42917"/>
                          <a14:foregroundMark x1="92750" y1="42917" x2="92750" y2="42917"/>
                          <a14:foregroundMark x1="88750" y1="46667" x2="88750" y2="46667"/>
                          <a14:foregroundMark x1="92167" y1="47917" x2="92167" y2="47917"/>
                          <a14:foregroundMark x1="96750" y1="53333" x2="96750" y2="53333"/>
                          <a14:foregroundMark x1="92583" y1="53750" x2="92583" y2="53750"/>
                          <a14:foregroundMark x1="94500" y1="54250" x2="94500" y2="54250"/>
                          <a14:foregroundMark x1="88167" y1="52000" x2="88167" y2="52000"/>
                          <a14:foregroundMark x1="96000" y1="48583" x2="96000" y2="48583"/>
                          <a14:foregroundMark x1="73000" y1="47667" x2="73000" y2="47667"/>
                          <a14:foregroundMark x1="84333" y1="48417" x2="84333" y2="48417"/>
                          <a14:foregroundMark x1="75750" y1="43750" x2="75750" y2="43750"/>
                          <a14:foregroundMark x1="78333" y1="53500" x2="78333" y2="53500"/>
                          <a14:foregroundMark x1="84417" y1="51917" x2="84417" y2="51917"/>
                          <a14:foregroundMark x1="62833" y1="46500" x2="62833" y2="46500"/>
                          <a14:foregroundMark x1="69667" y1="44500" x2="69667" y2="44500"/>
                          <a14:foregroundMark x1="69667" y1="39250" x2="69667" y2="39250"/>
                          <a14:foregroundMark x1="63583" y1="53917" x2="63583" y2="53917"/>
                          <a14:foregroundMark x1="69667" y1="49833" x2="69667" y2="49833"/>
                          <a14:foregroundMark x1="69083" y1="53333" x2="69083" y2="53333"/>
                          <a14:foregroundMark x1="69583" y1="48167" x2="69583" y2="48167"/>
                          <a14:foregroundMark x1="62333" y1="40750" x2="62333" y2="40750"/>
                          <a14:foregroundMark x1="61750" y1="45500" x2="61750" y2="45500"/>
                          <a14:foregroundMark x1="62000" y1="51417" x2="62000" y2="51417"/>
                          <a14:foregroundMark x1="56583" y1="48833" x2="56583" y2="48833"/>
                          <a14:foregroundMark x1="56167" y1="44417" x2="56167" y2="44417"/>
                          <a14:foregroundMark x1="56833" y1="39417" x2="56833" y2="39417"/>
                          <a14:foregroundMark x1="49083" y1="49917" x2="49083" y2="49917"/>
                          <a14:foregroundMark x1="44083" y1="46833" x2="44083" y2="46833"/>
                          <a14:foregroundMark x1="38750" y1="52833" x2="38750" y2="52833"/>
                          <a14:foregroundMark x1="38000" y1="46167" x2="38000" y2="46167"/>
                          <a14:foregroundMark x1="38917" y1="39417" x2="38917" y2="39417"/>
                          <a14:foregroundMark x1="47000" y1="52917" x2="47000" y2="52917"/>
                          <a14:foregroundMark x1="52833" y1="44917" x2="52833" y2="44917"/>
                          <a14:foregroundMark x1="42333" y1="44333" x2="42333" y2="44333"/>
                          <a14:foregroundMark x1="50667" y1="47083" x2="50667" y2="47083"/>
                          <a14:foregroundMark x1="45250" y1="50417" x2="45250" y2="50417"/>
                          <a14:foregroundMark x1="52500" y1="43583" x2="52500" y2="43583"/>
                          <a14:foregroundMark x1="51500" y1="43833" x2="51500" y2="43833"/>
                          <a14:foregroundMark x1="32750" y1="44417" x2="32750" y2="44417"/>
                          <a14:foregroundMark x1="33250" y1="53750" x2="33250" y2="53750"/>
                          <a14:foregroundMark x1="31083" y1="41000" x2="31083" y2="41000"/>
                          <a14:foregroundMark x1="29833" y1="43500" x2="29833" y2="43500"/>
                          <a14:foregroundMark x1="30917" y1="46250" x2="30917" y2="46250"/>
                          <a14:foregroundMark x1="31583" y1="50583" x2="31583" y2="50583"/>
                          <a14:foregroundMark x1="25500" y1="45083" x2="25500" y2="45083"/>
                          <a14:foregroundMark x1="22083" y1="42750" x2="22083" y2="42750"/>
                          <a14:foregroundMark x1="16583" y1="46250" x2="16583" y2="46250"/>
                          <a14:foregroundMark x1="11250" y1="46750" x2="11250" y2="46750"/>
                          <a14:foregroundMark x1="8583" y1="53750" x2="8583" y2="53750"/>
                          <a14:foregroundMark x1="2250" y1="50750" x2="2250" y2="50750"/>
                          <a14:foregroundMark x1="4833" y1="43333" x2="4833" y2="43333"/>
                          <a14:foregroundMark x1="10750" y1="43500" x2="10750" y2="43500"/>
                          <a14:foregroundMark x1="3250" y1="54000" x2="3250" y2="54000"/>
                          <a14:foregroundMark x1="11917" y1="50750" x2="11917" y2="50750"/>
                          <a14:foregroundMark x1="13083" y1="53417" x2="13083" y2="53417"/>
                          <a14:foregroundMark x1="49583" y1="21750" x2="49583" y2="21750"/>
                          <a14:backgroundMark x1="8000" y1="34583" x2="8000" y2="34583"/>
                          <a14:backgroundMark x1="17917" y1="35083" x2="17917" y2="35083"/>
                          <a14:backgroundMark x1="22917" y1="36583" x2="22917" y2="36583"/>
                          <a14:backgroundMark x1="46667" y1="35167" x2="46667" y2="35167"/>
                        </a14:backgroundRemoval>
                      </a14:imgEffect>
                    </a14:imgLayer>
                  </a14:imgProps>
                </a:ext>
                <a:ext uri="{28A0092B-C50C-407E-A947-70E740481C1C}">
                  <a14:useLocalDpi xmlns:a14="http://schemas.microsoft.com/office/drawing/2010/main" val="0"/>
                </a:ext>
              </a:extLst>
            </a:blip>
            <a:srcRect t="14526" b="42347"/>
            <a:stretch/>
          </p:blipFill>
          <p:spPr bwMode="auto">
            <a:xfrm>
              <a:off x="3363084" y="1825625"/>
              <a:ext cx="5670744" cy="2445680"/>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Прямоугольник 5"/>
          <p:cNvSpPr/>
          <p:nvPr/>
        </p:nvSpPr>
        <p:spPr>
          <a:xfrm>
            <a:off x="1378687" y="4714608"/>
            <a:ext cx="9434624" cy="1200329"/>
          </a:xfrm>
          <a:prstGeom prst="rect">
            <a:avLst/>
          </a:prstGeom>
        </p:spPr>
        <p:txBody>
          <a:bodyPr wrap="square">
            <a:spAutoFit/>
          </a:bodyPr>
          <a:lstStyle/>
          <a:p>
            <a:r>
              <a:rPr lang="en-US" sz="3600" dirty="0" smtClean="0">
                <a:solidFill>
                  <a:srgbClr val="000000"/>
                </a:solidFill>
                <a:effectLst/>
                <a:latin typeface="Times New Roman" panose="02020603050405020304" pitchFamily="18" charset="0"/>
                <a:ea typeface="Times New Roman" panose="02020603050405020304" pitchFamily="18" charset="0"/>
              </a:rPr>
              <a:t>This summer I would like to go on holiday to … . I’m going to … . </a:t>
            </a:r>
            <a:endParaRPr lang="ru-RU" sz="3600" dirty="0"/>
          </a:p>
        </p:txBody>
      </p:sp>
    </p:spTree>
    <p:extLst>
      <p:ext uri="{BB962C8B-B14F-4D97-AF65-F5344CB8AC3E}">
        <p14:creationId xmlns:p14="http://schemas.microsoft.com/office/powerpoint/2010/main" val="379266019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https://fs00.infourok.ru/images/doc/75/91071/hello_html_m28bcad7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192001" cy="685324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604211" y="224589"/>
            <a:ext cx="9416715" cy="86627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6600" dirty="0" smtClean="0"/>
              <a:t>BE GOING TO</a:t>
            </a:r>
            <a:endParaRPr lang="ru-RU" sz="6600" dirty="0"/>
          </a:p>
        </p:txBody>
      </p:sp>
      <p:pic>
        <p:nvPicPr>
          <p:cNvPr id="5" name="Рисунок 4"/>
          <p:cNvPicPr>
            <a:picLocks noChangeAspect="1"/>
          </p:cNvPicPr>
          <p:nvPr/>
        </p:nvPicPr>
        <p:blipFill rotWithShape="1">
          <a:blip r:embed="rId3"/>
          <a:srcRect l="52339" t="25810" r="34561" b="49018"/>
          <a:stretch/>
        </p:blipFill>
        <p:spPr>
          <a:xfrm>
            <a:off x="246524" y="1801229"/>
            <a:ext cx="3455684" cy="4150392"/>
          </a:xfrm>
          <a:prstGeom prst="rect">
            <a:avLst/>
          </a:prstGeom>
        </p:spPr>
      </p:pic>
      <p:pic>
        <p:nvPicPr>
          <p:cNvPr id="6" name="Рисунок 5"/>
          <p:cNvPicPr>
            <a:picLocks noChangeAspect="1"/>
          </p:cNvPicPr>
          <p:nvPr/>
        </p:nvPicPr>
        <p:blipFill rotWithShape="1">
          <a:blip r:embed="rId3"/>
          <a:srcRect l="65555" t="25637" r="20878" b="48831"/>
          <a:stretch/>
        </p:blipFill>
        <p:spPr>
          <a:xfrm>
            <a:off x="4274070" y="1801228"/>
            <a:ext cx="3528691" cy="4150393"/>
          </a:xfrm>
          <a:prstGeom prst="rect">
            <a:avLst/>
          </a:prstGeom>
        </p:spPr>
      </p:pic>
      <p:pic>
        <p:nvPicPr>
          <p:cNvPr id="7" name="Рисунок 6"/>
          <p:cNvPicPr>
            <a:picLocks noChangeAspect="1"/>
          </p:cNvPicPr>
          <p:nvPr/>
        </p:nvPicPr>
        <p:blipFill rotWithShape="1">
          <a:blip r:embed="rId3"/>
          <a:srcRect l="52456" t="51731" r="35614" b="23006"/>
          <a:stretch/>
        </p:blipFill>
        <p:spPr>
          <a:xfrm>
            <a:off x="8371106" y="1801229"/>
            <a:ext cx="3574370" cy="4286417"/>
          </a:xfrm>
          <a:prstGeom prst="rect">
            <a:avLst/>
          </a:prstGeom>
        </p:spPr>
      </p:pic>
    </p:spTree>
    <p:extLst>
      <p:ext uri="{BB962C8B-B14F-4D97-AF65-F5344CB8AC3E}">
        <p14:creationId xmlns:p14="http://schemas.microsoft.com/office/powerpoint/2010/main" val="276938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https://fs00.infourok.ru/images/doc/75/91071/hello_html_m28bcad7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192001" cy="6853241"/>
          </a:xfrm>
          <a:prstGeom prst="rect">
            <a:avLst/>
          </a:prstGeom>
          <a:noFill/>
          <a:extLst>
            <a:ext uri="{909E8E84-426E-40DD-AFC4-6F175D3DCCD1}">
              <a14:hiddenFill xmlns:a14="http://schemas.microsoft.com/office/drawing/2010/main">
                <a:solidFill>
                  <a:srgbClr val="FFFFFF"/>
                </a:solidFill>
              </a14:hiddenFill>
            </a:ext>
          </a:extLst>
        </p:spPr>
      </p:pic>
      <p:sp>
        <p:nvSpPr>
          <p:cNvPr id="4" name="Скругленный прямоугольник 3"/>
          <p:cNvSpPr/>
          <p:nvPr/>
        </p:nvSpPr>
        <p:spPr>
          <a:xfrm>
            <a:off x="1355728" y="1146230"/>
            <a:ext cx="9776357" cy="172741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4000" b="1" dirty="0" smtClean="0"/>
              <a:t>Student A:</a:t>
            </a:r>
            <a:r>
              <a:rPr lang="en-US" sz="4000" dirty="0" smtClean="0"/>
              <a:t> </a:t>
            </a:r>
            <a:r>
              <a:rPr lang="en-US" sz="4000" dirty="0"/>
              <a:t>I win 100 pounds</a:t>
            </a:r>
            <a:r>
              <a:rPr lang="en-US" sz="4000" dirty="0" smtClean="0"/>
              <a:t>.</a:t>
            </a:r>
          </a:p>
          <a:p>
            <a:pPr algn="ctr"/>
            <a:r>
              <a:rPr lang="en-US" sz="4000" b="1" dirty="0" smtClean="0"/>
              <a:t>Student B: </a:t>
            </a:r>
            <a:r>
              <a:rPr lang="en-US" sz="4000" dirty="0"/>
              <a:t>What are you going to do with it</a:t>
            </a:r>
            <a:r>
              <a:rPr lang="en-US" sz="4000" dirty="0" smtClean="0"/>
              <a:t>?</a:t>
            </a:r>
          </a:p>
          <a:p>
            <a:pPr algn="ctr"/>
            <a:r>
              <a:rPr lang="en-US" sz="4000" b="1" dirty="0" smtClean="0"/>
              <a:t>Student A:</a:t>
            </a:r>
            <a:r>
              <a:rPr lang="en-US" sz="4000" dirty="0" smtClean="0"/>
              <a:t> </a:t>
            </a:r>
            <a:r>
              <a:rPr lang="en-US" sz="4000" dirty="0"/>
              <a:t>I am going to go on a boat cruise</a:t>
            </a:r>
            <a:r>
              <a:rPr lang="en-US" dirty="0"/>
              <a:t>.</a:t>
            </a:r>
            <a:endParaRPr lang="ru-RU" dirty="0"/>
          </a:p>
          <a:p>
            <a:pPr algn="ctr"/>
            <a:endParaRPr lang="ru-RU" dirty="0"/>
          </a:p>
        </p:txBody>
      </p:sp>
      <p:sp>
        <p:nvSpPr>
          <p:cNvPr id="5" name="Прямоугольник 4"/>
          <p:cNvSpPr/>
          <p:nvPr/>
        </p:nvSpPr>
        <p:spPr>
          <a:xfrm>
            <a:off x="1134015" y="230188"/>
            <a:ext cx="10219785" cy="781111"/>
          </a:xfrm>
          <a:prstGeom prst="rect">
            <a:avLst/>
          </a:prstGeom>
        </p:spPr>
        <p:txBody>
          <a:bodyPr wrap="none">
            <a:spAutoFit/>
          </a:bodyPr>
          <a:lstStyle/>
          <a:p>
            <a:pPr>
              <a:lnSpc>
                <a:spcPct val="107000"/>
              </a:lnSpc>
              <a:spcAft>
                <a:spcPts val="800"/>
              </a:spcAft>
            </a:pPr>
            <a:r>
              <a:rPr lang="ru-RU"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Your friend (</a:t>
            </a:r>
            <a:r>
              <a:rPr lang="en-US" sz="4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a:t>
            </a:r>
            <a:r>
              <a:rPr lang="en-US" sz="4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tudent A) wins 100 pounds.</a:t>
            </a:r>
            <a:endParaRPr lang="ru-RU" sz="4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Скругленный прямоугольник 5"/>
          <p:cNvSpPr/>
          <p:nvPr/>
        </p:nvSpPr>
        <p:spPr>
          <a:xfrm>
            <a:off x="543232" y="3153706"/>
            <a:ext cx="3689555" cy="1371600"/>
          </a:xfrm>
          <a:prstGeom prst="roundRect">
            <a:avLst/>
          </a:prstGeom>
          <a:solidFill>
            <a:srgbClr val="7030A0"/>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US" sz="3200" dirty="0" smtClean="0"/>
              <a:t>A: </a:t>
            </a:r>
            <a:r>
              <a:rPr lang="ru-RU" sz="3200" dirty="0" smtClean="0"/>
              <a:t>Называет ситуацию</a:t>
            </a:r>
            <a:endParaRPr lang="ru-RU" sz="3200" dirty="0"/>
          </a:p>
        </p:txBody>
      </p:sp>
      <p:sp>
        <p:nvSpPr>
          <p:cNvPr id="7" name="Стрелка вправо 6"/>
          <p:cNvSpPr/>
          <p:nvPr/>
        </p:nvSpPr>
        <p:spPr>
          <a:xfrm>
            <a:off x="4527755" y="3242196"/>
            <a:ext cx="2920181" cy="11946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7934631" y="3153706"/>
            <a:ext cx="3596149" cy="1462539"/>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ru-RU" sz="3600" dirty="0" smtClean="0"/>
              <a:t>В: Задает вопрос</a:t>
            </a:r>
            <a:endParaRPr lang="ru-RU" sz="3600" dirty="0"/>
          </a:p>
        </p:txBody>
      </p:sp>
      <p:sp>
        <p:nvSpPr>
          <p:cNvPr id="10" name="Скругленный прямоугольник 9"/>
          <p:cNvSpPr/>
          <p:nvPr/>
        </p:nvSpPr>
        <p:spPr>
          <a:xfrm>
            <a:off x="589935" y="5167587"/>
            <a:ext cx="3689555" cy="1371600"/>
          </a:xfrm>
          <a:prstGeom prst="roundRect">
            <a:avLst/>
          </a:prstGeom>
          <a:solidFill>
            <a:srgbClr val="7030A0"/>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US" sz="3200" dirty="0" smtClean="0"/>
              <a:t>A: </a:t>
            </a:r>
            <a:r>
              <a:rPr lang="ru-RU" sz="3200" dirty="0" smtClean="0"/>
              <a:t>Отвечает на вопрос</a:t>
            </a:r>
            <a:endParaRPr lang="ru-RU" sz="3200" dirty="0"/>
          </a:p>
        </p:txBody>
      </p:sp>
      <p:sp>
        <p:nvSpPr>
          <p:cNvPr id="11" name="Стрелка вправо 10"/>
          <p:cNvSpPr/>
          <p:nvPr/>
        </p:nvSpPr>
        <p:spPr>
          <a:xfrm rot="9928558">
            <a:off x="4561231" y="4735156"/>
            <a:ext cx="4356968" cy="11946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17779795"/>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Прямая соединительная линия 53"/>
          <p:cNvCxnSpPr/>
          <p:nvPr/>
        </p:nvCxnSpPr>
        <p:spPr>
          <a:xfrm>
            <a:off x="7105650" y="1851687"/>
            <a:ext cx="4381500" cy="13150"/>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cxnSp>
        <p:nvCxnSpPr>
          <p:cNvPr id="56" name="Прямая соединительная линия 55"/>
          <p:cNvCxnSpPr/>
          <p:nvPr/>
        </p:nvCxnSpPr>
        <p:spPr>
          <a:xfrm>
            <a:off x="256870" y="3759907"/>
            <a:ext cx="1229985" cy="29358"/>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cxnSp>
        <p:nvCxnSpPr>
          <p:cNvPr id="53" name="Прямая соединительная линия 52"/>
          <p:cNvCxnSpPr/>
          <p:nvPr/>
        </p:nvCxnSpPr>
        <p:spPr>
          <a:xfrm>
            <a:off x="280356" y="2426378"/>
            <a:ext cx="11362083" cy="8520"/>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sp>
        <p:nvSpPr>
          <p:cNvPr id="3" name="Объект 2"/>
          <p:cNvSpPr>
            <a:spLocks noGrp="1"/>
          </p:cNvSpPr>
          <p:nvPr>
            <p:ph idx="1"/>
          </p:nvPr>
        </p:nvSpPr>
        <p:spPr>
          <a:xfrm>
            <a:off x="208790" y="1069662"/>
            <a:ext cx="11903242" cy="3481138"/>
          </a:xfrm>
        </p:spPr>
        <p:txBody>
          <a:bodyPr>
            <a:noAutofit/>
          </a:bodyPr>
          <a:lstStyle/>
          <a:p>
            <a:pPr marL="0" indent="0">
              <a:lnSpc>
                <a:spcPct val="70000"/>
              </a:lnSpc>
              <a:spcBef>
                <a:spcPts val="0"/>
              </a:spcBef>
              <a:buNone/>
            </a:pPr>
            <a:r>
              <a:rPr lang="en-US" sz="2400" dirty="0" smtClean="0">
                <a:latin typeface="Aparajita" panose="020B0604020202020204" pitchFamily="34" charset="0"/>
                <a:cs typeface="Aparajita" panose="020B0604020202020204" pitchFamily="34" charset="0"/>
              </a:rPr>
              <a:t>Greetings from Moscow! I arrived here with my family yesterday and we're already excited! The city is terrific and there are a million things to do.</a:t>
            </a:r>
            <a:br>
              <a:rPr lang="en-US" sz="2400" dirty="0" smtClean="0">
                <a:latin typeface="Aparajita" panose="020B0604020202020204" pitchFamily="34" charset="0"/>
                <a:cs typeface="Aparajita" panose="020B0604020202020204" pitchFamily="34" charset="0"/>
              </a:rPr>
            </a:br>
            <a:r>
              <a:rPr lang="en-US" sz="2400" dirty="0" smtClean="0">
                <a:latin typeface="Aparajita" panose="020B0604020202020204" pitchFamily="34" charset="0"/>
                <a:cs typeface="Aparajita" panose="020B0604020202020204" pitchFamily="34" charset="0"/>
              </a:rPr>
              <a:t>First of all, we are going to do a lot of sightseeing. We are going to see the Kremlin, Red Square, St Basil's </a:t>
            </a:r>
            <a:r>
              <a:rPr lang="en-US" sz="2400" dirty="0" err="1" smtClean="0">
                <a:latin typeface="Aparajita" panose="020B0604020202020204" pitchFamily="34" charset="0"/>
                <a:cs typeface="Aparajita" panose="020B0604020202020204" pitchFamily="34" charset="0"/>
              </a:rPr>
              <a:t>Chruch</a:t>
            </a:r>
            <a:r>
              <a:rPr lang="en-US" sz="2400" dirty="0" smtClean="0">
                <a:latin typeface="Aparajita" panose="020B0604020202020204" pitchFamily="34" charset="0"/>
                <a:cs typeface="Aparajita" panose="020B0604020202020204" pitchFamily="34" charset="0"/>
              </a:rPr>
              <a:t>, Lenin's Tomb, the Pushkin Museum of Fine Arts and The State History Museum. Dad is also going to take us to the famous Bolshoi Ballet theatre. Isn't it wonderful? My sister wants to go on a day trip down the Moskva River but Dad says it's too tiring, so we are not going to travel there. That's OK though because we are going to spend a whole day in the Moscow Zoo, the largest zoo in Russia which has a great collection of animals and exotic species.</a:t>
            </a:r>
            <a:br>
              <a:rPr lang="en-US" sz="2400" dirty="0" smtClean="0">
                <a:latin typeface="Aparajita" panose="020B0604020202020204" pitchFamily="34" charset="0"/>
                <a:cs typeface="Aparajita" panose="020B0604020202020204" pitchFamily="34" charset="0"/>
              </a:rPr>
            </a:br>
            <a:endParaRPr lang="ru-RU" sz="2400" dirty="0"/>
          </a:p>
        </p:txBody>
      </p:sp>
      <p:sp>
        <p:nvSpPr>
          <p:cNvPr id="5" name="Прямоугольник 4"/>
          <p:cNvSpPr/>
          <p:nvPr/>
        </p:nvSpPr>
        <p:spPr>
          <a:xfrm>
            <a:off x="256870" y="599968"/>
            <a:ext cx="6096000" cy="830997"/>
          </a:xfrm>
          <a:prstGeom prst="rect">
            <a:avLst/>
          </a:prstGeom>
        </p:spPr>
        <p:txBody>
          <a:bodyPr>
            <a:spAutoFit/>
          </a:bodyPr>
          <a:lstStyle/>
          <a:p>
            <a:r>
              <a:rPr lang="en-US" sz="2400" dirty="0" smtClean="0">
                <a:latin typeface="Aparajita" panose="020B0604020202020204" pitchFamily="34" charset="0"/>
                <a:cs typeface="Aparajita" panose="020B0604020202020204" pitchFamily="34" charset="0"/>
              </a:rPr>
              <a:t>Dear Darren,</a:t>
            </a:r>
            <a:br>
              <a:rPr lang="en-US" sz="2400" dirty="0" smtClean="0">
                <a:latin typeface="Aparajita" panose="020B0604020202020204" pitchFamily="34" charset="0"/>
                <a:cs typeface="Aparajita" panose="020B0604020202020204" pitchFamily="34" charset="0"/>
              </a:rPr>
            </a:br>
            <a:endParaRPr lang="ru-RU" sz="2400" dirty="0"/>
          </a:p>
        </p:txBody>
      </p:sp>
      <p:sp>
        <p:nvSpPr>
          <p:cNvPr id="6" name="Прямоугольник 5"/>
          <p:cNvSpPr/>
          <p:nvPr/>
        </p:nvSpPr>
        <p:spPr>
          <a:xfrm>
            <a:off x="288758" y="5432399"/>
            <a:ext cx="6096000" cy="830997"/>
          </a:xfrm>
          <a:prstGeom prst="rect">
            <a:avLst/>
          </a:prstGeom>
        </p:spPr>
        <p:txBody>
          <a:bodyPr>
            <a:spAutoFit/>
          </a:bodyPr>
          <a:lstStyle/>
          <a:p>
            <a:r>
              <a:rPr lang="en-US" sz="2400" dirty="0" smtClean="0">
                <a:latin typeface="Aparajita" panose="020B0604020202020204" pitchFamily="34" charset="0"/>
                <a:cs typeface="Aparajita" panose="020B0604020202020204" pitchFamily="34" charset="0"/>
              </a:rPr>
              <a:t>Take care,</a:t>
            </a:r>
          </a:p>
          <a:p>
            <a:r>
              <a:rPr lang="en-US" sz="2400" dirty="0" smtClean="0">
                <a:latin typeface="Aparajita" panose="020B0604020202020204" pitchFamily="34" charset="0"/>
                <a:cs typeface="Aparajita" panose="020B0604020202020204" pitchFamily="34" charset="0"/>
              </a:rPr>
              <a:t>Lucy</a:t>
            </a:r>
            <a:endParaRPr lang="ru-RU" sz="2400" dirty="0"/>
          </a:p>
        </p:txBody>
      </p:sp>
      <p:sp>
        <p:nvSpPr>
          <p:cNvPr id="7" name="Прямоугольник 6"/>
          <p:cNvSpPr/>
          <p:nvPr/>
        </p:nvSpPr>
        <p:spPr>
          <a:xfrm>
            <a:off x="208790" y="3501970"/>
            <a:ext cx="11903242" cy="2677656"/>
          </a:xfrm>
          <a:prstGeom prst="rect">
            <a:avLst/>
          </a:prstGeom>
        </p:spPr>
        <p:txBody>
          <a:bodyPr wrap="square">
            <a:spAutoFit/>
          </a:bodyPr>
          <a:lstStyle/>
          <a:p>
            <a:pPr>
              <a:lnSpc>
                <a:spcPct val="70000"/>
              </a:lnSpc>
            </a:pPr>
            <a:r>
              <a:rPr lang="en-US" sz="2400" dirty="0" smtClean="0">
                <a:latin typeface="Aparajita" panose="020B0604020202020204" pitchFamily="34" charset="0"/>
                <a:cs typeface="Aparajita" panose="020B0604020202020204" pitchFamily="34" charset="0"/>
              </a:rPr>
              <a:t>Mum can't wait to go shopping. She wants to visit the GUM department store, the largest department store in Russia, where you can find everything from clothes to caviar. She says she needs to have a whole day there. As for me, I'm going to taste as many local dishes as possible. Russian cuisine is delicious and their pies and chocolates are just great. I hope I can fit in my clothes when we come back. </a:t>
            </a:r>
            <a:endParaRPr lang="ru-RU" sz="2400" dirty="0" smtClean="0"/>
          </a:p>
          <a:p>
            <a:endParaRPr lang="ru-RU" sz="2800" dirty="0" smtClean="0">
              <a:latin typeface="Aparajita" panose="020B0604020202020204" pitchFamily="34" charset="0"/>
              <a:cs typeface="Aparajita" panose="020B0604020202020204" pitchFamily="34" charset="0"/>
            </a:endParaRPr>
          </a:p>
          <a:p>
            <a:r>
              <a:rPr lang="en-US" sz="2800" dirty="0" smtClean="0">
                <a:latin typeface="Aparajita" panose="020B0604020202020204" pitchFamily="34" charset="0"/>
                <a:cs typeface="Aparajita" panose="020B0604020202020204" pitchFamily="34" charset="0"/>
              </a:rPr>
              <a:t/>
            </a:r>
            <a:br>
              <a:rPr lang="en-US" sz="2800" dirty="0" smtClean="0">
                <a:latin typeface="Aparajita" panose="020B0604020202020204" pitchFamily="34" charset="0"/>
                <a:cs typeface="Aparajita" panose="020B0604020202020204" pitchFamily="34" charset="0"/>
              </a:rPr>
            </a:br>
            <a:endParaRPr lang="ru-RU" sz="2800" dirty="0"/>
          </a:p>
        </p:txBody>
      </p:sp>
      <p:sp>
        <p:nvSpPr>
          <p:cNvPr id="8" name="Прямоугольник 7"/>
          <p:cNvSpPr/>
          <p:nvPr/>
        </p:nvSpPr>
        <p:spPr>
          <a:xfrm>
            <a:off x="256870" y="4867856"/>
            <a:ext cx="11903242" cy="884538"/>
          </a:xfrm>
          <a:prstGeom prst="rect">
            <a:avLst/>
          </a:prstGeom>
        </p:spPr>
        <p:txBody>
          <a:bodyPr wrap="square">
            <a:spAutoFit/>
          </a:bodyPr>
          <a:lstStyle/>
          <a:p>
            <a:pPr>
              <a:lnSpc>
                <a:spcPct val="70000"/>
              </a:lnSpc>
            </a:pPr>
            <a:r>
              <a:rPr lang="en-US" sz="2400" dirty="0" smtClean="0">
                <a:latin typeface="Aparajita" panose="020B0604020202020204" pitchFamily="34" charset="0"/>
                <a:cs typeface="Aparajita" panose="020B0604020202020204" pitchFamily="34" charset="0"/>
              </a:rPr>
              <a:t>I'm going to take lots of interesting pictures to show you when I get back. I'm also going to bring you a </a:t>
            </a:r>
            <a:r>
              <a:rPr lang="en-US" sz="2400" dirty="0" err="1" smtClean="0">
                <a:latin typeface="Aparajita" panose="020B0604020202020204" pitchFamily="34" charset="0"/>
                <a:cs typeface="Aparajita" panose="020B0604020202020204" pitchFamily="34" charset="0"/>
              </a:rPr>
              <a:t>Matryoskha</a:t>
            </a:r>
            <a:r>
              <a:rPr lang="en-US" sz="2400" dirty="0" smtClean="0">
                <a:latin typeface="Aparajita" panose="020B0604020202020204" pitchFamily="34" charset="0"/>
                <a:cs typeface="Aparajita" panose="020B0604020202020204" pitchFamily="34" charset="0"/>
              </a:rPr>
              <a:t>.</a:t>
            </a:r>
            <a:br>
              <a:rPr lang="en-US" sz="2400" dirty="0" smtClean="0">
                <a:latin typeface="Aparajita" panose="020B0604020202020204" pitchFamily="34" charset="0"/>
                <a:cs typeface="Aparajita" panose="020B0604020202020204" pitchFamily="34" charset="0"/>
              </a:rPr>
            </a:br>
            <a:endParaRPr lang="ru-RU" sz="2400" dirty="0"/>
          </a:p>
        </p:txBody>
      </p:sp>
      <p:cxnSp>
        <p:nvCxnSpPr>
          <p:cNvPr id="10" name="Прямая соединительная линия 9"/>
          <p:cNvCxnSpPr/>
          <p:nvPr/>
        </p:nvCxnSpPr>
        <p:spPr>
          <a:xfrm>
            <a:off x="256870" y="1069662"/>
            <a:ext cx="1796716" cy="0"/>
          </a:xfrm>
          <a:prstGeom prst="line">
            <a:avLst/>
          </a:prstGeom>
          <a:ln w="57150"/>
        </p:spPr>
        <p:style>
          <a:lnRef idx="3">
            <a:schemeClr val="dk1"/>
          </a:lnRef>
          <a:fillRef idx="0">
            <a:schemeClr val="dk1"/>
          </a:fillRef>
          <a:effectRef idx="2">
            <a:schemeClr val="dk1"/>
          </a:effectRef>
          <a:fontRef idx="minor">
            <a:schemeClr val="tx1"/>
          </a:fontRef>
        </p:style>
      </p:cxnSp>
      <p:cxnSp>
        <p:nvCxnSpPr>
          <p:cNvPr id="13" name="Прямая соединительная линия 12"/>
          <p:cNvCxnSpPr/>
          <p:nvPr/>
        </p:nvCxnSpPr>
        <p:spPr>
          <a:xfrm flipV="1">
            <a:off x="187868" y="1354731"/>
            <a:ext cx="10603831" cy="13096"/>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7" name="Прямая соединительная линия 16"/>
          <p:cNvCxnSpPr/>
          <p:nvPr/>
        </p:nvCxnSpPr>
        <p:spPr>
          <a:xfrm>
            <a:off x="326314" y="5131710"/>
            <a:ext cx="11678653" cy="0"/>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9" name="Прямая соединительная линия 18"/>
          <p:cNvCxnSpPr/>
          <p:nvPr/>
        </p:nvCxnSpPr>
        <p:spPr>
          <a:xfrm>
            <a:off x="280356" y="5455570"/>
            <a:ext cx="1668379" cy="0"/>
          </a:xfrm>
          <a:prstGeom prst="line">
            <a:avLst/>
          </a:prstGeom>
          <a:ln/>
        </p:spPr>
        <p:style>
          <a:lnRef idx="3">
            <a:schemeClr val="accent1"/>
          </a:lnRef>
          <a:fillRef idx="0">
            <a:schemeClr val="accent1"/>
          </a:fillRef>
          <a:effectRef idx="2">
            <a:schemeClr val="accent1"/>
          </a:effectRef>
          <a:fontRef idx="minor">
            <a:schemeClr val="tx1"/>
          </a:fontRef>
        </p:style>
      </p:cxnSp>
      <p:sp>
        <p:nvSpPr>
          <p:cNvPr id="2" name="Прямоугольник 1"/>
          <p:cNvSpPr/>
          <p:nvPr/>
        </p:nvSpPr>
        <p:spPr>
          <a:xfrm>
            <a:off x="1458524" y="1377106"/>
            <a:ext cx="7190176" cy="21425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4" name="Прямоугольник 13"/>
          <p:cNvSpPr/>
          <p:nvPr/>
        </p:nvSpPr>
        <p:spPr>
          <a:xfrm>
            <a:off x="2397563" y="1023994"/>
            <a:ext cx="1170881" cy="28230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9" name="Прямоугольник 8"/>
          <p:cNvSpPr/>
          <p:nvPr/>
        </p:nvSpPr>
        <p:spPr>
          <a:xfrm>
            <a:off x="6694663" y="350343"/>
            <a:ext cx="1331205" cy="58417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Opening remarks</a:t>
            </a:r>
            <a:endParaRPr lang="ru-RU" dirty="0"/>
          </a:p>
        </p:txBody>
      </p:sp>
      <p:cxnSp>
        <p:nvCxnSpPr>
          <p:cNvPr id="18" name="Прямая соединительная линия 17"/>
          <p:cNvCxnSpPr/>
          <p:nvPr/>
        </p:nvCxnSpPr>
        <p:spPr>
          <a:xfrm>
            <a:off x="356327" y="2122166"/>
            <a:ext cx="11362083" cy="8520"/>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cxnSp>
        <p:nvCxnSpPr>
          <p:cNvPr id="21" name="Прямая соединительная линия 20"/>
          <p:cNvCxnSpPr/>
          <p:nvPr/>
        </p:nvCxnSpPr>
        <p:spPr>
          <a:xfrm flipV="1">
            <a:off x="356327" y="2605308"/>
            <a:ext cx="1049986" cy="2"/>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cxnSp>
        <p:nvCxnSpPr>
          <p:cNvPr id="23" name="Прямая соединительная линия 22"/>
          <p:cNvCxnSpPr/>
          <p:nvPr/>
        </p:nvCxnSpPr>
        <p:spPr>
          <a:xfrm>
            <a:off x="3823627" y="2614509"/>
            <a:ext cx="1229985" cy="29358"/>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sp>
        <p:nvSpPr>
          <p:cNvPr id="25" name="Прямоугольник 24"/>
          <p:cNvSpPr/>
          <p:nvPr/>
        </p:nvSpPr>
        <p:spPr>
          <a:xfrm>
            <a:off x="1781624" y="1566552"/>
            <a:ext cx="10195600" cy="31519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grpSp>
        <p:nvGrpSpPr>
          <p:cNvPr id="39" name="Группа 38"/>
          <p:cNvGrpSpPr/>
          <p:nvPr/>
        </p:nvGrpSpPr>
        <p:grpSpPr>
          <a:xfrm>
            <a:off x="256870" y="1831783"/>
            <a:ext cx="11672274" cy="3023368"/>
            <a:chOff x="270347" y="1619828"/>
            <a:chExt cx="9149315" cy="1513510"/>
          </a:xfrm>
        </p:grpSpPr>
        <p:cxnSp>
          <p:nvCxnSpPr>
            <p:cNvPr id="40" name="Прямая соединительная линия 39"/>
            <p:cNvCxnSpPr/>
            <p:nvPr/>
          </p:nvCxnSpPr>
          <p:spPr>
            <a:xfrm flipV="1">
              <a:off x="327198" y="2019434"/>
              <a:ext cx="743299" cy="6336"/>
            </a:xfrm>
            <a:prstGeom prst="line">
              <a:avLst/>
            </a:prstGeom>
          </p:spPr>
          <p:style>
            <a:lnRef idx="3">
              <a:schemeClr val="accent6"/>
            </a:lnRef>
            <a:fillRef idx="0">
              <a:schemeClr val="accent6"/>
            </a:fillRef>
            <a:effectRef idx="2">
              <a:schemeClr val="accent6"/>
            </a:effectRef>
            <a:fontRef idx="minor">
              <a:schemeClr val="tx1"/>
            </a:fontRef>
          </p:style>
        </p:cxnSp>
        <p:sp>
          <p:nvSpPr>
            <p:cNvPr id="26" name="Прямоугольник 25"/>
            <p:cNvSpPr/>
            <p:nvPr/>
          </p:nvSpPr>
          <p:spPr>
            <a:xfrm>
              <a:off x="270347" y="1619828"/>
              <a:ext cx="9149315" cy="15135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sz="2800" dirty="0" smtClean="0">
                  <a:latin typeface="Aparajita" panose="020B0604020202020204" pitchFamily="34" charset="0"/>
                  <a:cs typeface="Aparajita" panose="020B0604020202020204" pitchFamily="34" charset="0"/>
                </a:rPr>
                <a:t>Then</a:t>
              </a:r>
            </a:p>
            <a:p>
              <a:r>
                <a:rPr lang="en-US" sz="2800" dirty="0" smtClean="0">
                  <a:latin typeface="Aparajita" panose="020B0604020202020204" pitchFamily="34" charset="0"/>
                  <a:cs typeface="Aparajita" panose="020B0604020202020204" pitchFamily="34" charset="0"/>
                </a:rPr>
                <a:t>Dad</a:t>
              </a:r>
            </a:p>
            <a:p>
              <a:r>
                <a:rPr lang="en-US" sz="2800" dirty="0" smtClean="0">
                  <a:latin typeface="Aparajita" panose="020B0604020202020204" pitchFamily="34" charset="0"/>
                  <a:cs typeface="Aparajita" panose="020B0604020202020204" pitchFamily="34" charset="0"/>
                </a:rPr>
                <a:t>My sister</a:t>
              </a:r>
            </a:p>
            <a:p>
              <a:r>
                <a:rPr lang="en-US" sz="2800" dirty="0" smtClean="0">
                  <a:latin typeface="Aparajita" panose="020B0604020202020204" pitchFamily="34" charset="0"/>
                  <a:cs typeface="Aparajita" panose="020B0604020202020204" pitchFamily="34" charset="0"/>
                </a:rPr>
                <a:t>Mum</a:t>
              </a:r>
              <a:endParaRPr lang="ru-RU" sz="2800" dirty="0">
                <a:latin typeface="Times New Roman" panose="02020603050405020304" pitchFamily="18" charset="0"/>
                <a:cs typeface="Aparajita" panose="020B0604020202020204" pitchFamily="34" charset="0"/>
              </a:endParaRPr>
            </a:p>
          </p:txBody>
        </p:sp>
        <p:cxnSp>
          <p:nvCxnSpPr>
            <p:cNvPr id="33" name="Прямая соединительная линия 32"/>
            <p:cNvCxnSpPr/>
            <p:nvPr/>
          </p:nvCxnSpPr>
          <p:spPr>
            <a:xfrm>
              <a:off x="324781" y="2382842"/>
              <a:ext cx="677247"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34" name="Прямая соединительная линия 33"/>
            <p:cNvCxnSpPr/>
            <p:nvPr/>
          </p:nvCxnSpPr>
          <p:spPr>
            <a:xfrm flipV="1">
              <a:off x="324781" y="2627272"/>
              <a:ext cx="1201274" cy="4223"/>
            </a:xfrm>
            <a:prstGeom prst="line">
              <a:avLst/>
            </a:prstGeom>
          </p:spPr>
          <p:style>
            <a:lnRef idx="3">
              <a:schemeClr val="accent6"/>
            </a:lnRef>
            <a:fillRef idx="0">
              <a:schemeClr val="accent6"/>
            </a:fillRef>
            <a:effectRef idx="2">
              <a:schemeClr val="accent6"/>
            </a:effectRef>
            <a:fontRef idx="minor">
              <a:schemeClr val="tx1"/>
            </a:fontRef>
          </p:style>
        </p:cxnSp>
        <p:cxnSp>
          <p:nvCxnSpPr>
            <p:cNvPr id="37" name="Прямая соединительная линия 36"/>
            <p:cNvCxnSpPr/>
            <p:nvPr/>
          </p:nvCxnSpPr>
          <p:spPr>
            <a:xfrm flipV="1">
              <a:off x="324781" y="2924721"/>
              <a:ext cx="743299" cy="6336"/>
            </a:xfrm>
            <a:prstGeom prst="line">
              <a:avLst/>
            </a:prstGeom>
          </p:spPr>
          <p:style>
            <a:lnRef idx="3">
              <a:schemeClr val="accent6"/>
            </a:lnRef>
            <a:fillRef idx="0">
              <a:schemeClr val="accent6"/>
            </a:fillRef>
            <a:effectRef idx="2">
              <a:schemeClr val="accent6"/>
            </a:effectRef>
            <a:fontRef idx="minor">
              <a:schemeClr val="tx1"/>
            </a:fontRef>
          </p:style>
        </p:cxnSp>
      </p:grpSp>
      <p:sp>
        <p:nvSpPr>
          <p:cNvPr id="42" name="Прямоугольник 41"/>
          <p:cNvSpPr/>
          <p:nvPr/>
        </p:nvSpPr>
        <p:spPr>
          <a:xfrm>
            <a:off x="6787208" y="3787834"/>
            <a:ext cx="1861850" cy="38346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CONCLUSION</a:t>
            </a:r>
            <a:endParaRPr lang="ru-RU" dirty="0"/>
          </a:p>
        </p:txBody>
      </p:sp>
      <p:sp>
        <p:nvSpPr>
          <p:cNvPr id="45" name="Прямоугольник 44"/>
          <p:cNvSpPr/>
          <p:nvPr/>
        </p:nvSpPr>
        <p:spPr>
          <a:xfrm>
            <a:off x="5053612" y="4106882"/>
            <a:ext cx="1331205" cy="58417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Closing remarks</a:t>
            </a:r>
            <a:endParaRPr lang="ru-RU" dirty="0"/>
          </a:p>
        </p:txBody>
      </p:sp>
      <p:cxnSp>
        <p:nvCxnSpPr>
          <p:cNvPr id="46" name="Прямая соединительная линия 45"/>
          <p:cNvCxnSpPr/>
          <p:nvPr/>
        </p:nvCxnSpPr>
        <p:spPr>
          <a:xfrm>
            <a:off x="132339" y="5894707"/>
            <a:ext cx="1796716" cy="0"/>
          </a:xfrm>
          <a:prstGeom prst="line">
            <a:avLst/>
          </a:prstGeom>
          <a:ln w="57150"/>
        </p:spPr>
        <p:style>
          <a:lnRef idx="3">
            <a:schemeClr val="dk1"/>
          </a:lnRef>
          <a:fillRef idx="0">
            <a:schemeClr val="dk1"/>
          </a:fillRef>
          <a:effectRef idx="2">
            <a:schemeClr val="dk1"/>
          </a:effectRef>
          <a:fontRef idx="minor">
            <a:schemeClr val="tx1"/>
          </a:fontRef>
        </p:style>
      </p:cxnSp>
      <p:sp>
        <p:nvSpPr>
          <p:cNvPr id="48" name="Прямоугольник 47"/>
          <p:cNvSpPr/>
          <p:nvPr/>
        </p:nvSpPr>
        <p:spPr>
          <a:xfrm>
            <a:off x="76644" y="5953722"/>
            <a:ext cx="1527718" cy="41864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_______</a:t>
            </a:r>
            <a:endParaRPr lang="ru-RU" dirty="0"/>
          </a:p>
        </p:txBody>
      </p:sp>
      <p:sp>
        <p:nvSpPr>
          <p:cNvPr id="49" name="Прямоугольник 48"/>
          <p:cNvSpPr/>
          <p:nvPr/>
        </p:nvSpPr>
        <p:spPr>
          <a:xfrm>
            <a:off x="995207" y="708360"/>
            <a:ext cx="1016890" cy="29436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_______</a:t>
            </a:r>
            <a:endParaRPr lang="ru-RU" dirty="0"/>
          </a:p>
        </p:txBody>
      </p:sp>
      <p:sp>
        <p:nvSpPr>
          <p:cNvPr id="4" name="Прямоугольник 3"/>
          <p:cNvSpPr/>
          <p:nvPr/>
        </p:nvSpPr>
        <p:spPr>
          <a:xfrm>
            <a:off x="4522908" y="119636"/>
            <a:ext cx="1861850" cy="38346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INTRODACTION</a:t>
            </a:r>
            <a:endParaRPr lang="ru-RU" dirty="0"/>
          </a:p>
        </p:txBody>
      </p:sp>
      <p:sp>
        <p:nvSpPr>
          <p:cNvPr id="52" name="Прямоугольник 51"/>
          <p:cNvSpPr/>
          <p:nvPr/>
        </p:nvSpPr>
        <p:spPr>
          <a:xfrm>
            <a:off x="2187504" y="5150843"/>
            <a:ext cx="1636124" cy="3047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_______</a:t>
            </a:r>
            <a:endParaRPr lang="ru-RU" dirty="0"/>
          </a:p>
        </p:txBody>
      </p:sp>
      <p:cxnSp>
        <p:nvCxnSpPr>
          <p:cNvPr id="20" name="Прямая соединительная линия 19"/>
          <p:cNvCxnSpPr/>
          <p:nvPr/>
        </p:nvCxnSpPr>
        <p:spPr>
          <a:xfrm>
            <a:off x="256870" y="1567269"/>
            <a:ext cx="89835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a:off x="266327" y="2903429"/>
            <a:ext cx="1229985" cy="29358"/>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sp>
        <p:nvSpPr>
          <p:cNvPr id="11" name="Прямоугольник 10"/>
          <p:cNvSpPr/>
          <p:nvPr/>
        </p:nvSpPr>
        <p:spPr>
          <a:xfrm>
            <a:off x="8041768" y="1354730"/>
            <a:ext cx="1652337" cy="298961"/>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dirty="0" smtClean="0"/>
              <a:t>Main body</a:t>
            </a:r>
            <a:endParaRPr lang="ru-RU" dirty="0"/>
          </a:p>
        </p:txBody>
      </p:sp>
      <p:cxnSp>
        <p:nvCxnSpPr>
          <p:cNvPr id="15" name="Прямая соединительная линия 14"/>
          <p:cNvCxnSpPr/>
          <p:nvPr/>
        </p:nvCxnSpPr>
        <p:spPr>
          <a:xfrm>
            <a:off x="326314" y="1891255"/>
            <a:ext cx="1251284" cy="0"/>
          </a:xfrm>
          <a:prstGeom prst="line">
            <a:avLst/>
          </a:prstGeom>
          <a:ln>
            <a:solidFill>
              <a:srgbClr val="00B05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80607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000"/>
                                        <p:tgtEl>
                                          <p:spTgt spid="49"/>
                                        </p:tgtEl>
                                      </p:cBhvr>
                                    </p:animEffect>
                                    <p:anim calcmode="lin" valueType="num">
                                      <p:cBhvr>
                                        <p:cTn id="16" dur="1000" fill="hold"/>
                                        <p:tgtEl>
                                          <p:spTgt spid="49"/>
                                        </p:tgtEl>
                                        <p:attrNameLst>
                                          <p:attrName>ppt_x</p:attrName>
                                        </p:attrNameLst>
                                      </p:cBhvr>
                                      <p:tavLst>
                                        <p:tav tm="0">
                                          <p:val>
                                            <p:strVal val="#ppt_x"/>
                                          </p:val>
                                        </p:tav>
                                        <p:tav tm="100000">
                                          <p:val>
                                            <p:strVal val="#ppt_x"/>
                                          </p:val>
                                        </p:tav>
                                      </p:tavLst>
                                    </p:anim>
                                    <p:anim calcmode="lin" valueType="num">
                                      <p:cBhvr>
                                        <p:cTn id="17"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inVertical)">
                                      <p:cBhvr>
                                        <p:cTn id="34" dur="500"/>
                                        <p:tgtEl>
                                          <p:spTgt spid="14"/>
                                        </p:tgtEl>
                                      </p:cBhvr>
                                    </p:animEffect>
                                  </p:childTnLst>
                                </p:cTn>
                              </p:par>
                              <p:par>
                                <p:cTn id="35" presetID="42"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down)">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par>
                                <p:cTn id="55" presetID="22" presetClass="entr" presetSubtype="4" fill="hold"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down)">
                                      <p:cBhvr>
                                        <p:cTn id="57" dur="500"/>
                                        <p:tgtEl>
                                          <p:spTgt spid="53"/>
                                        </p:tgtEl>
                                      </p:cBhvr>
                                    </p:animEffect>
                                  </p:childTnLst>
                                </p:cTn>
                              </p:par>
                              <p:par>
                                <p:cTn id="58" presetID="22" presetClass="entr" presetSubtype="4" fill="hold"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down)">
                                      <p:cBhvr>
                                        <p:cTn id="60" dur="500"/>
                                        <p:tgtEl>
                                          <p:spTgt spid="54"/>
                                        </p:tgtEl>
                                      </p:cBhvr>
                                    </p:animEffect>
                                  </p:childTnLst>
                                </p:cTn>
                              </p:par>
                              <p:par>
                                <p:cTn id="61" presetID="22" presetClass="entr" presetSubtype="4"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down)">
                                      <p:cBhvr>
                                        <p:cTn id="63" dur="5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down)">
                                      <p:cBhvr>
                                        <p:cTn id="68" dur="500"/>
                                        <p:tgtEl>
                                          <p:spTgt spid="23"/>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down)">
                                      <p:cBhvr>
                                        <p:cTn id="73" dur="500"/>
                                        <p:tgtEl>
                                          <p:spTgt spid="5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nodeType="click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down)">
                                      <p:cBhvr>
                                        <p:cTn id="78" dur="500"/>
                                        <p:tgtEl>
                                          <p:spTgt spid="56"/>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16" presetClass="entr" presetSubtype="21"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barn(inVertical)">
                                      <p:cBhvr>
                                        <p:cTn id="88" dur="500"/>
                                        <p:tgtEl>
                                          <p:spTgt spid="25"/>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fade">
                                      <p:cBhvr>
                                        <p:cTn id="97" dur="1000"/>
                                        <p:tgtEl>
                                          <p:spTgt spid="42"/>
                                        </p:tgtEl>
                                      </p:cBhvr>
                                    </p:animEffect>
                                    <p:anim calcmode="lin" valueType="num">
                                      <p:cBhvr>
                                        <p:cTn id="98" dur="1000" fill="hold"/>
                                        <p:tgtEl>
                                          <p:spTgt spid="42"/>
                                        </p:tgtEl>
                                        <p:attrNameLst>
                                          <p:attrName>ppt_x</p:attrName>
                                        </p:attrNameLst>
                                      </p:cBhvr>
                                      <p:tavLst>
                                        <p:tav tm="0">
                                          <p:val>
                                            <p:strVal val="#ppt_x"/>
                                          </p:val>
                                        </p:tav>
                                        <p:tav tm="100000">
                                          <p:val>
                                            <p:strVal val="#ppt_x"/>
                                          </p:val>
                                        </p:tav>
                                      </p:tavLst>
                                    </p:anim>
                                    <p:anim calcmode="lin" valueType="num">
                                      <p:cBhvr>
                                        <p:cTn id="9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6" presetClass="entr" presetSubtype="21" fill="hold" nodeType="click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barn(inVertical)">
                                      <p:cBhvr>
                                        <p:cTn id="104" dur="500"/>
                                        <p:tgtEl>
                                          <p:spTgt spid="17"/>
                                        </p:tgtEl>
                                      </p:cBhvr>
                                    </p:animEffect>
                                  </p:childTnLst>
                                </p:cTn>
                              </p:par>
                              <p:par>
                                <p:cTn id="105" presetID="16" presetClass="entr" presetSubtype="21" fill="hold" nodeType="with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barn(inVertical)">
                                      <p:cBhvr>
                                        <p:cTn id="107" dur="500"/>
                                        <p:tgtEl>
                                          <p:spTgt spid="19"/>
                                        </p:tgtEl>
                                      </p:cBhvr>
                                    </p:animEffect>
                                  </p:childTnLst>
                                </p:cTn>
                              </p:par>
                              <p:par>
                                <p:cTn id="108" presetID="16" presetClass="entr" presetSubtype="21" fill="hold" grpId="0" nodeType="with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barn(inVertical)">
                                      <p:cBhvr>
                                        <p:cTn id="110" dur="500"/>
                                        <p:tgtEl>
                                          <p:spTgt spid="52"/>
                                        </p:tgtEl>
                                      </p:cBhvr>
                                    </p:animEffect>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nodeType="click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fade">
                                      <p:cBhvr>
                                        <p:cTn id="115" dur="1000"/>
                                        <p:tgtEl>
                                          <p:spTgt spid="46"/>
                                        </p:tgtEl>
                                      </p:cBhvr>
                                    </p:animEffect>
                                    <p:anim calcmode="lin" valueType="num">
                                      <p:cBhvr>
                                        <p:cTn id="116" dur="1000" fill="hold"/>
                                        <p:tgtEl>
                                          <p:spTgt spid="46"/>
                                        </p:tgtEl>
                                        <p:attrNameLst>
                                          <p:attrName>ppt_x</p:attrName>
                                        </p:attrNameLst>
                                      </p:cBhvr>
                                      <p:tavLst>
                                        <p:tav tm="0">
                                          <p:val>
                                            <p:strVal val="#ppt_x"/>
                                          </p:val>
                                        </p:tav>
                                        <p:tav tm="100000">
                                          <p:val>
                                            <p:strVal val="#ppt_x"/>
                                          </p:val>
                                        </p:tav>
                                      </p:tavLst>
                                    </p:anim>
                                    <p:anim calcmode="lin" valueType="num">
                                      <p:cBhvr>
                                        <p:cTn id="117" dur="1000" fill="hold"/>
                                        <p:tgtEl>
                                          <p:spTgt spid="46"/>
                                        </p:tgtEl>
                                        <p:attrNameLst>
                                          <p:attrName>ppt_y</p:attrName>
                                        </p:attrNameLst>
                                      </p:cBhvr>
                                      <p:tavLst>
                                        <p:tav tm="0">
                                          <p:val>
                                            <p:strVal val="#ppt_y+.1"/>
                                          </p:val>
                                        </p:tav>
                                        <p:tav tm="100000">
                                          <p:val>
                                            <p:strVal val="#ppt_y"/>
                                          </p:val>
                                        </p:tav>
                                      </p:tavLst>
                                    </p:anim>
                                  </p:childTnLst>
                                </p:cTn>
                              </p:par>
                              <p:par>
                                <p:cTn id="118" presetID="16" presetClass="entr" presetSubtype="21" fill="hold" grpId="0" nodeType="with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barn(inVertical)">
                                      <p:cBhvr>
                                        <p:cTn id="12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9" grpId="0" animBg="1"/>
      <p:bldP spid="25" grpId="0" animBg="1"/>
      <p:bldP spid="42" grpId="0" animBg="1"/>
      <p:bldP spid="45" grpId="0" animBg="1"/>
      <p:bldP spid="48" grpId="0" animBg="1"/>
      <p:bldP spid="49" grpId="0" animBg="1"/>
      <p:bldP spid="4" grpId="0" animBg="1"/>
      <p:bldP spid="52"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https://fs00.infourok.ru/images/doc/75/91071/hello_html_m28bcad7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192001" cy="685324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805627" y="1027906"/>
            <a:ext cx="6580743" cy="3956724"/>
          </a:xfrm>
          <a:prstGeom prst="rect">
            <a:avLst/>
          </a:prstGeom>
        </p:spPr>
        <p:txBody>
          <a:bodyPr wrap="square">
            <a:spAutoFit/>
          </a:bodyPr>
          <a:lstStyle/>
          <a:p>
            <a:pPr>
              <a:lnSpc>
                <a:spcPct val="107000"/>
              </a:lnSpc>
              <a:spcAft>
                <a:spcPts val="800"/>
              </a:spcAft>
            </a:pPr>
            <a:r>
              <a:rPr lang="en-US" sz="5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lesson was …</a:t>
            </a:r>
            <a:endParaRPr lang="ru-RU" sz="5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5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Our letters are …</a:t>
            </a:r>
            <a:endParaRPr lang="ru-RU" sz="5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5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All the students are …</a:t>
            </a:r>
            <a:endParaRPr lang="ru-RU" sz="5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5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 feel …</a:t>
            </a:r>
            <a:endParaRPr lang="ru-RU" sz="5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911254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TotalTime>
  <Words>275</Words>
  <Application>Microsoft Office PowerPoint</Application>
  <PresentationFormat>Широкоэкранный</PresentationFormat>
  <Paragraphs>41</Paragraphs>
  <Slides>7</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Aparajita</vt: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Егор</dc:creator>
  <cp:lastModifiedBy>Егор</cp:lastModifiedBy>
  <cp:revision>11</cp:revision>
  <dcterms:created xsi:type="dcterms:W3CDTF">2021-10-28T14:34:18Z</dcterms:created>
  <dcterms:modified xsi:type="dcterms:W3CDTF">2021-10-28T17:21:36Z</dcterms:modified>
</cp:coreProperties>
</file>