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64" r:id="rId2"/>
    <p:sldId id="256" r:id="rId3"/>
    <p:sldId id="276" r:id="rId4"/>
    <p:sldId id="257" r:id="rId5"/>
    <p:sldId id="288" r:id="rId6"/>
    <p:sldId id="258" r:id="rId7"/>
    <p:sldId id="271" r:id="rId8"/>
    <p:sldId id="272" r:id="rId9"/>
    <p:sldId id="273" r:id="rId10"/>
    <p:sldId id="259" r:id="rId11"/>
    <p:sldId id="274" r:id="rId12"/>
    <p:sldId id="261" r:id="rId13"/>
    <p:sldId id="262" r:id="rId14"/>
    <p:sldId id="270" r:id="rId15"/>
    <p:sldId id="275" r:id="rId16"/>
  </p:sldIdLst>
  <p:sldSz cx="12192000" cy="6858000"/>
  <p:notesSz cx="6858000" cy="9144000"/>
  <p:custDataLst>
    <p:tags r:id="rId1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4" d="100"/>
          <a:sy n="74" d="100"/>
        </p:scale>
        <p:origin x="552" y="-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tags" Target="tags/tag1.xml" /><Relationship Id="rId18" Type="http://schemas.openxmlformats.org/officeDocument/2006/relationships/presProps" Target="presProps.xml" /><Relationship Id="rId19" Type="http://schemas.openxmlformats.org/officeDocument/2006/relationships/viewProps" Target="viewProps.xml" /><Relationship Id="rId2" Type="http://schemas.openxmlformats.org/officeDocument/2006/relationships/slide" Target="slides/slide1.xml" /><Relationship Id="rId20" Type="http://schemas.openxmlformats.org/officeDocument/2006/relationships/theme" Target="theme/theme1.xml" /><Relationship Id="rId21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7950A-C710-49C7-A4F2-82850CA5E7FA}" type="datetimeFigureOut">
              <a:rPr lang="ru-RU" smtClean="0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C4889D-3762-483A-977A-269F0CDDC9C6}" type="slidenum">
              <a:rPr lang="ru-RU" smtClean="0"/>
              <a:t/>
            </a:fld>
            <a:endParaRPr lang="ru-RU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7950A-C710-49C7-A4F2-82850CA5E7FA}" type="datetimeFigureOut">
              <a:rPr lang="ru-RU" smtClean="0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4889D-3762-483A-977A-269F0CDDC9C6}" type="slidenum">
              <a:rPr lang="ru-RU" smtClean="0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Relationship Id="rId3" Type="http://schemas.openxmlformats.org/officeDocument/2006/relationships/image" Target="../media/image11.jpeg" /><Relationship Id="rId4" Type="http://schemas.openxmlformats.org/officeDocument/2006/relationships/image" Target="../media/image1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13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Relationship Id="rId3" Type="http://schemas.openxmlformats.org/officeDocument/2006/relationships/image" Target="../media/image14.jpeg" /><Relationship Id="rId4" Type="http://schemas.openxmlformats.org/officeDocument/2006/relationships/image" Target="../media/image15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Relationship Id="rId3" Type="http://schemas.openxmlformats.org/officeDocument/2006/relationships/image" Target="../media/image16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17.jpeg" /><Relationship Id="rId4" Type="http://schemas.openxmlformats.org/officeDocument/2006/relationships/image" Target="../media/image18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Relationship Id="rId3" Type="http://schemas.openxmlformats.org/officeDocument/2006/relationships/image" Target="../media/image3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jpeg" /><Relationship Id="rId3" Type="http://schemas.openxmlformats.org/officeDocument/2006/relationships/image" Target="../media/image7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8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9.jpeg" /><Relationship Id="rId4" Type="http://schemas.openxmlformats.org/officeDocument/2006/relationships/image" Target="../media/image10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en-US" altLang="en-US">
                <a:solidFill>
                  <a:srgbClr val="FF0000"/>
                </a:solidFill>
              </a:rPr>
              <a:t>дюр</a:t>
            </a:r>
            <a:r>
              <a:rPr lang="en-US" altLang="ru-RU">
                <a:solidFill>
                  <a:srgbClr val="FF0000"/>
                </a:solidFill>
              </a:rPr>
              <a:t> </a:t>
            </a:r>
            <a:r>
              <a:rPr lang="en-US" altLang="en-US">
                <a:solidFill>
                  <a:srgbClr val="FF0000"/>
                </a:solidFill>
              </a:rPr>
              <a:t>дювукта</a:t>
            </a:r>
            <a:r>
              <a:rPr lang="en-US" altLang="ru-RU">
                <a:solidFill>
                  <a:srgbClr val="FF0000"/>
                </a:solidFill>
              </a:rPr>
              <a:t> </a:t>
            </a:r>
            <a:r>
              <a:rPr lang="en-US" altLang="en-US">
                <a:solidFill>
                  <a:srgbClr val="FF0000"/>
                </a:solidFill>
              </a:rPr>
              <a:t>дэгрэн</a:t>
            </a:r>
            <a:r>
              <a:rPr lang="en-US" altLang="ru-RU">
                <a:solidFill>
                  <a:srgbClr val="FF0000"/>
                </a:solidFill>
              </a:rPr>
              <a:t>; </a:t>
            </a:r>
            <a:endParaRPr lang="en-US" altLang="ru-RU">
              <a:solidFill>
                <a:srgbClr val="FF0000"/>
              </a:solidFill>
            </a:endParaRPr>
          </a:p>
          <a:p>
            <a:pPr marL="0" indent="0" algn="r">
              <a:buNone/>
            </a:pPr>
            <a:r>
              <a:rPr lang="en-US" altLang="en-US">
                <a:solidFill>
                  <a:srgbClr val="FF0000"/>
                </a:solidFill>
              </a:rPr>
              <a:t>илан</a:t>
            </a:r>
            <a:r>
              <a:rPr lang="en-US" altLang="ru-RU">
                <a:solidFill>
                  <a:srgbClr val="FF0000"/>
                </a:solidFill>
              </a:rPr>
              <a:t> </a:t>
            </a:r>
            <a:r>
              <a:rPr lang="en-US" altLang="en-US">
                <a:solidFill>
                  <a:srgbClr val="FF0000"/>
                </a:solidFill>
              </a:rPr>
              <a:t>ириктэ</a:t>
            </a:r>
            <a:r>
              <a:rPr lang="en-US" altLang="ru-RU">
                <a:solidFill>
                  <a:srgbClr val="FF0000"/>
                </a:solidFill>
              </a:rPr>
              <a:t>;</a:t>
            </a:r>
            <a:endParaRPr lang="en-US" altLang="ru-RU">
              <a:solidFill>
                <a:srgbClr val="FF0000"/>
              </a:solidFill>
            </a:endParaRPr>
          </a:p>
          <a:p>
            <a:pPr marL="0" indent="0" algn="r">
              <a:buNone/>
            </a:pPr>
            <a:r>
              <a:rPr lang="en-US" altLang="ru-RU">
                <a:solidFill>
                  <a:srgbClr val="FF0000"/>
                </a:solidFill>
              </a:rPr>
              <a:t> </a:t>
            </a:r>
            <a:r>
              <a:rPr lang="en-US" altLang="en-US">
                <a:solidFill>
                  <a:srgbClr val="FF0000"/>
                </a:solidFill>
              </a:rPr>
              <a:t>дыгин</a:t>
            </a:r>
            <a:r>
              <a:rPr lang="en-US" altLang="ru-RU">
                <a:solidFill>
                  <a:srgbClr val="FF0000"/>
                </a:solidFill>
              </a:rPr>
              <a:t> </a:t>
            </a:r>
            <a:r>
              <a:rPr lang="en-US" altLang="en-US">
                <a:solidFill>
                  <a:srgbClr val="FF0000"/>
                </a:solidFill>
              </a:rPr>
              <a:t>дылкэчэн</a:t>
            </a:r>
            <a:r>
              <a:rPr lang="en-US" altLang="ru-RU">
                <a:solidFill>
                  <a:srgbClr val="FF0000"/>
                </a:solidFill>
              </a:rPr>
              <a:t>;</a:t>
            </a:r>
            <a:endParaRPr lang="en-US" altLang="ru-RU">
              <a:solidFill>
                <a:srgbClr val="FF0000"/>
              </a:solidFill>
            </a:endParaRPr>
          </a:p>
          <a:p>
            <a:pPr marL="0" indent="0" algn="r">
              <a:buNone/>
            </a:pPr>
            <a:r>
              <a:rPr lang="en-US" altLang="ru-RU">
                <a:solidFill>
                  <a:srgbClr val="FF0000"/>
                </a:solidFill>
              </a:rPr>
              <a:t> </a:t>
            </a:r>
            <a:r>
              <a:rPr lang="en-US" altLang="en-US">
                <a:solidFill>
                  <a:srgbClr val="FF0000"/>
                </a:solidFill>
              </a:rPr>
              <a:t>тунн</a:t>
            </a:r>
            <a:r>
              <a:rPr lang="en-US" altLang="ru-RU">
                <a:solidFill>
                  <a:srgbClr val="FF0000"/>
                </a:solidFill>
              </a:rPr>
              <a:t>,</a:t>
            </a:r>
            <a:r>
              <a:rPr lang="en-US" altLang="en-US">
                <a:solidFill>
                  <a:srgbClr val="FF0000"/>
                </a:solidFill>
              </a:rPr>
              <a:t>а</a:t>
            </a:r>
            <a:r>
              <a:rPr lang="en-US" altLang="ru-RU">
                <a:solidFill>
                  <a:srgbClr val="FF0000"/>
                </a:solidFill>
              </a:rPr>
              <a:t> </a:t>
            </a:r>
            <a:r>
              <a:rPr lang="en-US" altLang="en-US">
                <a:solidFill>
                  <a:srgbClr val="FF0000"/>
                </a:solidFill>
              </a:rPr>
              <a:t>туксаки</a:t>
            </a:r>
            <a:r>
              <a:rPr lang="en-US" altLang="ru-RU">
                <a:solidFill>
                  <a:srgbClr val="FF0000"/>
                </a:solidFill>
              </a:rPr>
              <a:t> </a:t>
            </a:r>
            <a:r>
              <a:rPr lang="en-US" altLang="en-US">
                <a:solidFill>
                  <a:srgbClr val="FF0000"/>
                </a:solidFill>
              </a:rPr>
              <a:t>туксадяран</a:t>
            </a:r>
            <a:r>
              <a:rPr lang="en-US" altLang="ru-RU">
                <a:solidFill>
                  <a:srgbClr val="FF0000"/>
                </a:solidFill>
              </a:rPr>
              <a:t>;</a:t>
            </a:r>
            <a:endParaRPr lang="en-US" altLang="ru-RU">
              <a:solidFill>
                <a:srgbClr val="FF0000"/>
              </a:solidFill>
            </a:endParaRPr>
          </a:p>
          <a:p>
            <a:pPr marL="0" indent="0" algn="r">
              <a:buNone/>
            </a:pPr>
            <a:r>
              <a:rPr lang="en-US" altLang="ru-RU">
                <a:solidFill>
                  <a:srgbClr val="FF0000"/>
                </a:solidFill>
              </a:rPr>
              <a:t> </a:t>
            </a:r>
            <a:r>
              <a:rPr lang="en-US" altLang="en-US">
                <a:solidFill>
                  <a:srgbClr val="FF0000"/>
                </a:solidFill>
              </a:rPr>
              <a:t>нюн</a:t>
            </a:r>
            <a:r>
              <a:rPr lang="en-US" altLang="ru-RU">
                <a:solidFill>
                  <a:srgbClr val="FF0000"/>
                </a:solidFill>
              </a:rPr>
              <a:t>,</a:t>
            </a:r>
            <a:r>
              <a:rPr lang="en-US" altLang="en-US">
                <a:solidFill>
                  <a:srgbClr val="FF0000"/>
                </a:solidFill>
              </a:rPr>
              <a:t>ун</a:t>
            </a:r>
            <a:r>
              <a:rPr lang="en-US" altLang="ru-RU">
                <a:solidFill>
                  <a:srgbClr val="FF0000"/>
                </a:solidFill>
              </a:rPr>
              <a:t> </a:t>
            </a:r>
            <a:r>
              <a:rPr lang="en-US" altLang="en-US">
                <a:solidFill>
                  <a:srgbClr val="FF0000"/>
                </a:solidFill>
              </a:rPr>
              <a:t>нюн</a:t>
            </a:r>
            <a:r>
              <a:rPr lang="en-US" altLang="ru-RU">
                <a:solidFill>
                  <a:srgbClr val="FF0000"/>
                </a:solidFill>
              </a:rPr>
              <a:t>,</a:t>
            </a:r>
            <a:r>
              <a:rPr lang="en-US" altLang="en-US">
                <a:solidFill>
                  <a:srgbClr val="FF0000"/>
                </a:solidFill>
              </a:rPr>
              <a:t>няки</a:t>
            </a:r>
            <a:r>
              <a:rPr lang="en-US" altLang="ru-RU">
                <a:solidFill>
                  <a:srgbClr val="FF0000"/>
                </a:solidFill>
              </a:rPr>
              <a:t>; </a:t>
            </a:r>
            <a:endParaRPr lang="en-US" altLang="ru-RU">
              <a:solidFill>
                <a:srgbClr val="FF0000"/>
              </a:solidFill>
            </a:endParaRPr>
          </a:p>
          <a:p>
            <a:pPr marL="0" indent="0" algn="r">
              <a:buNone/>
            </a:pPr>
            <a:r>
              <a:rPr lang="en-US" altLang="en-US">
                <a:solidFill>
                  <a:srgbClr val="FF0000"/>
                </a:solidFill>
              </a:rPr>
              <a:t>надан</a:t>
            </a:r>
            <a:r>
              <a:rPr lang="en-US" altLang="ru-RU">
                <a:solidFill>
                  <a:srgbClr val="FF0000"/>
                </a:solidFill>
              </a:rPr>
              <a:t> </a:t>
            </a:r>
            <a:r>
              <a:rPr lang="en-US" altLang="en-US">
                <a:solidFill>
                  <a:srgbClr val="FF0000"/>
                </a:solidFill>
              </a:rPr>
              <a:t>нанна</a:t>
            </a:r>
            <a:r>
              <a:rPr lang="en-US" altLang="ru-RU">
                <a:solidFill>
                  <a:srgbClr val="FF0000"/>
                </a:solidFill>
              </a:rPr>
              <a:t>; </a:t>
            </a:r>
            <a:endParaRPr lang="en-US" altLang="ru-RU">
              <a:solidFill>
                <a:srgbClr val="FF0000"/>
              </a:solidFill>
            </a:endParaRPr>
          </a:p>
          <a:p>
            <a:pPr marL="0" indent="0" algn="r">
              <a:buNone/>
            </a:pPr>
            <a:r>
              <a:rPr lang="en-US" altLang="en-US">
                <a:solidFill>
                  <a:srgbClr val="FF0000"/>
                </a:solidFill>
              </a:rPr>
              <a:t>дяпкун</a:t>
            </a:r>
            <a:r>
              <a:rPr lang="en-US" altLang="ru-RU">
                <a:solidFill>
                  <a:srgbClr val="FF0000"/>
                </a:solidFill>
              </a:rPr>
              <a:t> </a:t>
            </a:r>
            <a:r>
              <a:rPr lang="en-US" altLang="en-US">
                <a:solidFill>
                  <a:srgbClr val="FF0000"/>
                </a:solidFill>
              </a:rPr>
              <a:t>дянтаки</a:t>
            </a:r>
            <a:r>
              <a:rPr lang="en-US" altLang="ru-RU">
                <a:solidFill>
                  <a:srgbClr val="FF0000"/>
                </a:solidFill>
              </a:rPr>
              <a:t> </a:t>
            </a:r>
            <a:r>
              <a:rPr lang="en-US" altLang="en-US">
                <a:solidFill>
                  <a:srgbClr val="FF0000"/>
                </a:solidFill>
              </a:rPr>
              <a:t>диктэвэ</a:t>
            </a:r>
            <a:r>
              <a:rPr lang="en-US" altLang="ru-RU">
                <a:solidFill>
                  <a:srgbClr val="FF0000"/>
                </a:solidFill>
              </a:rPr>
              <a:t> </a:t>
            </a:r>
            <a:r>
              <a:rPr lang="en-US" altLang="en-US">
                <a:solidFill>
                  <a:srgbClr val="FF0000"/>
                </a:solidFill>
              </a:rPr>
              <a:t>деврэн</a:t>
            </a:r>
            <a:r>
              <a:rPr lang="en-US" altLang="ru-RU">
                <a:solidFill>
                  <a:srgbClr val="FF0000"/>
                </a:solidFill>
              </a:rPr>
              <a:t>; </a:t>
            </a:r>
            <a:endParaRPr lang="en-US" altLang="ru-RU">
              <a:solidFill>
                <a:srgbClr val="FF0000"/>
              </a:solidFill>
            </a:endParaRPr>
          </a:p>
          <a:p>
            <a:pPr marL="0" indent="0" algn="r">
              <a:buNone/>
            </a:pPr>
            <a:r>
              <a:rPr lang="en-US" altLang="en-US">
                <a:solidFill>
                  <a:srgbClr val="FF0000"/>
                </a:solidFill>
              </a:rPr>
              <a:t>егин</a:t>
            </a:r>
            <a:r>
              <a:rPr lang="en-US" altLang="ru-RU">
                <a:solidFill>
                  <a:srgbClr val="FF0000"/>
                </a:solidFill>
              </a:rPr>
              <a:t> </a:t>
            </a:r>
            <a:r>
              <a:rPr lang="en-US" altLang="en-US">
                <a:solidFill>
                  <a:srgbClr val="FF0000"/>
                </a:solidFill>
              </a:rPr>
              <a:t>екэчэн</a:t>
            </a:r>
            <a:r>
              <a:rPr lang="en-US" altLang="ru-RU">
                <a:solidFill>
                  <a:srgbClr val="FF0000"/>
                </a:solidFill>
              </a:rPr>
              <a:t>;</a:t>
            </a:r>
            <a:endParaRPr lang="en-US" altLang="ru-RU">
              <a:solidFill>
                <a:srgbClr val="FF0000"/>
              </a:solidFill>
            </a:endParaRPr>
          </a:p>
          <a:p>
            <a:pPr marL="0" indent="0" algn="r">
              <a:buNone/>
            </a:pPr>
            <a:r>
              <a:rPr lang="en-US" altLang="ru-RU">
                <a:solidFill>
                  <a:srgbClr val="FF0000"/>
                </a:solidFill>
              </a:rPr>
              <a:t> </a:t>
            </a:r>
            <a:r>
              <a:rPr lang="en-US" altLang="en-US">
                <a:solidFill>
                  <a:srgbClr val="FF0000"/>
                </a:solidFill>
              </a:rPr>
              <a:t>дян</a:t>
            </a:r>
            <a:r>
              <a:rPr lang="en-US" altLang="ru-RU">
                <a:solidFill>
                  <a:srgbClr val="FF0000"/>
                </a:solidFill>
              </a:rPr>
              <a:t> </a:t>
            </a:r>
            <a:r>
              <a:rPr lang="en-US" altLang="en-US">
                <a:solidFill>
                  <a:srgbClr val="FF0000"/>
                </a:solidFill>
              </a:rPr>
              <a:t>дянтаки</a:t>
            </a:r>
            <a:r>
              <a:rPr lang="en-US" altLang="ru-RU">
                <a:solidFill>
                  <a:srgbClr val="FF0000"/>
                </a:solidFill>
              </a:rPr>
              <a:t> </a:t>
            </a:r>
            <a:r>
              <a:rPr lang="en-US" altLang="en-US">
                <a:solidFill>
                  <a:srgbClr val="FF0000"/>
                </a:solidFill>
              </a:rPr>
              <a:t>давлавунма</a:t>
            </a:r>
            <a:r>
              <a:rPr lang="en-US" altLang="ru-RU">
                <a:solidFill>
                  <a:srgbClr val="FF0000"/>
                </a:solidFill>
              </a:rPr>
              <a:t> </a:t>
            </a:r>
            <a:r>
              <a:rPr lang="en-US" altLang="en-US">
                <a:solidFill>
                  <a:srgbClr val="FF0000"/>
                </a:solidFill>
              </a:rPr>
              <a:t>давладерэн</a:t>
            </a:r>
            <a:r>
              <a:rPr lang="en-US" altLang="ru-RU">
                <a:solidFill>
                  <a:srgbClr val="FF0000"/>
                </a:solidFill>
              </a:rPr>
              <a:t>.</a:t>
            </a:r>
            <a:endParaRPr lang="en-US" alt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Белый оленёнок — редкий вид северного животного с белой шерстью</a:t>
            </a:r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916202"/>
            <a:ext cx="3102621" cy="4651661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612" y="1916201"/>
            <a:ext cx="3052605" cy="4576673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err="1">
                <a:solidFill>
                  <a:srgbClr val="FF0000"/>
                </a:solidFill>
              </a:rPr>
              <a:t>Омачин дыгин. </a:t>
            </a:r>
            <a:r>
              <a:rPr lang="ru-RU"/>
              <a:t>ОЛЕНЁНОК ПОТЕРЯЛСЯ. Помоги оленёнку попасть к Кындыкане.</a:t>
            </a:r>
            <a:endParaRPr lang="ru-RU"/>
          </a:p>
          <a:p>
            <a:pPr marL="0" indent="0">
              <a:buNone/>
            </a:pPr>
            <a:r>
              <a:rPr lang="ru-RU"/>
              <a:t>Решение задач с карточки </a:t>
            </a:r>
            <a:endParaRPr lang="ru-RU"/>
          </a:p>
          <a:p>
            <a:pPr marL="0" indent="0">
              <a:buNone/>
            </a:pPr>
            <a:endParaRPr lang="ru-RU"/>
          </a:p>
        </p:txBody>
      </p:sp>
      <p:pic>
        <p:nvPicPr>
          <p:cNvPr id="5" name="Изображение 4"/>
          <p:cNvPicPr/>
          <p:nvPr/>
        </p:nvPicPr>
        <p:blipFill>
          <a:blip r:embed="rId3"/>
          <a:stretch>
            <a:fillRect/>
          </a:stretch>
        </p:blipFill>
        <p:spPr>
          <a:xfrm>
            <a:off x="6619875" y="3129280"/>
            <a:ext cx="4438650" cy="304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>
                <a:solidFill>
                  <a:srgbClr val="002060"/>
                </a:solidFill>
              </a:rPr>
              <a:t>24 мая 2024 года стало одним из счастливых дней для семьи Корякиных из Оленекского эвенкийского национального района, в семье родилась малышка, которую нарекли необычным именем Кындыкан.</a:t>
            </a:r>
            <a:endParaRPr lang="ru-RU" sz="2800" b="1">
              <a:solidFill>
                <a:srgbClr val="00206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rcRect l="13789" t="10886" r="14116" b="10374"/>
          <a:stretch>
            <a:fillRect/>
          </a:stretch>
        </p:blipFill>
        <p:spPr>
          <a:xfrm>
            <a:off x="6791034" y="1690688"/>
            <a:ext cx="4562767" cy="4983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Изображение 4"/>
          <p:cNvPicPr/>
          <p:nvPr/>
        </p:nvPicPr>
        <p:blipFill>
          <a:blip r:embed="rId4"/>
          <a:stretch>
            <a:fillRect/>
          </a:stretch>
        </p:blipFill>
        <p:spPr>
          <a:xfrm>
            <a:off x="164564" y="2243515"/>
            <a:ext cx="6096146" cy="3877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err="1">
                <a:solidFill>
                  <a:srgbClr val="FF0000"/>
                </a:solidFill>
              </a:rPr>
              <a:t>Кындыкан - прабабушка в 4-м поколении</a:t>
            </a:r>
            <a:endParaRPr lang="ru-RU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>
                <a:solidFill>
                  <a:srgbClr val="FF0000"/>
                </a:solidFill>
              </a:rPr>
              <a:t>правнучка Илаана Кындыкан</a:t>
            </a:r>
            <a:endParaRPr lang="ru-RU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/>
              <a:t> </a:t>
            </a:r>
            <a:endParaRPr lang="ru-RU"/>
          </a:p>
          <a:p>
            <a:pPr marL="0" indent="0">
              <a:buNone/>
            </a:pPr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1051" y="851651"/>
            <a:ext cx="3967494" cy="4720449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9926" y="365125"/>
            <a:ext cx="6763873" cy="1325563"/>
          </a:xfrm>
        </p:spPr>
        <p:txBody>
          <a:bodyPr>
            <a:normAutofit fontScale="90000"/>
          </a:bodyPr>
          <a:lstStyle/>
          <a:p>
            <a:r>
              <a:rPr lang="ru-RU" altLang="en-US"/>
              <a:t>Олег Артемьев космонавт летчик, герой России 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6" name="Изображение 5" descr="WhatsApp Image 2024-12-16 at 12.55.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97" y="762951"/>
            <a:ext cx="3999230" cy="5332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Изображение 6" descr="WhatsApp Image 2024-12-16 at 12.55.28 (1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5636432" y="1170305"/>
            <a:ext cx="3931285" cy="5241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err="1">
                <a:solidFill>
                  <a:srgbClr val="FF0000"/>
                </a:solidFill>
              </a:rPr>
              <a:t>Дюды Хава</a:t>
            </a:r>
            <a:endParaRPr lang="ru-RU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/>
              <a:t>Придумать математические задачи о Кындыкане</a:t>
            </a:r>
            <a:endParaRPr lang="ru-RU"/>
          </a:p>
          <a:p>
            <a:pPr marL="0" indent="0">
              <a:buNone/>
            </a:pPr>
            <a:endParaRPr lang="ru-RU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/>
          </a:p>
        </p:txBody>
      </p:sp>
      <p:pic>
        <p:nvPicPr>
          <p:cNvPr id="2" name="Изображение 1"/>
          <p:cNvPicPr/>
          <p:nvPr/>
        </p:nvPicPr>
        <p:blipFill>
          <a:blip r:embed="rId3"/>
          <a:srcRect l="25594" t="21046" r="25005" b="6787"/>
          <a:stretch>
            <a:fillRect/>
          </a:stretch>
        </p:blipFill>
        <p:spPr>
          <a:xfrm>
            <a:off x="2392045" y="276860"/>
            <a:ext cx="7650480" cy="612584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>
                <a:solidFill>
                  <a:srgbClr val="FF0000"/>
                </a:solidFill>
              </a:rPr>
              <a:t>Интегрированный урок </a:t>
            </a:r>
            <a:br>
              <a:rPr lang="ru-RU" b="1">
                <a:solidFill>
                  <a:srgbClr val="FF0000"/>
                </a:solidFill>
              </a:rPr>
            </a:br>
            <a:r>
              <a:rPr lang="ru-RU" b="1" i="1">
                <a:solidFill>
                  <a:srgbClr val="FF0000"/>
                </a:solidFill>
              </a:rPr>
              <a:t>«Кындыкан и ее белый олененок»</a:t>
            </a:r>
            <a:endParaRPr lang="ru-RU" b="1" i="1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7506" y="1825625"/>
            <a:ext cx="6243952" cy="4899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>
                <a:solidFill>
                  <a:srgbClr val="FF0000"/>
                </a:solidFill>
              </a:rPr>
              <a:t>Гунденэ</a:t>
            </a:r>
            <a:r>
              <a:rPr lang="en-US" altLang="ru-RU">
                <a:solidFill>
                  <a:srgbClr val="FF0000"/>
                </a:solidFill>
              </a:rPr>
              <a:t> </a:t>
            </a:r>
            <a:r>
              <a:rPr lang="en-US" altLang="en-US">
                <a:solidFill>
                  <a:srgbClr val="FF0000"/>
                </a:solidFill>
              </a:rPr>
              <a:t>Ханҥун</a:t>
            </a:r>
            <a:endParaRPr lang="en-US" altLang="en-US">
              <a:solidFill>
                <a:srgbClr val="FF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Кроме</a:t>
            </a:r>
            <a:r>
              <a:rPr lang="en-US" altLang="ru-RU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</a:t>
            </a:r>
            <a:r>
              <a:rPr lang="en-US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месяца</a:t>
            </a:r>
            <a:r>
              <a:rPr lang="en-US" altLang="ru-RU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, </a:t>
            </a:r>
            <a:r>
              <a:rPr lang="en-US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недели</a:t>
            </a:r>
            <a:r>
              <a:rPr lang="en-US" altLang="ru-RU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, </a:t>
            </a:r>
            <a:r>
              <a:rPr lang="en-US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дня</a:t>
            </a:r>
            <a:r>
              <a:rPr lang="en-US" altLang="ru-RU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</a:t>
            </a:r>
            <a:r>
              <a:rPr lang="en-US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существуют</a:t>
            </a:r>
            <a:r>
              <a:rPr lang="en-US" altLang="ru-RU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</a:t>
            </a:r>
            <a:r>
              <a:rPr lang="en-US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и</a:t>
            </a:r>
            <a:r>
              <a:rPr lang="en-US" altLang="ru-RU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</a:t>
            </a:r>
            <a:r>
              <a:rPr lang="en-US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большие</a:t>
            </a:r>
            <a:r>
              <a:rPr lang="en-US" altLang="ru-RU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</a:t>
            </a:r>
            <a:r>
              <a:rPr lang="en-US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единицы</a:t>
            </a:r>
            <a:r>
              <a:rPr lang="en-US" altLang="ru-RU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</a:t>
            </a:r>
            <a:r>
              <a:rPr lang="en-US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времени</a:t>
            </a:r>
            <a:r>
              <a:rPr lang="en-US" altLang="ru-RU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. </a:t>
            </a:r>
            <a:r>
              <a:rPr lang="en-US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Назовите</a:t>
            </a:r>
            <a:r>
              <a:rPr lang="en-US" altLang="ru-RU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</a:t>
            </a:r>
            <a:r>
              <a:rPr lang="en-US" altLang="en-US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их</a:t>
            </a:r>
            <a:r>
              <a:rPr lang="en-US" altLang="ru-RU" sz="32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.</a:t>
            </a:r>
            <a:endParaRPr lang="en-US" altLang="ru-RU" sz="32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>
                <a:solidFill>
                  <a:srgbClr val="FF0000"/>
                </a:solidFill>
              </a:rPr>
              <a:t>Год</a:t>
            </a:r>
            <a:r>
              <a:rPr lang="en-US" altLang="ru-RU">
                <a:solidFill>
                  <a:srgbClr val="FF0000"/>
                </a:solidFill>
              </a:rPr>
              <a:t> – 365 </a:t>
            </a:r>
            <a:r>
              <a:rPr lang="en-US" altLang="en-US">
                <a:solidFill>
                  <a:srgbClr val="FF0000"/>
                </a:solidFill>
              </a:rPr>
              <a:t>дней</a:t>
            </a:r>
            <a:r>
              <a:rPr lang="en-US" altLang="ru-RU">
                <a:solidFill>
                  <a:srgbClr val="FF0000"/>
                </a:solidFill>
              </a:rPr>
              <a:t>.</a:t>
            </a:r>
            <a:endParaRPr lang="en-US" altLang="ru-RU">
              <a:solidFill>
                <a:srgbClr val="FF0000"/>
              </a:solidFill>
            </a:endParaRPr>
          </a:p>
          <a:p>
            <a:r>
              <a:rPr lang="en-US" altLang="en-US">
                <a:solidFill>
                  <a:srgbClr val="FF0000"/>
                </a:solidFill>
              </a:rPr>
              <a:t>Век</a:t>
            </a:r>
            <a:r>
              <a:rPr lang="en-US" altLang="ru-RU">
                <a:solidFill>
                  <a:srgbClr val="FF0000"/>
                </a:solidFill>
              </a:rPr>
              <a:t> – 100 </a:t>
            </a:r>
            <a:r>
              <a:rPr lang="en-US" altLang="en-US">
                <a:solidFill>
                  <a:srgbClr val="FF0000"/>
                </a:solidFill>
              </a:rPr>
              <a:t>лет</a:t>
            </a:r>
            <a:endParaRPr lang="en-US" altLang="en-US">
              <a:solidFill>
                <a:srgbClr val="FF0000"/>
              </a:solidFill>
            </a:endParaRPr>
          </a:p>
          <a:p>
            <a:r>
              <a:rPr lang="en-US" altLang="en-US">
                <a:solidFill>
                  <a:srgbClr val="FF0000"/>
                </a:solidFill>
              </a:rPr>
              <a:t>Тысячелетие</a:t>
            </a:r>
            <a:r>
              <a:rPr lang="en-US" altLang="ru-RU">
                <a:solidFill>
                  <a:srgbClr val="FF0000"/>
                </a:solidFill>
              </a:rPr>
              <a:t> – 1000 </a:t>
            </a:r>
            <a:r>
              <a:rPr lang="en-US" altLang="en-US">
                <a:solidFill>
                  <a:srgbClr val="FF0000"/>
                </a:solidFill>
              </a:rPr>
              <a:t>лет</a:t>
            </a:r>
            <a:r>
              <a:rPr lang="en-US" altLang="ru-RU">
                <a:solidFill>
                  <a:srgbClr val="FF0000"/>
                </a:solidFill>
              </a:rPr>
              <a:t>  (10 </a:t>
            </a:r>
            <a:r>
              <a:rPr lang="en-US" altLang="en-US">
                <a:solidFill>
                  <a:srgbClr val="FF0000"/>
                </a:solidFill>
              </a:rPr>
              <a:t>веков</a:t>
            </a:r>
            <a:r>
              <a:rPr lang="en-US" altLang="ru-RU">
                <a:solidFill>
                  <a:srgbClr val="FF0000"/>
                </a:solidFill>
              </a:rPr>
              <a:t>).</a:t>
            </a:r>
            <a:endParaRPr lang="en-US" altLang="ru-RU">
              <a:solidFill>
                <a:srgbClr val="FF0000"/>
              </a:solidFill>
            </a:endParaRPr>
          </a:p>
          <a:p>
            <a:endParaRPr lang="en-US" altLang="ru-RU">
              <a:solidFill>
                <a:srgbClr val="FF0000"/>
              </a:solidFill>
            </a:endParaRPr>
          </a:p>
          <a:p>
            <a:endParaRPr lang="en-US" altLang="ru-RU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altLang="en-US"/>
              <a:t>Т</a:t>
            </a:r>
            <a:r>
              <a:rPr lang="en-US" altLang="en-US"/>
              <a:t>эдет</a:t>
            </a:r>
            <a:r>
              <a:rPr lang="ru-RU" altLang="en-US"/>
              <a:t> !</a:t>
            </a:r>
            <a:endParaRPr lang="ru-RU" altLang="en-US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err="1">
                <a:solidFill>
                  <a:srgbClr val="FF0000"/>
                </a:solidFill>
              </a:rPr>
              <a:t>Гулдынэ одями</a:t>
            </a:r>
            <a:endParaRPr lang="ru-RU" b="1" i="1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err="1">
                <a:solidFill>
                  <a:srgbClr val="FF0000"/>
                </a:solidFill>
              </a:rPr>
              <a:t>Омачин умун</a:t>
            </a:r>
            <a:r>
              <a:rPr lang="ru-RU"/>
              <a:t>. Кындыкан — имя маленькой девочки из народа эвенов, найденной в родовом стойбище на Севере, полностью вымершем от оспы. Её нашли якутские охотники у подножия Верхоянских гор. Найдите сколько  лет прошло с тех пор до наших дней?</a:t>
            </a:r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7991" y="3428999"/>
            <a:ext cx="3048264" cy="3048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err="1">
                <a:solidFill>
                  <a:srgbClr val="FF0000"/>
                </a:solidFill>
              </a:rPr>
              <a:t>Омачин дюр</a:t>
            </a:r>
            <a:r>
              <a:rPr lang="ru-RU"/>
              <a:t>. Взлет и посадка Олега Артемьева с куклой составила 4/23 от дня, за которое он облетел земной шар, а разность их суток равна 1 ч 35 мин. Сколько времени суток длился первый полет с куклой в космос? </a:t>
            </a:r>
            <a:endParaRPr lang="ru-RU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Изображение 4"/>
          <p:cNvPicPr/>
          <p:nvPr/>
        </p:nvPicPr>
        <p:blipFill>
          <a:blip r:embed="rId3"/>
          <a:stretch>
            <a:fillRect/>
          </a:stretch>
        </p:blipFill>
        <p:spPr>
          <a:xfrm>
            <a:off x="1856105" y="922020"/>
            <a:ext cx="8625840" cy="525526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err="1">
                <a:solidFill>
                  <a:srgbClr val="FF0000"/>
                </a:solidFill>
              </a:rPr>
              <a:t>Омачин илан</a:t>
            </a:r>
            <a:r>
              <a:rPr lang="ru-RU"/>
              <a:t>. Мастер получил заказ на изготовление 53 кукол. Когда он сделал несколько кукол, ему осталось сделать ещё 3 кукол. Сколько кукол уже сделал мастер? </a:t>
            </a:r>
            <a:endParaRPr lang="ru-RU"/>
          </a:p>
        </p:txBody>
      </p:sp>
      <p:pic>
        <p:nvPicPr>
          <p:cNvPr id="5" name="Изображение 4"/>
          <p:cNvPicPr/>
          <p:nvPr/>
        </p:nvPicPr>
        <p:blipFill>
          <a:blip r:embed="rId3"/>
          <a:stretch>
            <a:fillRect/>
          </a:stretch>
        </p:blipFill>
        <p:spPr>
          <a:xfrm>
            <a:off x="7456170" y="2985770"/>
            <a:ext cx="2421255" cy="3431540"/>
          </a:xfrm>
          <a:prstGeom prst="rect">
            <a:avLst/>
          </a:prstGeom>
        </p:spPr>
      </p:pic>
      <p:pic>
        <p:nvPicPr>
          <p:cNvPr id="6" name="Изображение 5"/>
          <p:cNvPicPr/>
          <p:nvPr/>
        </p:nvPicPr>
        <p:blipFill>
          <a:blip r:embed="rId4"/>
          <a:stretch>
            <a:fillRect/>
          </a:stretch>
        </p:blipFill>
        <p:spPr>
          <a:xfrm>
            <a:off x="2195831" y="3429000"/>
            <a:ext cx="4076699" cy="304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Широкоэкранный</PresentationFormat>
  <Paragraphs>30</Paragraphs>
  <Slides>15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baseType="lpstr" size="19">
      <vt:lpstr>Arial</vt:lpstr>
      <vt:lpstr>Calibri Light</vt:lpstr>
      <vt:lpstr>Calibri</vt:lpstr>
      <vt:lpstr>Тема Office</vt:lpstr>
      <vt:lpstr>PowerPoint Presentation</vt:lpstr>
      <vt:lpstr>PowerPoint Presentation</vt:lpstr>
      <vt:lpstr>Интегрированный урок «Кындыкан и ее белый олененок»</vt:lpstr>
      <vt:lpstr>Гунденэ Ханҥун</vt:lpstr>
      <vt:lpstr>PowerPoint Presentation</vt:lpstr>
      <vt:lpstr>Гулдынэ одями</vt:lpstr>
      <vt:lpstr>PowerPoint Presentation</vt:lpstr>
      <vt:lpstr>PowerPoint Presentation</vt:lpstr>
      <vt:lpstr>PowerPoint Presentation</vt:lpstr>
      <vt:lpstr>Белый оленёнок — редкий вид северного животного с белой шерстью</vt:lpstr>
      <vt:lpstr>PowerPoint Presentation</vt:lpstr>
      <vt:lpstr>24 мая 2024 года стало одним из счастливых дней для семьи Корякиных из Оленекского эвенкийского национального района, в семье родилась малышка, которую нарекли необычным именем Кындыкан.</vt:lpstr>
      <vt:lpstr>PowerPoint Presentation</vt:lpstr>
      <vt:lpstr>Олег Артемьев космонавт летчик, герой России </vt:lpstr>
      <vt:lpstr>Дюды Хава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Презентация PowerPoint</dc:title>
  <dc:creator>user</dc:creator>
  <cp:lastModifiedBy>Ученик 3</cp:lastModifiedBy>
  <cp:revision>24</cp:revision>
  <dcterms:created xsi:type="dcterms:W3CDTF">2024-12-15T10:51:00Z</dcterms:created>
  <dcterms:modified xsi:type="dcterms:W3CDTF">2025-01-22T05:53:24Z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CV">
    <vt:lpwstr>203A90435D924B5EAA16196604E6D1E1_12</vt:lpwstr>
  </property>
  <property fmtid="{D5CDD505-2E9C-101B-9397-08002B2CF9AE}" pid="3" name="KSOProductBuildVer">
    <vt:lpwstr>1049-12.2.0.19307</vt:lpwstr>
  </property>
</Properties>
</file>