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handoutMasterIdLst>
    <p:handoutMasterId r:id="rId17"/>
  </p:handoutMasterIdLst>
  <p:sldIdLst>
    <p:sldId id="262" r:id="rId3"/>
    <p:sldId id="269" r:id="rId4"/>
    <p:sldId id="265" r:id="rId5"/>
    <p:sldId id="294" r:id="rId6"/>
    <p:sldId id="273" r:id="rId7"/>
    <p:sldId id="297" r:id="rId8"/>
    <p:sldId id="300" r:id="rId9"/>
    <p:sldId id="295" r:id="rId10"/>
    <p:sldId id="299" r:id="rId11"/>
    <p:sldId id="291" r:id="rId12"/>
    <p:sldId id="285" r:id="rId13"/>
    <p:sldId id="281" r:id="rId14"/>
    <p:sldId id="284" r:id="rId15"/>
    <p:sldId id="292" r:id="rId16"/>
  </p:sldIdLst>
  <p:sldSz cx="10691813" cy="75596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69" autoAdjust="0"/>
    <p:restoredTop sz="94660"/>
  </p:normalViewPr>
  <p:slideViewPr>
    <p:cSldViewPr snapToGrid="0" showGuides="1">
      <p:cViewPr>
        <p:scale>
          <a:sx n="142" d="100"/>
          <a:sy n="142" d="100"/>
        </p:scale>
        <p:origin x="348" y="-47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27D7D-A0CC-4AAA-929A-6E3ECE67A684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E510-782D-4C5B-84AA-6ABFDA95AE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815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527142"/>
            <a:ext cx="9088041" cy="2341942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244714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013" y="2856322"/>
            <a:ext cx="9455313" cy="141886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F79D-8D18-48F2-9A64-4F9F90129EB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41-0932-47A4-8C0B-B357F76FFA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67610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013" y="2856322"/>
            <a:ext cx="9455313" cy="141886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F79D-8D18-48F2-9A64-4F9F90129EB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2F41-0932-47A4-8C0B-B357F76FFA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079875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585216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543151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94681"/>
            <a:ext cx="9221689" cy="141886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858299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3" y="763571"/>
            <a:ext cx="6598992" cy="641906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920960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507701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911121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621410"/>
            <a:ext cx="5412730" cy="4839314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27138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659118"/>
            <a:ext cx="5412730" cy="4801606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A83A247F-E632-4BEB-A7CC-2DD14B8E314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9DBD31A-245E-4723-961D-C2F4C09D0F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43085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" y="0"/>
            <a:ext cx="10684667" cy="75596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248" y="1772239"/>
            <a:ext cx="9455313" cy="1418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248" y="3054283"/>
            <a:ext cx="9221689" cy="180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013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5F79D-8D18-48F2-9A64-4F9F90129EB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1713" y="7007225"/>
            <a:ext cx="3608387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1738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62F41-0932-47A4-8C0B-B357F76FFA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3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</p:sldLayoutIdLst>
  <p:transition>
    <p:wipe dir="d"/>
  </p:transition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" y="0"/>
            <a:ext cx="10688240" cy="756220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248" y="1772239"/>
            <a:ext cx="9455313" cy="1418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248" y="3054283"/>
            <a:ext cx="9221689" cy="180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013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5F79D-8D18-48F2-9A64-4F9F90129EBC}" type="datetimeFigureOut">
              <a:rPr lang="ru-RU" smtClean="0"/>
              <a:pPr/>
              <a:t>27.04.2026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1713" y="7007225"/>
            <a:ext cx="3608387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1738" y="7007225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62F41-0932-47A4-8C0B-B357F76FFA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338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>
    <p:wipe dir="d"/>
  </p:transition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42399" y="5895974"/>
            <a:ext cx="8770934" cy="1317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bg1"/>
              </a:solidFill>
              <a:latin typeface="Book Antiqua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itchFamily="18" charset="0"/>
            </a:endParaRPr>
          </a:p>
          <a:p>
            <a:endParaRPr lang="ru-RU" sz="2800" b="1" dirty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Book Antiqua" pitchFamily="18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</a:rPr>
              <a:t>Если дружба велика, будет Родина крепка».</a:t>
            </a:r>
          </a:p>
          <a:p>
            <a:endParaRPr lang="ru-RU" sz="2800" dirty="0"/>
          </a:p>
          <a:p>
            <a:endParaRPr lang="ru-RU" sz="55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5" name="Рисунок 4" descr="Дружба народов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581024"/>
            <a:ext cx="6248400" cy="483615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2344494"/>
      </p:ext>
    </p:extLst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248" y="887060"/>
            <a:ext cx="9455313" cy="102076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каждой  национальности есть свои народные игры. Давайте познакомимся с некоторыми из них.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022" y="19173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Народные игры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23385" y="6090994"/>
            <a:ext cx="92030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Какой бы дети ни были национальности– всех нас объединяет такая замечательная страна – Россия, а всех детей может объединить – игра. Играйте, дружите, интересуйтесь жизнью разных народов нашей большой, необъятной страны.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12C3A3-106D-49B6-A0FB-8AEE9790E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84" y="1907822"/>
            <a:ext cx="2652143" cy="39710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551407-17A7-4C2A-AE3E-7F0E3C086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417" y="1704773"/>
            <a:ext cx="2463806" cy="42538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2875E63-7BB6-4F2F-A7B8-6A677A522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945" y="1572138"/>
            <a:ext cx="3048727" cy="441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7410"/>
      </p:ext>
    </p:extLst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249" y="1027172"/>
            <a:ext cx="9455313" cy="14188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Пословицы –неписаные законы жизни, оставленные на долгие века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Давайте вспомним, как звучат пословицы о дружбе разных народов.</a:t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Чтобы познакомиться с народными пословицами необходимо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сообрать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национальный орнамент, на обратной стороне сложенного орнамента - вы прочтете пословицу.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Народные пословицы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3F37E1-8545-4CFD-B802-BB3E4D70C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431" y="2825926"/>
            <a:ext cx="3310690" cy="13469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1C09058-AF82-4794-A32F-4B9D1B75B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121" y="2822590"/>
            <a:ext cx="3310691" cy="13311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9AD81F0-387C-4DDA-ABCA-77FAF49A6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49" y="4417297"/>
            <a:ext cx="3648584" cy="7716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F80889-A178-4930-A910-F3377AD18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833" y="4413961"/>
            <a:ext cx="3648584" cy="7716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A39518-214A-4F7D-BD1F-944311BE0DB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1" y="2656060"/>
            <a:ext cx="1889760" cy="1418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8A6771A-E624-4A36-9840-954815764C7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" y="5270354"/>
            <a:ext cx="4429760" cy="1557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42D428C-BFF6-489F-8CBC-D232255A6CF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0" y="5270354"/>
            <a:ext cx="4429760" cy="15571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2747410"/>
      </p:ext>
    </p:extLst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Пословицы –неписаные законы жизни, оставленные на долгие века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Давайте вспомним, как звучат пословицы о дружбе разных народов.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248" y="2813230"/>
            <a:ext cx="9221690" cy="2051001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Луга красивы цветами, родной край ― своим народом.(марийская)</a:t>
            </a:r>
          </a:p>
          <a:p>
            <a:pPr lvl="0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Ничто не может сравниться с дружной жизнью (чуваш.)</a:t>
            </a:r>
          </a:p>
          <a:p>
            <a:pPr lvl="0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Сила птицы — в крыльях, сила человека — в дружбе (</a:t>
            </a:r>
            <a:r>
              <a:rPr lang="ru-RU" sz="7200" dirty="0" err="1">
                <a:latin typeface="Times New Roman" pitchFamily="18" charset="0"/>
                <a:cs typeface="Times New Roman" pitchFamily="18" charset="0"/>
              </a:rPr>
              <a:t>татарск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.) </a:t>
            </a:r>
          </a:p>
          <a:p>
            <a:pPr lvl="0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Хлеб из лебеды что горчица, а кто дружбу мутит, в друзья не годится (башкир.)</a:t>
            </a:r>
          </a:p>
          <a:p>
            <a:pPr lvl="0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Если дружба велика, будет Родина крепка.(русская)</a:t>
            </a:r>
          </a:p>
          <a:p>
            <a:pPr lvl="0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Каковы твои друзья, таков ты сам.(мордовская)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Игра. Собери пословицу о дружбе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A8684E-2C6F-41C7-A2F9-897C10A9F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675670" y="-8669"/>
            <a:ext cx="1057423" cy="31722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1E85C4-9B67-40B4-A81D-5058CCE3D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786447" y="-8669"/>
            <a:ext cx="1057423" cy="31722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ED0FFDC-9C45-4F92-853D-64C602241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897222" y="-25102"/>
            <a:ext cx="1057423" cy="31722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2D8E2CD-FE0A-418D-94D1-38DEFC94DF9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47" y="4824207"/>
            <a:ext cx="4727659" cy="10574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C8A796FD-270C-42EE-A504-B2247265EC28}"/>
              </a:ext>
            </a:extLst>
          </p:cNvPr>
          <p:cNvSpPr txBox="1">
            <a:spLocks/>
          </p:cNvSpPr>
          <p:nvPr/>
        </p:nvSpPr>
        <p:spPr>
          <a:xfrm>
            <a:off x="629537" y="6070077"/>
            <a:ext cx="9221689" cy="113095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Познакомившись с пословицами разных народов нашей страны, убеждаешься, что все они ценят дружбу, все хотят жить в мире и согласии. Такие понятия, как дружба, любовь, добро, труд, являются общечеловеческими ценностями. Это то, что роднит и сближает между собой людей разных национальностей.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CDD1237-D0D4-417A-B922-60950D7BBA1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04" y="4813674"/>
            <a:ext cx="4727659" cy="1057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6654571"/>
      </p:ext>
    </p:extLst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248" y="1467556"/>
            <a:ext cx="9221689" cy="5396087"/>
          </a:xfrm>
        </p:spPr>
        <p:txBody>
          <a:bodyPr>
            <a:normAutofit/>
          </a:bodyPr>
          <a:lstStyle/>
          <a:p>
            <a:r>
              <a:rPr lang="ru-RU" dirty="0"/>
              <a:t>Родной край – сердцу ...</a:t>
            </a:r>
          </a:p>
          <a:p>
            <a:r>
              <a:rPr lang="ru-RU" dirty="0"/>
              <a:t>Нет в мире краше ……… нашей.</a:t>
            </a:r>
          </a:p>
          <a:p>
            <a:r>
              <a:rPr lang="ru-RU" dirty="0"/>
              <a:t>Человек без Родины, что соловей без ……...</a:t>
            </a:r>
          </a:p>
          <a:p>
            <a:r>
              <a:rPr lang="ru-RU" dirty="0"/>
              <a:t>Кто за Родину горой, тот истинный ……...</a:t>
            </a:r>
          </a:p>
          <a:p>
            <a:r>
              <a:rPr lang="ru-RU" dirty="0"/>
              <a:t>Если дружба велика, будет Родина ………..</a:t>
            </a:r>
          </a:p>
          <a:p>
            <a:r>
              <a:rPr lang="ru-RU" dirty="0"/>
              <a:t>Если народ един, он …………...</a:t>
            </a:r>
          </a:p>
          <a:p>
            <a:r>
              <a:rPr lang="ru-RU" dirty="0"/>
              <a:t>Народное братство дороже всякого ………….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Доскажи пословицу о Родине</a:t>
            </a: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0" y="5576781"/>
            <a:ext cx="7637628" cy="1757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2747410"/>
      </p:ext>
    </p:extLst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Спасибо</a:t>
            </a:r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" y="-90315"/>
            <a:ext cx="10691813" cy="7649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74FED8-33DE-4DC7-BF05-5D4180EB8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906" y="6146275"/>
            <a:ext cx="4494031" cy="141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7410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Родина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80497FF-0036-45AD-87DC-665372BECBB8}"/>
              </a:ext>
            </a:extLst>
          </p:cNvPr>
          <p:cNvSpPr/>
          <p:nvPr/>
        </p:nvSpPr>
        <p:spPr>
          <a:xfrm>
            <a:off x="927677" y="1331965"/>
            <a:ext cx="3561193" cy="3060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скажут слово «Родина»,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Сразу в памяти встает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Старый дом, в саду смородина,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Толстый тополь у ворот.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Aft>
                <a:spcPts val="0"/>
              </a:spcAft>
            </a:pP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реки березка-скромница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ромашковый бугор…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другим, наверно, вспомнится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 родной московский двор.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6610F82-0A5A-489A-A6B9-D82FB90A997B}"/>
              </a:ext>
            </a:extLst>
          </p:cNvPr>
          <p:cNvSpPr/>
          <p:nvPr/>
        </p:nvSpPr>
        <p:spPr>
          <a:xfrm>
            <a:off x="5781944" y="3905072"/>
            <a:ext cx="3214257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Или степь, от маков красная,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Золотая целина…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Родина бывает разная,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у всех она одна!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64A1F2-2041-477F-A960-BCA9326DE169}"/>
              </a:ext>
            </a:extLst>
          </p:cNvPr>
          <p:cNvSpPr/>
          <p:nvPr/>
        </p:nvSpPr>
        <p:spPr>
          <a:xfrm>
            <a:off x="7102168" y="6950455"/>
            <a:ext cx="1794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З. Александрова</a:t>
            </a:r>
            <a:endParaRPr lang="ru-RU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EA35AB-2779-49B7-BE4A-3C3CFFA44E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" b="16461"/>
          <a:stretch/>
        </p:blipFill>
        <p:spPr>
          <a:xfrm>
            <a:off x="-1" y="4719779"/>
            <a:ext cx="5345907" cy="2650869"/>
          </a:xfrm>
          <a:prstGeom prst="rect">
            <a:avLst/>
          </a:prstGeom>
          <a:effectLst/>
        </p:spPr>
      </p:pic>
      <p:pic>
        <p:nvPicPr>
          <p:cNvPr id="8" name="Picture 4" descr="%25D0%25B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07" y="933450"/>
            <a:ext cx="5345906" cy="375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592359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Карта народов России</a:t>
            </a:r>
          </a:p>
        </p:txBody>
      </p:sp>
      <p:pic>
        <p:nvPicPr>
          <p:cNvPr id="5121" name="Picture 1" descr="Карта народов Росс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33450"/>
            <a:ext cx="10691813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1947133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38126"/>
            <a:ext cx="10691813" cy="19406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каждого народа есть своя история. В народе испокон веков вырабатывался свой, самобытный нравственный уклад, своя культура, множество обычаев и традиций, которые проявлялись в отношении к природе, в удивительных народных ремеслах, в красоте одежды, в добрых обычаях.</a:t>
            </a:r>
            <a:endParaRPr lang="ru-RU" sz="32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5734" y="238126"/>
            <a:ext cx="9650228" cy="3105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/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2850" y="4753410"/>
            <a:ext cx="2008545" cy="25938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D77C45-4C62-4A17-AAAF-85FDD43A0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514" y="2224311"/>
            <a:ext cx="1595235" cy="24835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CEDB8B-D19B-4FE4-8291-72E4FE899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05" y="3054546"/>
            <a:ext cx="2137032" cy="31053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73C8A0-2E34-471F-B1ED-833CE078B3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237" y="4693975"/>
            <a:ext cx="1831864" cy="265324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3E1FEE-9024-4275-A692-C6E0D06A94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9866" y="2224311"/>
            <a:ext cx="1789789" cy="22383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A9AC9C3-2733-4415-B2A2-2697D91BCC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6942" y="4584677"/>
            <a:ext cx="1831863" cy="271527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71ECFE5-E22A-4B53-9423-7AEA692098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0162" y="2345194"/>
            <a:ext cx="1926749" cy="248354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90D2FAE-BEEC-4F59-99F7-0E54B449F6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84904" y="4707855"/>
            <a:ext cx="457264" cy="17147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14B9E58-71D7-415F-A013-5AAF0FDE28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32556" y="4425911"/>
            <a:ext cx="562053" cy="15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24193"/>
      </p:ext>
    </p:extLst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5"/>
            <a:ext cx="10691813" cy="11504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Monotype Corsiva" pitchFamily="66" charset="0"/>
              </a:rPr>
              <a:t>Каждый народ - это своя неповторимая культура, история, традиции, образ жизни. И, конечно же, язык</a:t>
            </a:r>
            <a:endParaRPr lang="ru-RU" sz="3200" b="1" dirty="0">
              <a:solidFill>
                <a:schemeClr val="bg1"/>
              </a:solidFill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6161" y="1388532"/>
            <a:ext cx="101221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Возможность отблагодарить человека не только приятна, но и имеет глубокие корни в нашей культуре. Так, на территории Поволжья можно услышать не только привычное «спасибо»:</a:t>
            </a:r>
          </a:p>
          <a:p>
            <a:pPr lvl="0"/>
            <a:r>
              <a:rPr lang="ru-RU" dirty="0"/>
              <a:t>по-башкирски — </a:t>
            </a:r>
            <a:r>
              <a:rPr lang="ru-RU" dirty="0" err="1"/>
              <a:t>рехмет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по-чувашски — </a:t>
            </a:r>
            <a:r>
              <a:rPr lang="ru-RU" dirty="0" err="1"/>
              <a:t>тавтапус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по-марийски ― тау;</a:t>
            </a:r>
          </a:p>
          <a:p>
            <a:pPr lvl="0"/>
            <a:r>
              <a:rPr lang="ru-RU" dirty="0"/>
              <a:t>по-татарски ― </a:t>
            </a:r>
            <a:r>
              <a:rPr lang="ru-RU" dirty="0" err="1"/>
              <a:t>рехмет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по-мордовски ― </a:t>
            </a:r>
            <a:r>
              <a:rPr lang="ru-RU" dirty="0" err="1"/>
              <a:t>сюкпря</a:t>
            </a:r>
            <a:r>
              <a:rPr lang="ru-RU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38249" y="3373690"/>
            <a:ext cx="592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Как поздороваться с жителями разных национальностей на их языке?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07139" y="4078057"/>
            <a:ext cx="431817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Здравствуйте! — </a:t>
            </a:r>
            <a:r>
              <a:rPr lang="ru-RU" dirty="0"/>
              <a:t>по-русски</a:t>
            </a:r>
          </a:p>
          <a:p>
            <a:r>
              <a:rPr lang="ru-RU" b="1" dirty="0" err="1"/>
              <a:t>Исенмэхез</a:t>
            </a:r>
            <a:r>
              <a:rPr lang="ru-RU" b="1" dirty="0"/>
              <a:t>! — </a:t>
            </a:r>
            <a:r>
              <a:rPr lang="ru-RU" dirty="0"/>
              <a:t>по-башкирски</a:t>
            </a:r>
          </a:p>
          <a:p>
            <a:r>
              <a:rPr lang="en-US" b="1" dirty="0" err="1"/>
              <a:t>Ис</a:t>
            </a:r>
            <a:r>
              <a:rPr lang="ru-RU" b="1" dirty="0" err="1"/>
              <a:t>əнмесез</a:t>
            </a:r>
            <a:r>
              <a:rPr lang="ru-RU" b="1" dirty="0"/>
              <a:t>! — </a:t>
            </a:r>
            <a:r>
              <a:rPr lang="ru-RU" dirty="0"/>
              <a:t>по-татарски</a:t>
            </a:r>
          </a:p>
          <a:p>
            <a:r>
              <a:rPr lang="en-US" b="1" dirty="0" err="1"/>
              <a:t>Зечбуресь</a:t>
            </a:r>
            <a:r>
              <a:rPr lang="ru-RU" b="1" dirty="0"/>
              <a:t>! — </a:t>
            </a:r>
            <a:r>
              <a:rPr lang="ru-RU" dirty="0"/>
              <a:t>по-удмуртски</a:t>
            </a:r>
          </a:p>
          <a:p>
            <a:r>
              <a:rPr lang="ru-RU" b="1" dirty="0"/>
              <a:t> Салом! — </a:t>
            </a:r>
            <a:r>
              <a:rPr lang="ru-RU" dirty="0"/>
              <a:t>по-узбекски</a:t>
            </a:r>
          </a:p>
          <a:p>
            <a:r>
              <a:rPr lang="ru-RU" b="1" dirty="0" err="1"/>
              <a:t>Гамарджоба</a:t>
            </a:r>
            <a:r>
              <a:rPr lang="ru-RU" b="1" dirty="0"/>
              <a:t>! — </a:t>
            </a:r>
            <a:r>
              <a:rPr lang="ru-RU" dirty="0"/>
              <a:t>по-грузински</a:t>
            </a:r>
          </a:p>
          <a:p>
            <a:r>
              <a:rPr lang="en-US" b="1" dirty="0" err="1"/>
              <a:t>Ассалому</a:t>
            </a:r>
            <a:r>
              <a:rPr lang="ru-RU" b="1" dirty="0"/>
              <a:t> </a:t>
            </a:r>
            <a:r>
              <a:rPr lang="ru-RU" b="1" dirty="0" err="1"/>
              <a:t>алейкум</a:t>
            </a:r>
            <a:r>
              <a:rPr lang="ru-RU" b="1" dirty="0"/>
              <a:t>! — </a:t>
            </a:r>
            <a:r>
              <a:rPr lang="ru-RU" dirty="0"/>
              <a:t>по-таджикски</a:t>
            </a:r>
          </a:p>
          <a:p>
            <a:r>
              <a:rPr lang="ru-RU" b="1" dirty="0" err="1"/>
              <a:t>Ыра</a:t>
            </a:r>
            <a:r>
              <a:rPr lang="ru-RU" b="1" dirty="0"/>
              <a:t> кун </a:t>
            </a:r>
            <a:r>
              <a:rPr lang="ru-RU" b="1" dirty="0" err="1"/>
              <a:t>пултар</a:t>
            </a:r>
            <a:r>
              <a:rPr lang="ru-RU" b="1" dirty="0"/>
              <a:t>! — </a:t>
            </a:r>
            <a:r>
              <a:rPr lang="ru-RU" dirty="0"/>
              <a:t>по-чувашски</a:t>
            </a:r>
          </a:p>
          <a:p>
            <a:r>
              <a:rPr lang="ru-RU" b="1" dirty="0"/>
              <a:t>Салам </a:t>
            </a:r>
            <a:r>
              <a:rPr lang="ru-RU" b="1" dirty="0" err="1"/>
              <a:t>лийже</a:t>
            </a:r>
            <a:r>
              <a:rPr lang="ru-RU" dirty="0"/>
              <a:t>!</a:t>
            </a:r>
            <a:r>
              <a:rPr lang="ru-RU" b="1" dirty="0"/>
              <a:t>— </a:t>
            </a:r>
            <a:r>
              <a:rPr lang="ru-RU" dirty="0"/>
              <a:t>по-марийски</a:t>
            </a:r>
          </a:p>
          <a:p>
            <a:r>
              <a:rPr lang="ru-RU" b="1" dirty="0" err="1"/>
              <a:t>Шумбрат</a:t>
            </a:r>
            <a:r>
              <a:rPr lang="ru-RU" b="1" dirty="0"/>
              <a:t>!</a:t>
            </a:r>
            <a:r>
              <a:rPr lang="ru-RU" dirty="0"/>
              <a:t> </a:t>
            </a:r>
            <a:r>
              <a:rPr lang="ru-RU" b="1" dirty="0"/>
              <a:t> — </a:t>
            </a:r>
            <a:r>
              <a:rPr lang="ru-RU" dirty="0"/>
              <a:t>по-мордовски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0FE7ED-3370-43B4-A08D-EF39C8594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44" y="4020021"/>
            <a:ext cx="3425433" cy="262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92359"/>
      </p:ext>
    </p:extLst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5"/>
            <a:ext cx="10691813" cy="14453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загадках отображается понимание народа о мироустройстве Народные загадки, попробуйте отгадать!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69956C2-5F6B-4AB6-9D37-290513F0378A}"/>
              </a:ext>
            </a:extLst>
          </p:cNvPr>
          <p:cNvSpPr/>
          <p:nvPr/>
        </p:nvSpPr>
        <p:spPr>
          <a:xfrm>
            <a:off x="321039" y="1683521"/>
            <a:ext cx="803159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b="1" dirty="0">
              <a:latin typeface="Book Antiqua" panose="02040602050305030304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1. </a:t>
            </a:r>
            <a:r>
              <a:rPr lang="ru-RU" sz="2400" b="1" i="1" dirty="0"/>
              <a:t>Татарская</a:t>
            </a:r>
            <a:endParaRPr lang="ru-RU" sz="2400" dirty="0"/>
          </a:p>
          <a:p>
            <a:r>
              <a:rPr lang="ru-RU" sz="2400" dirty="0"/>
              <a:t>Полна печь </a:t>
            </a:r>
            <a:r>
              <a:rPr lang="ru-RU" sz="2400" dirty="0" err="1"/>
              <a:t>ватрушек,в</a:t>
            </a:r>
            <a:r>
              <a:rPr lang="ru-RU" sz="2400" dirty="0"/>
              <a:t> середине-один калач.</a:t>
            </a:r>
          </a:p>
          <a:p>
            <a:endParaRPr lang="ru-RU" sz="2200" b="1" dirty="0">
              <a:latin typeface="Book Antiqua" panose="02040602050305030304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2. </a:t>
            </a:r>
            <a:r>
              <a:rPr lang="ru-RU" sz="2400" b="1" i="1" dirty="0"/>
              <a:t>Марийская</a:t>
            </a:r>
            <a:endParaRPr lang="ru-RU" sz="2400" dirty="0"/>
          </a:p>
          <a:p>
            <a:r>
              <a:rPr lang="ru-RU" sz="2400" dirty="0"/>
              <a:t>Кнутом не гонят, овсом не кормят:</a:t>
            </a:r>
          </a:p>
          <a:p>
            <a:r>
              <a:rPr lang="ru-RU" sz="2400" dirty="0"/>
              <a:t>Когда пашет-семь плугов тянет.</a:t>
            </a:r>
          </a:p>
          <a:p>
            <a:endParaRPr lang="ru-RU" sz="2400" dirty="0"/>
          </a:p>
          <a:p>
            <a:r>
              <a:rPr lang="ru-RU" sz="2400" dirty="0"/>
              <a:t>3.</a:t>
            </a:r>
            <a:r>
              <a:rPr lang="ru-RU" sz="2400" b="1" i="1" dirty="0"/>
              <a:t> Чувашская</a:t>
            </a:r>
            <a:endParaRPr lang="ru-RU" sz="2400" dirty="0"/>
          </a:p>
          <a:p>
            <a:r>
              <a:rPr lang="ru-RU" sz="2400" dirty="0"/>
              <a:t>В желтом море корабль плывет.</a:t>
            </a:r>
          </a:p>
          <a:p>
            <a:endParaRPr lang="ru-RU" sz="24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26427F2-5EEE-4EAE-A8E9-CE3F00C904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20729427">
            <a:off x="9197714" y="3795059"/>
            <a:ext cx="771462" cy="11013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0E706E-4C80-43C1-A79B-B886C94C52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638766">
            <a:off x="9736028" y="1767643"/>
            <a:ext cx="561394" cy="8014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C669B9-D54F-41AC-83C2-DF43CD5D77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577445">
            <a:off x="9144084" y="5706502"/>
            <a:ext cx="878723" cy="1254506"/>
          </a:xfrm>
          <a:prstGeom prst="rect">
            <a:avLst/>
          </a:prstGeom>
        </p:spPr>
      </p:pic>
      <p:pic>
        <p:nvPicPr>
          <p:cNvPr id="9" name="Рисунок 8" descr="Picture backgroun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0" y="5576781"/>
            <a:ext cx="7637628" cy="1757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335416"/>
      </p:ext>
    </p:extLst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5"/>
            <a:ext cx="10691813" cy="14453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загадках отображается понимание народа о мироустройстве Народные загадки, попробуйте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отгадаать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!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69956C2-5F6B-4AB6-9D37-290513F0378A}"/>
              </a:ext>
            </a:extLst>
          </p:cNvPr>
          <p:cNvSpPr/>
          <p:nvPr/>
        </p:nvSpPr>
        <p:spPr>
          <a:xfrm>
            <a:off x="321039" y="1683521"/>
            <a:ext cx="803159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b="1" dirty="0">
              <a:latin typeface="Book Antiqua" panose="02040602050305030304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4. </a:t>
            </a:r>
            <a:r>
              <a:rPr lang="ru-RU" sz="2400" b="1" i="1" dirty="0"/>
              <a:t>Мордовская</a:t>
            </a:r>
            <a:endParaRPr lang="ru-RU" sz="2400" dirty="0"/>
          </a:p>
          <a:p>
            <a:r>
              <a:rPr lang="ru-RU" sz="2400" dirty="0"/>
              <a:t>Четверо братьев и не сходятся и не расходятся,</a:t>
            </a:r>
          </a:p>
          <a:p>
            <a:r>
              <a:rPr lang="ru-RU" sz="2400" dirty="0"/>
              <a:t>И не отстают и не догоняют.</a:t>
            </a:r>
          </a:p>
          <a:p>
            <a:endParaRPr lang="ru-RU" sz="2200" b="1" dirty="0">
              <a:latin typeface="Book Antiqua" panose="02040602050305030304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5. </a:t>
            </a:r>
            <a:r>
              <a:rPr lang="ru-RU" sz="2400" b="1" i="1" dirty="0"/>
              <a:t>Башкирская</a:t>
            </a:r>
            <a:endParaRPr lang="ru-RU" sz="2400" dirty="0"/>
          </a:p>
          <a:p>
            <a:r>
              <a:rPr lang="ru-RU" sz="2400" dirty="0"/>
              <a:t>На четырех парней одна шапка надета.</a:t>
            </a:r>
          </a:p>
          <a:p>
            <a:endParaRPr lang="ru-RU" sz="2400" dirty="0"/>
          </a:p>
          <a:p>
            <a:r>
              <a:rPr lang="ru-RU" sz="2400" dirty="0"/>
              <a:t>6.</a:t>
            </a:r>
            <a:r>
              <a:rPr lang="ru-RU" sz="2400" b="1" i="1" dirty="0"/>
              <a:t> Калмыцкая</a:t>
            </a:r>
            <a:endParaRPr lang="ru-RU" sz="2400" dirty="0"/>
          </a:p>
          <a:p>
            <a:r>
              <a:rPr lang="ru-RU" sz="2400" dirty="0"/>
              <a:t>На горе привязан красный теленок.</a:t>
            </a:r>
          </a:p>
          <a:p>
            <a:endParaRPr lang="ru-RU" sz="2400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26427F2-5EEE-4EAE-A8E9-CE3F00C904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20729427">
            <a:off x="9197714" y="3795059"/>
            <a:ext cx="771462" cy="11013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0E706E-4C80-43C1-A79B-B886C94C52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638766">
            <a:off x="9736028" y="1767643"/>
            <a:ext cx="561394" cy="8014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C669B9-D54F-41AC-83C2-DF43CD5D77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577445">
            <a:off x="9144084" y="5706502"/>
            <a:ext cx="878723" cy="1254506"/>
          </a:xfrm>
          <a:prstGeom prst="rect">
            <a:avLst/>
          </a:prstGeom>
        </p:spPr>
      </p:pic>
      <p:pic>
        <p:nvPicPr>
          <p:cNvPr id="9" name="Рисунок 8" descr="Picture backgroun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0" y="5576781"/>
            <a:ext cx="7637628" cy="1757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3491252"/>
      </p:ext>
    </p:extLst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Викторина. Народное словечко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69956C2-5F6B-4AB6-9D37-290513F0378A}"/>
              </a:ext>
            </a:extLst>
          </p:cNvPr>
          <p:cNvSpPr/>
          <p:nvPr/>
        </p:nvSpPr>
        <p:spPr>
          <a:xfrm>
            <a:off x="502808" y="1299792"/>
            <a:ext cx="6230499" cy="605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Что означает алтайское слово </a:t>
            </a:r>
            <a:r>
              <a:rPr lang="ru-RU" sz="2200" b="1" i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пимы</a:t>
            </a: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200" dirty="0"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Валенки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Сугробы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Музыкальные инструменты коренных народов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ru-RU" sz="2200" dirty="0"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Что башкиры называют </a:t>
            </a:r>
            <a:r>
              <a:rPr lang="ru-RU" sz="2200" b="1" i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сабантуем</a:t>
            </a: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200" dirty="0"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Буйного человека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Местное блюдо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Праздник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b="1" i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	</a:t>
            </a:r>
            <a:endParaRPr lang="ru-RU" sz="2200" dirty="0"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Как вы думаете, что жители </a:t>
            </a:r>
            <a:b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Кубани называют </a:t>
            </a:r>
            <a:r>
              <a:rPr lang="ru-RU" sz="2200" b="1" i="1" dirty="0" err="1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гарбузом</a:t>
            </a:r>
            <a:r>
              <a:rPr lang="ru-RU" sz="2200" b="1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200" dirty="0"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Арбуз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Тыкву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sz="2200" dirty="0">
                <a:latin typeface="Book Antiqu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Семечки </a:t>
            </a:r>
            <a:endParaRPr lang="ru-RU" sz="2200" dirty="0">
              <a:effectLst/>
              <a:latin typeface="Book Antiqua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C4658CC-8609-4720-9A0C-55D70F1EE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075" y="3648363"/>
            <a:ext cx="1692847" cy="157552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225D5C2-22F9-4FEC-8F04-900CE8891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3081">
            <a:off x="5986751" y="5083182"/>
            <a:ext cx="1949089" cy="1949089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8F46F61-4D1B-410D-92CB-389E7B5424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9585">
            <a:off x="6852666" y="1409764"/>
            <a:ext cx="2541137" cy="168977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F3215B8-91FA-45E7-9CF9-E7FC3BB80FC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298638">
            <a:off x="6067493" y="3326503"/>
            <a:ext cx="1103580" cy="157552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26427F2-5EEE-4EAE-A8E9-CE3F00C904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20729427">
            <a:off x="9597894" y="2222857"/>
            <a:ext cx="771462" cy="110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122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238126"/>
            <a:ext cx="10691813" cy="695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ea typeface="+mj-ea"/>
                <a:cs typeface="+mj-cs"/>
              </a:rPr>
              <a:t>Викторина. Народное словечко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69956C2-5F6B-4AB6-9D37-290513F0378A}"/>
              </a:ext>
            </a:extLst>
          </p:cNvPr>
          <p:cNvSpPr/>
          <p:nvPr/>
        </p:nvSpPr>
        <p:spPr>
          <a:xfrm>
            <a:off x="502808" y="1170488"/>
            <a:ext cx="7501014" cy="571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200" b="1" dirty="0">
                <a:latin typeface="Book Antiqua" panose="02040602050305030304" pitchFamily="18" charset="0"/>
              </a:rPr>
              <a:t>4. Слово </a:t>
            </a:r>
            <a:r>
              <a:rPr lang="ru-RU" sz="2000" b="1" dirty="0">
                <a:latin typeface="Book Antiqua" pitchFamily="18" charset="0"/>
              </a:rPr>
              <a:t>«алтын» по-татарски – это... </a:t>
            </a:r>
            <a:br>
              <a:rPr lang="ru-RU" sz="2000" b="1" dirty="0">
                <a:latin typeface="Book Antiqua" pitchFamily="18" charset="0"/>
              </a:rPr>
            </a:br>
            <a:r>
              <a:rPr lang="ru-RU" sz="2200" dirty="0">
                <a:latin typeface="Book Antiqua" panose="02040602050305030304" pitchFamily="18" charset="0"/>
              </a:rPr>
              <a:t>1) Шесть</a:t>
            </a:r>
          </a:p>
          <a:p>
            <a:pPr>
              <a:lnSpc>
                <a:spcPct val="110000"/>
              </a:lnSpc>
            </a:pPr>
            <a:r>
              <a:rPr lang="ru-RU" sz="2200" dirty="0">
                <a:latin typeface="Book Antiqua" panose="02040602050305030304" pitchFamily="18" charset="0"/>
              </a:rPr>
              <a:t>2) Деньга</a:t>
            </a:r>
          </a:p>
          <a:p>
            <a:pPr>
              <a:lnSpc>
                <a:spcPct val="110000"/>
              </a:lnSpc>
            </a:pPr>
            <a:r>
              <a:rPr lang="ru-RU" sz="2200" dirty="0">
                <a:latin typeface="Book Antiqua" panose="02040602050305030304" pitchFamily="18" charset="0"/>
              </a:rPr>
              <a:t>3) Золото</a:t>
            </a:r>
          </a:p>
          <a:p>
            <a:pPr>
              <a:lnSpc>
                <a:spcPct val="110000"/>
              </a:lnSpc>
            </a:pPr>
            <a:endParaRPr lang="ru-RU" sz="2200" dirty="0">
              <a:latin typeface="Book Antiqua" panose="02040602050305030304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5. Догадайтесь, что означает по-башкирски «</a:t>
            </a:r>
            <a:r>
              <a:rPr lang="ru-RU" sz="2200" b="1" dirty="0" err="1">
                <a:latin typeface="Book Antiqua" pitchFamily="18" charset="0"/>
              </a:rPr>
              <a:t>кисә</a:t>
            </a:r>
            <a:r>
              <a:rPr lang="ru-RU" sz="2200" b="1" dirty="0">
                <a:latin typeface="Book Antiqua" pitchFamily="18" charset="0"/>
              </a:rPr>
              <a:t>»?</a:t>
            </a:r>
          </a:p>
          <a:p>
            <a:r>
              <a:rPr lang="ru-RU" sz="2200" dirty="0">
                <a:latin typeface="Book Antiqua" pitchFamily="18" charset="0"/>
              </a:rPr>
              <a:t>1)Вчера</a:t>
            </a:r>
          </a:p>
          <a:p>
            <a:r>
              <a:rPr lang="ru-RU" sz="2200" dirty="0">
                <a:latin typeface="Book Antiqua" pitchFamily="18" charset="0"/>
              </a:rPr>
              <a:t>2)Колбаса</a:t>
            </a:r>
          </a:p>
          <a:p>
            <a:r>
              <a:rPr lang="ru-RU" sz="2200" dirty="0">
                <a:latin typeface="Book Antiqua" pitchFamily="18" charset="0"/>
              </a:rPr>
              <a:t>3)Кошка</a:t>
            </a:r>
          </a:p>
          <a:p>
            <a:pPr>
              <a:lnSpc>
                <a:spcPct val="110000"/>
              </a:lnSpc>
            </a:pPr>
            <a:endParaRPr lang="ru-RU" sz="2200" dirty="0">
              <a:latin typeface="Book Antiqua" pitchFamily="18" charset="0"/>
            </a:endParaRPr>
          </a:p>
          <a:p>
            <a:r>
              <a:rPr lang="ru-RU" sz="2200" b="1" dirty="0">
                <a:latin typeface="Book Antiqua" panose="02040602050305030304" pitchFamily="18" charset="0"/>
              </a:rPr>
              <a:t>6. </a:t>
            </a:r>
            <a:r>
              <a:rPr lang="ru-RU" sz="2200" dirty="0">
                <a:latin typeface="Book Antiqua" pitchFamily="18" charset="0"/>
              </a:rPr>
              <a:t>В чувашском языке почти нет слов на букву «р», а те, что есть, заимствованы из русского. Зато есть много слов на букву «ы». </a:t>
            </a:r>
            <a:r>
              <a:rPr lang="ru-RU" sz="2200" b="1" dirty="0">
                <a:latin typeface="Book Antiqua" pitchFamily="18" charset="0"/>
              </a:rPr>
              <a:t>«</a:t>
            </a:r>
            <a:r>
              <a:rPr lang="ru-RU" sz="2200" b="1" dirty="0" err="1">
                <a:latin typeface="Book Antiqua" pitchFamily="18" charset="0"/>
              </a:rPr>
              <a:t>Ыранччен</a:t>
            </a:r>
            <a:r>
              <a:rPr lang="ru-RU" sz="2200" b="1" dirty="0">
                <a:latin typeface="Book Antiqua" pitchFamily="18" charset="0"/>
              </a:rPr>
              <a:t>» по-чувашски – это... </a:t>
            </a:r>
          </a:p>
          <a:p>
            <a:r>
              <a:rPr lang="ru-RU" sz="2200" dirty="0">
                <a:latin typeface="Book Antiqua" pitchFamily="18" charset="0"/>
              </a:rPr>
              <a:t>Привет!</a:t>
            </a:r>
          </a:p>
          <a:p>
            <a:r>
              <a:rPr lang="ru-RU" sz="2200" dirty="0">
                <a:latin typeface="Book Antiqua" pitchFamily="18" charset="0"/>
              </a:rPr>
              <a:t>Спасибо!</a:t>
            </a:r>
          </a:p>
          <a:p>
            <a:r>
              <a:rPr lang="ru-RU" sz="2200" dirty="0">
                <a:latin typeface="Book Antiqua" pitchFamily="18" charset="0"/>
              </a:rPr>
              <a:t>До завтра!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F3215B8-91FA-45E7-9CF9-E7FC3BB80F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298638">
            <a:off x="6577520" y="1341262"/>
            <a:ext cx="907211" cy="129517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26427F2-5EEE-4EAE-A8E9-CE3F00C904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20729427">
            <a:off x="9709113" y="5054589"/>
            <a:ext cx="771462" cy="110137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F0E706E-4C80-43C1-A79B-B886C94C5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r="30458" b="10106"/>
          <a:stretch/>
        </p:blipFill>
        <p:spPr>
          <a:xfrm rot="1638766">
            <a:off x="9736028" y="1767643"/>
            <a:ext cx="561394" cy="8014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30E028-6B22-426C-938E-3D7389DD64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" t="5024" r="5742" b="4577"/>
          <a:stretch/>
        </p:blipFill>
        <p:spPr>
          <a:xfrm>
            <a:off x="6227684" y="5852440"/>
            <a:ext cx="1606884" cy="15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57351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3819B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3819B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8327</TotalTime>
  <Words>822</Words>
  <Application>Microsoft Office PowerPoint</Application>
  <PresentationFormat>Произвольный</PresentationFormat>
  <Paragraphs>107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Book Antiqua</vt:lpstr>
      <vt:lpstr>Calibri</vt:lpstr>
      <vt:lpstr>Monotype Corsiva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каждой  национальности есть свои народные игры. Давайте познакомимся с некоторыми из них.</vt:lpstr>
      <vt:lpstr>Пословицы –неписаные законы жизни, оставленные на долгие века Давайте вспомним, как звучат пословицы о дружбе разных народов. Чтобы познакомиться с народными пословицами необходимо сообрать национальный орнамент, на обратной стороне сложенного орнамента - вы прочтете пословицу.</vt:lpstr>
      <vt:lpstr>Пословицы –неписаные законы жизни, оставленные на долгие века Давайте вспомним, как звучат пословицы о дружбе разных народов.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 Kova</dc:creator>
  <cp:lastModifiedBy>User</cp:lastModifiedBy>
  <cp:revision>270</cp:revision>
  <cp:lastPrinted>2026-03-18T07:50:00Z</cp:lastPrinted>
  <dcterms:created xsi:type="dcterms:W3CDTF">2021-12-19T16:09:41Z</dcterms:created>
  <dcterms:modified xsi:type="dcterms:W3CDTF">2026-04-27T10:31:35Z</dcterms:modified>
</cp:coreProperties>
</file>