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306" r:id="rId2"/>
    <p:sldId id="334" r:id="rId3"/>
    <p:sldId id="373" r:id="rId4"/>
    <p:sldId id="374" r:id="rId5"/>
    <p:sldId id="370" r:id="rId6"/>
    <p:sldId id="376" r:id="rId7"/>
    <p:sldId id="369" r:id="rId8"/>
    <p:sldId id="361" r:id="rId9"/>
    <p:sldId id="363" r:id="rId10"/>
    <p:sldId id="368" r:id="rId11"/>
    <p:sldId id="366" r:id="rId12"/>
    <p:sldId id="372" r:id="rId13"/>
    <p:sldId id="384" r:id="rId14"/>
    <p:sldId id="353" r:id="rId15"/>
    <p:sldId id="352" r:id="rId16"/>
    <p:sldId id="377" r:id="rId17"/>
    <p:sldId id="383" r:id="rId18"/>
    <p:sldId id="380" r:id="rId19"/>
    <p:sldId id="381" r:id="rId20"/>
    <p:sldId id="350" r:id="rId21"/>
    <p:sldId id="321" r:id="rId22"/>
    <p:sldId id="33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Rg st="1" end="2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9E"/>
    <a:srgbClr val="FF66FF"/>
    <a:srgbClr val="F56176"/>
    <a:srgbClr val="CF3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0" autoAdjust="0"/>
    <p:restoredTop sz="94660"/>
  </p:normalViewPr>
  <p:slideViewPr>
    <p:cSldViewPr>
      <p:cViewPr>
        <p:scale>
          <a:sx n="60" d="100"/>
          <a:sy n="60" d="100"/>
        </p:scale>
        <p:origin x="-1788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2A345-3F58-4FA7-8277-6180BFDE5B30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F770F-4602-4442-8B18-3F57C4D72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127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F770F-4602-4442-8B18-3F57C4D72DE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8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78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3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5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53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65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336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6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3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83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E0C9-E94D-459C-A827-C26AF9A7307B}" type="datetimeFigureOut">
              <a:rPr lang="ru-RU" smtClean="0"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1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jpeg"/><Relationship Id="rId7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.jpe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microsoft.com/office/2007/relationships/hdphoto" Target="../media/hdphoto4.wdp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image" Target="../media/image2.jpe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microsoft.com/office/2007/relationships/hdphoto" Target="../media/hdphoto7.wdp"/><Relationship Id="rId3" Type="http://schemas.openxmlformats.org/officeDocument/2006/relationships/image" Target="../media/image5.jpeg"/><Relationship Id="rId7" Type="http://schemas.openxmlformats.org/officeDocument/2006/relationships/image" Target="../media/image31.jpeg"/><Relationship Id="rId12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microsoft.com/office/2007/relationships/hdphoto" Target="../media/hdphoto6.wdp"/><Relationship Id="rId5" Type="http://schemas.openxmlformats.org/officeDocument/2006/relationships/image" Target="../media/image29.jpeg"/><Relationship Id="rId15" Type="http://schemas.microsoft.com/office/2007/relationships/hdphoto" Target="../media/hdphoto8.wdp"/><Relationship Id="rId10" Type="http://schemas.openxmlformats.org/officeDocument/2006/relationships/image" Target="../media/image33.png"/><Relationship Id="rId4" Type="http://schemas.openxmlformats.org/officeDocument/2006/relationships/image" Target="../media/image2.jpeg"/><Relationship Id="rId9" Type="http://schemas.microsoft.com/office/2007/relationships/hdphoto" Target="../media/hdphoto5.wdp"/><Relationship Id="rId1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6.jpe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jpeg"/><Relationship Id="rId7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9.jpeg"/><Relationship Id="rId10" Type="http://schemas.openxmlformats.org/officeDocument/2006/relationships/image" Target="../media/image43.jpeg"/><Relationship Id="rId4" Type="http://schemas.openxmlformats.org/officeDocument/2006/relationships/image" Target="../media/image2.jpeg"/><Relationship Id="rId9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jpeg"/><Relationship Id="rId7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2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6835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685390" y="6170698"/>
            <a:ext cx="7830813" cy="68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683568" y="13647"/>
            <a:ext cx="8352928" cy="64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5186010"/>
            <a:ext cx="39154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Подготовила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 п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едагог-психолог</a:t>
            </a:r>
          </a:p>
          <a:p>
            <a:pPr lvl="0" algn="ctr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УЧИТЕЛЕВА  ЭЛЛА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АНАТОЛЬЕВНА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61591" y="1312908"/>
            <a:ext cx="47546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МАСТЕР-КЛАСС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ПЕДАГОГОВ ДОУ</a:t>
            </a:r>
          </a:p>
          <a:p>
            <a:pPr algn="ctr"/>
            <a:endParaRPr lang="ru-RU" sz="1600" b="1" u="sng" dirty="0" smtClean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u="sng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ТЕМА:</a:t>
            </a:r>
            <a:r>
              <a:rPr lang="ru-RU" sz="24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«ПРИМЕНЕНИЕ МНОГОФУНКЦИОНАЛЬНОГО ДИДАКТИЧЕСКОГО ПОСОБИЯ</a:t>
            </a:r>
            <a:endParaRPr lang="ru-RU" sz="2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«ЧУДЕСНЫЙ  КУБ»</a:t>
            </a:r>
          </a:p>
          <a:p>
            <a:pPr algn="ctr"/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РАБОТЕ С ДЕТЬМИ ДОШКОЛЬНОГО ВОЗРАСТА.</a:t>
            </a:r>
          </a:p>
          <a:p>
            <a:pPr algn="ctr"/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УПАВЛЕНИЕ ГНЕВОМ»</a:t>
            </a:r>
            <a:endParaRPr lang="ru-RU" sz="2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959" y="666577"/>
            <a:ext cx="783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Муниципальное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автономное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дошкольное образовательное учреждение</a:t>
            </a:r>
            <a:endParaRPr lang="ru-RU" sz="1050" b="1" dirty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 Детский сад №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214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городского округа город Уфа Республики Башкортостан</a:t>
            </a:r>
            <a:endParaRPr lang="ru-RU" sz="105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1267" name="Picture 3" descr="C:\Users\я\Desktop\ЛЭПБУК\презентация\фото\IMG_20230512_1520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1" r="14482" b="29181"/>
          <a:stretch/>
        </p:blipFill>
        <p:spPr bwMode="auto">
          <a:xfrm>
            <a:off x="998342" y="2466876"/>
            <a:ext cx="2838113" cy="259953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5" r="88653"/>
          <a:stretch/>
        </p:blipFill>
        <p:spPr bwMode="auto">
          <a:xfrm>
            <a:off x="8450377" y="660834"/>
            <a:ext cx="683567" cy="618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14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42"/>
          <p:cNvGrpSpPr/>
          <p:nvPr/>
        </p:nvGrpSpPr>
        <p:grpSpPr>
          <a:xfrm rot="5400000">
            <a:off x="1363105" y="890080"/>
            <a:ext cx="2157267" cy="2220198"/>
            <a:chOff x="4923532" y="2276872"/>
            <a:chExt cx="2060748" cy="2054696"/>
          </a:xfrm>
          <a:solidFill>
            <a:srgbClr val="00359E"/>
          </a:solidFill>
        </p:grpSpPr>
        <p:sp>
          <p:nvSpPr>
            <p:cNvPr id="9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pFill/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组合 50"/>
          <p:cNvGrpSpPr/>
          <p:nvPr/>
        </p:nvGrpSpPr>
        <p:grpSpPr>
          <a:xfrm rot="10800000">
            <a:off x="5384752" y="1039900"/>
            <a:ext cx="2283592" cy="2185808"/>
            <a:chOff x="4923532" y="2276872"/>
            <a:chExt cx="2060748" cy="2054696"/>
          </a:xfrm>
        </p:grpSpPr>
        <p:sp>
          <p:nvSpPr>
            <p:cNvPr id="13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38"/>
          <p:cNvGrpSpPr/>
          <p:nvPr/>
        </p:nvGrpSpPr>
        <p:grpSpPr>
          <a:xfrm>
            <a:off x="1331640" y="3206386"/>
            <a:ext cx="2220197" cy="2192143"/>
            <a:chOff x="4923532" y="2276872"/>
            <a:chExt cx="2060748" cy="2054696"/>
          </a:xfrm>
        </p:grpSpPr>
        <p:sp>
          <p:nvSpPr>
            <p:cNvPr id="17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组合 46"/>
          <p:cNvGrpSpPr/>
          <p:nvPr/>
        </p:nvGrpSpPr>
        <p:grpSpPr>
          <a:xfrm rot="16200000">
            <a:off x="5487886" y="3218070"/>
            <a:ext cx="2077323" cy="2283593"/>
            <a:chOff x="4923532" y="2276872"/>
            <a:chExt cx="2060748" cy="2054696"/>
          </a:xfrm>
        </p:grpSpPr>
        <p:sp>
          <p:nvSpPr>
            <p:cNvPr id="21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46"/>
          <p:cNvGrpSpPr/>
          <p:nvPr/>
        </p:nvGrpSpPr>
        <p:grpSpPr>
          <a:xfrm rot="18954284">
            <a:off x="3457147" y="4131065"/>
            <a:ext cx="2096073" cy="2141411"/>
            <a:chOff x="4923532" y="2276872"/>
            <a:chExt cx="2060748" cy="2054696"/>
          </a:xfrm>
          <a:solidFill>
            <a:srgbClr val="7030A0"/>
          </a:solidFill>
        </p:grpSpPr>
        <p:sp>
          <p:nvSpPr>
            <p:cNvPr id="25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pFill/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合 42"/>
          <p:cNvGrpSpPr/>
          <p:nvPr/>
        </p:nvGrpSpPr>
        <p:grpSpPr>
          <a:xfrm rot="8074283">
            <a:off x="3457568" y="432310"/>
            <a:ext cx="2067789" cy="2040306"/>
            <a:chOff x="4923532" y="2276872"/>
            <a:chExt cx="2060748" cy="2054696"/>
          </a:xfrm>
        </p:grpSpPr>
        <p:sp>
          <p:nvSpPr>
            <p:cNvPr id="29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3295351" y="2271022"/>
            <a:ext cx="2414687" cy="2315956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ТЕХНОЛОГИИ</a:t>
            </a:r>
            <a:endParaRPr lang="ru-RU" sz="2800" b="1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6001" y="1025797"/>
            <a:ext cx="1676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ЗДОРОВЬЕ-</a:t>
            </a:r>
          </a:p>
          <a:p>
            <a:pPr lvl="0" algn="ctr"/>
            <a:r>
              <a:rPr lang="ru-RU" sz="22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СБЕРЕГАЮЩАЯ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8377" y="3949676"/>
            <a:ext cx="20704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Bahnschrift Condensed" panose="020B0502040204020203" pitchFamily="34" charset="0"/>
              </a:rPr>
              <a:t>ИНФОРМАЦИОННО-</a:t>
            </a:r>
          </a:p>
          <a:p>
            <a:pPr lvl="0" algn="ctr"/>
            <a:r>
              <a:rPr lang="ru-RU" sz="2000" b="1" dirty="0">
                <a:solidFill>
                  <a:srgbClr val="002060"/>
                </a:solidFill>
                <a:latin typeface="Bahnschrift Condensed" panose="020B0502040204020203" pitchFamily="34" charset="0"/>
              </a:rPr>
              <a:t>КОММУНИКАЦИОННАЯ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973253" y="1941767"/>
            <a:ext cx="1087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ИГРОВАЯ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161262" y="4936864"/>
            <a:ext cx="69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ТРИЗ</a:t>
            </a:r>
            <a:endParaRPr lang="ru-RU" sz="2400" b="1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93672" y="4002834"/>
            <a:ext cx="18463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ЛИЧНОСТНО-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ОРИЕНТИРОВАННАЯ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804510" y="1858689"/>
            <a:ext cx="1343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ПРОЕКТНАЯ</a:t>
            </a:r>
          </a:p>
        </p:txBody>
      </p:sp>
    </p:spTree>
    <p:extLst>
      <p:ext uri="{BB962C8B-B14F-4D97-AF65-F5344CB8AC3E}">
        <p14:creationId xmlns:p14="http://schemas.microsoft.com/office/powerpoint/2010/main" val="37168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я\Desktop\МАстер-класс куб чудесных превращений\IMG_20230512_15204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8" t="31468" r="38719" b="50662"/>
          <a:stretch/>
        </p:blipFill>
        <p:spPr bwMode="auto">
          <a:xfrm>
            <a:off x="1688595" y="772837"/>
            <a:ext cx="5707117" cy="531232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1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я\Desktop\МАстер-класс куб чудесных превращений\KCHhI7L9VT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3" t="17726" r="8246" b="20503"/>
          <a:stretch/>
        </p:blipFill>
        <p:spPr bwMode="auto">
          <a:xfrm flipH="1">
            <a:off x="934553" y="1232445"/>
            <a:ext cx="3853470" cy="421277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50880" y="1232445"/>
            <a:ext cx="31300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Первые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упоминания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</a:rPr>
              <a:t>о детском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</a:rPr>
              <a:t>кубике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встречаются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речах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римского </a:t>
            </a:r>
            <a:r>
              <a:rPr lang="ru-RU" sz="2800" b="1" dirty="0">
                <a:solidFill>
                  <a:srgbClr val="002060"/>
                </a:solidFill>
              </a:rPr>
              <a:t>оратора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ЦИЦЕРОНА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</a:t>
            </a:r>
            <a:r>
              <a:rPr lang="ru-RU" sz="2800" b="1" dirty="0">
                <a:solidFill>
                  <a:srgbClr val="002060"/>
                </a:solidFill>
              </a:rPr>
              <a:t>датируются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I </a:t>
            </a:r>
            <a:r>
              <a:rPr lang="ru-RU" sz="2800" b="1" dirty="0">
                <a:solidFill>
                  <a:srgbClr val="002060"/>
                </a:solidFill>
              </a:rPr>
              <a:t>веком до н. э ...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1397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я\Desktop\МАстер-класс куб чудесных превращений\IMG_20230512_15204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8" t="31468" r="38719" b="50662"/>
          <a:stretch/>
        </p:blipFill>
        <p:spPr bwMode="auto">
          <a:xfrm>
            <a:off x="1688595" y="772837"/>
            <a:ext cx="5707117" cy="531232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3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я\Desktop\ЛЭПБУК\презентация\фото\IMG_20230512_152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4" t="36259" r="38004" b="42814"/>
          <a:stretch/>
        </p:blipFill>
        <p:spPr bwMode="auto">
          <a:xfrm>
            <a:off x="6084168" y="3535274"/>
            <a:ext cx="2234768" cy="23369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я\Desktop\ЛЭПБУК\презентация\ra1TUIDXcc0N3y4G6bvL3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30" y="3535275"/>
            <a:ext cx="2276173" cy="233699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я\Desktop\ЛЭПБУК\презентация\фото куб\IMG_20230514_16362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" t="15947" r="3853" b="13344"/>
          <a:stretch/>
        </p:blipFill>
        <p:spPr bwMode="auto">
          <a:xfrm>
            <a:off x="860163" y="3535276"/>
            <a:ext cx="2415692" cy="2399518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я\Desktop\ЛЭПБУК\презентация\фото куб\IMG_20230514_16271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3" t="20997" r="4911" b="7750"/>
          <a:stretch/>
        </p:blipFill>
        <p:spPr bwMode="auto">
          <a:xfrm>
            <a:off x="880105" y="980728"/>
            <a:ext cx="2395750" cy="2246368"/>
          </a:xfrm>
          <a:prstGeom prst="round2Diag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5" y="980728"/>
            <a:ext cx="5328591" cy="304698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«Термометр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ярости»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«Портрет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злости»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«Письмо гневу»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«Когда я злюсь…»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Times New Roman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Стаканчик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  <a:r>
              <a:rPr lang="ru-RU" sz="2400" b="1" dirty="0">
                <a:solidFill>
                  <a:srgbClr val="002060"/>
                </a:solidFill>
              </a:rPr>
              <a:t>криков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«Ловушка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для гнева»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Азбука йога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Найди пару»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328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898712"/>
            <a:ext cx="4248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«Исправь ситуацию»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«Палитра. Музыка и цвет»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«Зеркала-зверята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«С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казки</a:t>
            </a:r>
            <a:r>
              <a:rPr lang="ru-RU" sz="2400" dirty="0" smtClean="0">
                <a:solidFill>
                  <a:srgbClr val="002060"/>
                </a:solidFill>
                <a:ea typeface="Times New Roman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a typeface="Times New Roman"/>
              </a:rPr>
              <a:t>(</a:t>
            </a:r>
            <a:r>
              <a:rPr lang="ru-RU" sz="2400" dirty="0">
                <a:solidFill>
                  <a:srgbClr val="002060"/>
                </a:solidFill>
                <a:ea typeface="Times New Roman"/>
              </a:rPr>
              <a:t>народные, терапевтические), </a:t>
            </a:r>
            <a:endParaRPr lang="ru-RU" sz="2400" dirty="0" smtClean="0">
              <a:solidFill>
                <a:srgbClr val="002060"/>
              </a:solidFill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пословицы</a:t>
            </a:r>
            <a:r>
              <a:rPr lang="ru-RU" sz="2400" b="1" dirty="0">
                <a:solidFill>
                  <a:srgbClr val="002060"/>
                </a:solidFill>
                <a:ea typeface="Times New Roman"/>
              </a:rPr>
              <a:t>, загадки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.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3076" name="Picture 4" descr="C:\Users\я\Desktop\ЛЭПБУК\презентация\фото куб\IMG_20230514_1803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" t="7269" r="3162" b="21781"/>
          <a:stretch/>
        </p:blipFill>
        <p:spPr bwMode="auto">
          <a:xfrm>
            <a:off x="841079" y="836712"/>
            <a:ext cx="2478555" cy="243232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я\Desktop\ЛЭПБУК\презентация\фото куб\IMG_20230514_17054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1" t="12157" r="3925" b="17839"/>
          <a:stretch/>
        </p:blipFill>
        <p:spPr bwMode="auto">
          <a:xfrm>
            <a:off x="5940152" y="3573015"/>
            <a:ext cx="2346220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я\Desktop\ЛЭПБУК\презентация\фото куб\IMG_20230514_16341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1" t="13614" r="7515" b="22825"/>
          <a:stretch/>
        </p:blipFill>
        <p:spPr bwMode="auto">
          <a:xfrm>
            <a:off x="3357746" y="3573016"/>
            <a:ext cx="2438389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я\Desktop\ЛЭПБУК\презентация\фото куб\IMG_20230514_17102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" t="10729" r="2877" b="19793"/>
          <a:stretch/>
        </p:blipFill>
        <p:spPr bwMode="auto">
          <a:xfrm>
            <a:off x="827584" y="3573016"/>
            <a:ext cx="2376264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7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я\Desktop\ЛЭПБУК\презентация\фото куб\IMG_20230514_1723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15788" r="4114" b="13501"/>
          <a:stretch/>
        </p:blipFill>
        <p:spPr bwMode="auto">
          <a:xfrm>
            <a:off x="790536" y="742377"/>
            <a:ext cx="1755778" cy="165618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551433"/>
            <a:ext cx="3418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«Два домика»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Волшебный </a:t>
            </a:r>
            <a:r>
              <a:rPr lang="ru-RU" sz="2000" b="1" dirty="0">
                <a:solidFill>
                  <a:srgbClr val="002060"/>
                </a:solidFill>
              </a:rPr>
              <a:t>сундучок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 «История одного шарика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 «Художник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</a:rPr>
              <a:t>Мемори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(эмоции</a:t>
            </a:r>
            <a:r>
              <a:rPr lang="ru-RU" sz="2000" b="1" dirty="0" smtClean="0">
                <a:solidFill>
                  <a:srgbClr val="002060"/>
                </a:solidFill>
              </a:rPr>
              <a:t>)»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Наборы «Сказочные </a:t>
            </a:r>
            <a:r>
              <a:rPr lang="ru-RU" sz="2000" b="1" dirty="0">
                <a:solidFill>
                  <a:srgbClr val="002060"/>
                </a:solidFill>
              </a:rPr>
              <a:t>герои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>
                <a:solidFill>
                  <a:srgbClr val="002060"/>
                </a:solidFill>
              </a:rPr>
              <a:t>Эти разные эмоции</a:t>
            </a:r>
            <a:r>
              <a:rPr lang="ru-RU" sz="2000" b="1" dirty="0" smtClean="0">
                <a:solidFill>
                  <a:srgbClr val="002060"/>
                </a:solidFill>
              </a:rPr>
              <a:t>» «</a:t>
            </a:r>
            <a:r>
              <a:rPr lang="ru-RU" sz="2000" b="1" dirty="0">
                <a:solidFill>
                  <a:srgbClr val="002060"/>
                </a:solidFill>
              </a:rPr>
              <a:t>Волшебные существа</a:t>
            </a:r>
            <a:r>
              <a:rPr lang="ru-RU" sz="2000" b="1" dirty="0" smtClean="0">
                <a:solidFill>
                  <a:srgbClr val="002060"/>
                </a:solidFill>
              </a:rPr>
              <a:t>» </a:t>
            </a:r>
            <a:r>
              <a:rPr lang="ru-RU" sz="2000" b="1" dirty="0">
                <a:solidFill>
                  <a:srgbClr val="002060"/>
                </a:solidFill>
              </a:rPr>
              <a:t>«Чудесные предметы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Игры на управление гневом 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Метафорические карты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«Я и все-все-все</a:t>
            </a:r>
            <a:r>
              <a:rPr lang="ru-RU" sz="2000" b="1" dirty="0" smtClean="0">
                <a:solidFill>
                  <a:srgbClr val="002060"/>
                </a:solidFill>
              </a:rPr>
              <a:t>» </a:t>
            </a:r>
            <a:r>
              <a:rPr lang="ru-RU" sz="2000" b="1" dirty="0">
                <a:solidFill>
                  <a:srgbClr val="002060"/>
                </a:solidFill>
              </a:rPr>
              <a:t>«Дружок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5122" name="Picture 2" descr="C:\Users\я\Desktop\ЛЭПБУК\ПЕЧАТЬ\печать1\3039.9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430" y="4412242"/>
            <a:ext cx="1925138" cy="16598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я\Desktop\ЛЭПБУК\ПЕЧАТЬ\печать1\10881106-1_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 b="13540"/>
          <a:stretch/>
        </p:blipFill>
        <p:spPr bwMode="auto">
          <a:xfrm>
            <a:off x="6588225" y="2522934"/>
            <a:ext cx="1714086" cy="1720854"/>
          </a:xfrm>
          <a:prstGeom prst="round2Diag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я\Desktop\ЛЭПБУК\презентация\фото\IMG_20230512_1527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51" t="45325" r="43412" b="39114"/>
          <a:stretch/>
        </p:blipFill>
        <p:spPr bwMode="auto">
          <a:xfrm rot="10800000">
            <a:off x="790536" y="2522933"/>
            <a:ext cx="1755778" cy="172085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я\Desktop\ЛЭПБУК\ПЕЧАТЬ\печать1\Slajd1-1а.jp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42377"/>
            <a:ext cx="1714087" cy="1656184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id="13" name="Рисунок 12" descr="C:\Users\я\Desktop\ЛЭПБУК\ПЕЧАТЬ\1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5" t="16582" r="70340" b="20408"/>
          <a:stretch/>
        </p:blipFill>
        <p:spPr bwMode="auto">
          <a:xfrm>
            <a:off x="1668425" y="4412242"/>
            <a:ext cx="1755778" cy="1659894"/>
          </a:xfrm>
          <a:prstGeom prst="round2Diag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5" name="Picture 5" descr="C:\Users\я\Desktop\МАстер-класс куб чудесных превращений\648yg4iehf2bnju6r93s7ksgqdmyrf0d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06" y="4347948"/>
            <a:ext cx="1714086" cy="16598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73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я\Desktop\ЛЭПБУК\презентация\фото куб\IMG_20230514_1820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3" t="19857" r="4103" b="11122"/>
          <a:stretch/>
        </p:blipFill>
        <p:spPr bwMode="auto">
          <a:xfrm>
            <a:off x="899592" y="1000054"/>
            <a:ext cx="3040983" cy="2938068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1" y="4365104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Так </a:t>
            </a:r>
            <a:r>
              <a:rPr lang="ru-RU" sz="2800" dirty="0">
                <a:solidFill>
                  <a:srgbClr val="002060"/>
                </a:solidFill>
              </a:rPr>
              <a:t>происходят </a:t>
            </a:r>
            <a:r>
              <a:rPr lang="ru-RU" sz="2800" b="1" dirty="0">
                <a:solidFill>
                  <a:srgbClr val="002060"/>
                </a:solidFill>
              </a:rPr>
              <a:t>чудесные превращения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От </a:t>
            </a:r>
            <a:r>
              <a:rPr lang="ru-RU" sz="2800" dirty="0">
                <a:solidFill>
                  <a:srgbClr val="002060"/>
                </a:solidFill>
              </a:rPr>
              <a:t>гнева, злости к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спокойному </a:t>
            </a:r>
            <a:r>
              <a:rPr lang="ru-RU" sz="2800" dirty="0">
                <a:solidFill>
                  <a:srgbClr val="002060"/>
                </a:solidFill>
              </a:rPr>
              <a:t>радостному </a:t>
            </a:r>
            <a:r>
              <a:rPr lang="ru-RU" sz="2800" dirty="0" smtClean="0">
                <a:solidFill>
                  <a:srgbClr val="002060"/>
                </a:solidFill>
              </a:rPr>
              <a:t>состоянию.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1490008"/>
            <a:ext cx="423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«Лабиринт </a:t>
            </a:r>
            <a:r>
              <a:rPr lang="ru-RU" sz="2400" b="1" dirty="0">
                <a:solidFill>
                  <a:srgbClr val="002060"/>
                </a:solidFill>
              </a:rPr>
              <a:t>«Прощай, гнев»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закрепляет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умения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проявлять </a:t>
            </a:r>
            <a:r>
              <a:rPr lang="ru-RU" sz="2400" dirty="0">
                <a:solidFill>
                  <a:srgbClr val="002060"/>
                </a:solidFill>
              </a:rPr>
              <a:t>и </a:t>
            </a:r>
            <a:r>
              <a:rPr lang="ru-RU" sz="2400" dirty="0" smtClean="0">
                <a:solidFill>
                  <a:srgbClr val="002060"/>
                </a:solidFill>
              </a:rPr>
              <a:t>различать </a:t>
            </a:r>
            <a:r>
              <a:rPr lang="ru-RU" sz="2400" dirty="0">
                <a:solidFill>
                  <a:srgbClr val="002060"/>
                </a:solidFill>
              </a:rPr>
              <a:t>человеческие </a:t>
            </a:r>
            <a:r>
              <a:rPr lang="ru-RU" sz="2400" b="1" dirty="0">
                <a:solidFill>
                  <a:srgbClr val="002060"/>
                </a:solidFill>
              </a:rPr>
              <a:t>эмоции</a:t>
            </a:r>
            <a:r>
              <a:rPr lang="ru-RU" sz="2400" dirty="0">
                <a:solidFill>
                  <a:srgbClr val="002060"/>
                </a:solidFill>
              </a:rPr>
              <a:t>,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правильно </a:t>
            </a:r>
            <a:r>
              <a:rPr lang="ru-RU" sz="2400" dirty="0">
                <a:solidFill>
                  <a:srgbClr val="002060"/>
                </a:solidFill>
              </a:rPr>
              <a:t>на них реагировать.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5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6552" y="968226"/>
            <a:ext cx="4670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«ЛОВУШКА  ДЛЯ  ГНЕВА»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C:\Users\я\Desktop\МАстер-класс куб чудесных превращений\1n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064895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613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mg.kanal-o.ru/img/2020-12-14/fmt_81_24_shimanskaya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2506" r="10434" b="3791"/>
          <a:stretch/>
        </p:blipFill>
        <p:spPr bwMode="auto">
          <a:xfrm>
            <a:off x="1783478" y="772306"/>
            <a:ext cx="5577041" cy="53133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522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491880" y="2903642"/>
            <a:ext cx="4650455" cy="792088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1A1A1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познакомить с  методами и приёмами работы, формирующими </a:t>
            </a:r>
            <a:r>
              <a:rPr lang="ru-RU" sz="1600" dirty="0" smtClean="0">
                <a:solidFill>
                  <a:srgbClr val="1A1A1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конструктивные способы выражения негативных эмоций дошкольников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491880" y="4884926"/>
            <a:ext cx="4650456" cy="792087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передать практический опыт педагогам  в создании дидактической игрушки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491880" y="3874925"/>
            <a:ext cx="4650455" cy="792088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создать условия для профессионального 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общения, самореализации и стимулирования роста   творческого потенциала педагогов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927826" y="620688"/>
            <a:ext cx="7214510" cy="1953220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Цель: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демонстрация  последовательности действий, приёмов и форм использования игр и упражнений с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помощью многофункционального дидактического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пособия «Чудесный куб» с детьми  дошкольного возраста. 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884053" y="3333534"/>
            <a:ext cx="1887747" cy="2039682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Задачи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endCxn id="7" idx="2"/>
          </p:cNvCxnSpPr>
          <p:nvPr/>
        </p:nvCxnSpPr>
        <p:spPr>
          <a:xfrm flipV="1">
            <a:off x="2771800" y="3299686"/>
            <a:ext cx="720080" cy="1053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771800" y="4353375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11" idx="2"/>
          </p:cNvCxnSpPr>
          <p:nvPr/>
        </p:nvCxnSpPr>
        <p:spPr>
          <a:xfrm>
            <a:off x="2771800" y="4353375"/>
            <a:ext cx="720080" cy="927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0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я\Desktop\ЛЭПБУК\презентация\фото\IMG_20230512_1525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8"/>
          <a:stretch/>
        </p:blipFill>
        <p:spPr bwMode="auto">
          <a:xfrm flipH="1">
            <a:off x="5893886" y="885499"/>
            <a:ext cx="2564896" cy="23752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я\Desktop\ЛЭПБУК\презентация\фото\IMG_20230512_17191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5" b="17445"/>
          <a:stretch/>
        </p:blipFill>
        <p:spPr bwMode="auto">
          <a:xfrm flipH="1">
            <a:off x="5893886" y="3365934"/>
            <a:ext cx="2564896" cy="256859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я\Desktop\ЛЭПБУК\презентация\фото\IMG_20230512_1533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 t="12319" r="44033" b="45479"/>
          <a:stretch/>
        </p:blipFill>
        <p:spPr bwMode="auto">
          <a:xfrm flipH="1">
            <a:off x="3391463" y="3405633"/>
            <a:ext cx="2381881" cy="25288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я\Desktop\ЛЭПБУК\презентация\фото\IMG_20230512_1527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89"/>
          <a:stretch/>
        </p:blipFill>
        <p:spPr bwMode="auto">
          <a:xfrm>
            <a:off x="3391464" y="937036"/>
            <a:ext cx="2381882" cy="23752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я\Desktop\ЛЭПБУК\презентация\фото\IMG_20230512_15285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1" b="16873"/>
          <a:stretch/>
        </p:blipFill>
        <p:spPr bwMode="auto">
          <a:xfrm>
            <a:off x="712935" y="3429000"/>
            <a:ext cx="2564896" cy="250552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я\Desktop\ЛЭПБУК\презентация\фото\IMG_20230512_152108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 r="6069" b="20594"/>
          <a:stretch/>
        </p:blipFill>
        <p:spPr bwMode="auto">
          <a:xfrm>
            <a:off x="829559" y="961255"/>
            <a:ext cx="2448272" cy="234183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700808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«Игра не пустая забава. </a:t>
            </a:r>
            <a:r>
              <a:rPr lang="ru-RU" sz="4000" b="1" i="1" dirty="0" smtClean="0">
                <a:solidFill>
                  <a:srgbClr val="002060"/>
                </a:solidFill>
                <a:ea typeface="Times New Roman"/>
              </a:rPr>
              <a:t>Она </a:t>
            </a: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необходима для счастья </a:t>
            </a:r>
            <a:r>
              <a:rPr lang="ru-RU" sz="4000" b="1" i="1" dirty="0" smtClean="0">
                <a:solidFill>
                  <a:srgbClr val="002060"/>
                </a:solidFill>
                <a:ea typeface="Times New Roman"/>
              </a:rPr>
              <a:t>детей</a:t>
            </a: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, для их здоровья и правильного развития».                                           </a:t>
            </a:r>
            <a:endParaRPr lang="ru-RU" sz="3600" b="1" i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r"/>
            <a:r>
              <a:rPr lang="ru-RU" sz="2800" b="1" i="1" dirty="0" err="1">
                <a:solidFill>
                  <a:srgbClr val="002060"/>
                </a:solidFill>
                <a:ea typeface="Times New Roman"/>
              </a:rPr>
              <a:t>Д.В.Менджерицкая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я\Desktop\ЛЭПБУК\презентация\maxres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3" t="16120" r="28507" b="20995"/>
          <a:stretch/>
        </p:blipFill>
        <p:spPr bwMode="auto">
          <a:xfrm>
            <a:off x="3037217" y="3284984"/>
            <a:ext cx="3146206" cy="268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47025" y="1360431"/>
            <a:ext cx="5506379" cy="2283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ПОЗИТИВНЫХ ВАМ ЭМОЦИЙ!</a:t>
            </a:r>
            <a:endParaRPr lang="ru-RU" sz="2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ТВОРЧЕСКИХ УСПЕХОВ!</a:t>
            </a:r>
            <a:endParaRPr lang="ru-RU" sz="2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БЛАГОДАРЮ ЗА ВНИМАНИЕ!</a:t>
            </a:r>
            <a:endParaRPr lang="ru-RU" sz="2400" dirty="0">
              <a:ea typeface="Calibri"/>
              <a:cs typeface="Times New Roman"/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755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я\Desktop\МАстер-класс куб чудесных превращений\151e0610af1199fc096d7cd6d6acc587.jp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2"/>
          <a:stretch/>
        </p:blipFill>
        <p:spPr bwMode="auto">
          <a:xfrm>
            <a:off x="4681645" y="867814"/>
            <a:ext cx="3639826" cy="249005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я\Desktop\МАстер-класс куб чудесных превращений\278108097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563" y="3458671"/>
            <a:ext cx="3734337" cy="243077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МАстер-класс куб чудесных превращений\skloki-v-semje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44" y="3458671"/>
            <a:ext cx="3639826" cy="2394785"/>
          </a:xfrm>
          <a:prstGeom prst="round2Diag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я\Desktop\МАстер-класс куб чудесных превращений\kartinki-pro-gnev-i-zlost-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560" y="847462"/>
            <a:ext cx="3734339" cy="253076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2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я\Desktop\МАстер-класс куб чудесных превращений\b89cca3cf7c1bbdb20a357a352b64e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721814"/>
            <a:ext cx="3467715" cy="2021615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я\Desktop\МАстер-класс куб чудесных превращений\10-3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" r="5573"/>
          <a:stretch/>
        </p:blipFill>
        <p:spPr bwMode="auto">
          <a:xfrm flipH="1">
            <a:off x="765905" y="692697"/>
            <a:ext cx="4042776" cy="3096344"/>
          </a:xfrm>
          <a:prstGeom prst="round2Diag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я\Desktop\МАстер-класс куб чудесных превращений\38679-4-como-conseguir-que-los-hermanos-no-se-pelee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7"/>
          <a:stretch/>
        </p:blipFill>
        <p:spPr bwMode="auto">
          <a:xfrm>
            <a:off x="4932039" y="2869324"/>
            <a:ext cx="3475880" cy="3079956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я\Desktop\МАстер-класс куб чудесных превращений\1663199944_52-mykaleidoscope-ru-p-emotsii-rebenka-vkontakte-5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1" r="5174" b="67355"/>
          <a:stretch/>
        </p:blipFill>
        <p:spPr bwMode="auto">
          <a:xfrm flipH="1">
            <a:off x="765905" y="3878590"/>
            <a:ext cx="4049596" cy="2070689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2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9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gray">
          <a:xfrm>
            <a:off x="827584" y="823209"/>
            <a:ext cx="6768752" cy="733584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pPr algn="ctr" fontAlgn="base"/>
            <a:r>
              <a:rPr lang="ru-RU" sz="3600" b="1" dirty="0" smtClean="0">
                <a:solidFill>
                  <a:srgbClr val="C00000"/>
                </a:solidFill>
              </a:rPr>
              <a:t>АКТУАЛЬНОСТЬ</a:t>
            </a:r>
            <a:endParaRPr lang="ru-RU" sz="3200" dirty="0">
              <a:solidFill>
                <a:srgbClr val="C00000"/>
              </a:solidFill>
            </a:endParaRPr>
          </a:p>
          <a:p>
            <a:pPr algn="ctr" fontAlgn="base"/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gray">
          <a:xfrm>
            <a:off x="5148064" y="1844824"/>
            <a:ext cx="3318019" cy="3888432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13D3F9">
                  <a:gamma/>
                  <a:tint val="0"/>
                  <a:invGamma/>
                </a:srgbClr>
              </a:gs>
              <a:gs pos="100000">
                <a:srgbClr val="13D3F9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altLang="zh-CN" kern="0" dirty="0" smtClean="0">
                <a:solidFill>
                  <a:sysClr val="windowText" lastClr="000000"/>
                </a:solidFill>
                <a:latin typeface="Arial" pitchFamily="34" charset="0"/>
              </a:rPr>
              <a:t>                </a:t>
            </a:r>
            <a:r>
              <a:rPr lang="ru-RU" altLang="zh-CN" sz="2400" b="1" kern="0" dirty="0" smtClean="0">
                <a:solidFill>
                  <a:srgbClr val="002060"/>
                </a:solidFill>
              </a:rPr>
              <a:t>Образцы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агрессивного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поведения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 взрослых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демонстрируются  </a:t>
            </a:r>
            <a:endParaRPr lang="ru-RU" altLang="zh-CN" sz="2400" b="1" kern="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в </a:t>
            </a:r>
            <a:r>
              <a:rPr lang="ru-RU" altLang="zh-CN" sz="2400" b="1" kern="0" dirty="0">
                <a:solidFill>
                  <a:srgbClr val="002060"/>
                </a:solidFill>
              </a:rPr>
              <a:t>детском </a:t>
            </a:r>
            <a:endParaRPr lang="ru-RU" altLang="zh-CN" sz="2400" b="1" kern="0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    саду</a:t>
            </a:r>
            <a:endParaRPr lang="ru-RU" altLang="zh-CN" sz="2400" b="1" kern="0" dirty="0">
              <a:solidFill>
                <a:srgbClr val="002060"/>
              </a:solidFill>
            </a:endParaRP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gray">
          <a:xfrm>
            <a:off x="2987824" y="1844824"/>
            <a:ext cx="2952328" cy="3888432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F6F6F6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     Невротические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  проявления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среди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детей</a:t>
            </a:r>
            <a:endParaRPr lang="ru-RU" sz="2400" b="1" kern="0" dirty="0">
              <a:solidFill>
                <a:srgbClr val="002060"/>
              </a:solidFill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gray">
          <a:xfrm>
            <a:off x="971600" y="1844824"/>
            <a:ext cx="2723257" cy="3888432"/>
          </a:xfrm>
          <a:prstGeom prst="homePlate">
            <a:avLst>
              <a:gd name="adj" fmla="val 28835"/>
            </a:avLst>
          </a:prstGeom>
          <a:gradFill rotWithShape="1">
            <a:gsLst>
              <a:gs pos="0">
                <a:srgbClr val="FABA1A">
                  <a:gamma/>
                  <a:tint val="0"/>
                  <a:invGamma/>
                </a:srgbClr>
              </a:gs>
              <a:gs pos="100000">
                <a:srgbClr val="FABA1A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Рост 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эмоционально-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   психологического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напряжения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среди 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взрослых</a:t>
            </a:r>
          </a:p>
        </p:txBody>
      </p:sp>
    </p:spTree>
    <p:extLst>
      <p:ext uri="{BB962C8B-B14F-4D97-AF65-F5344CB8AC3E}">
        <p14:creationId xmlns:p14="http://schemas.microsoft.com/office/powerpoint/2010/main" val="247133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54"/>
          <p:cNvGrpSpPr/>
          <p:nvPr/>
        </p:nvGrpSpPr>
        <p:grpSpPr>
          <a:xfrm>
            <a:off x="2435921" y="1258043"/>
            <a:ext cx="5530644" cy="827427"/>
            <a:chOff x="736575" y="3188466"/>
            <a:chExt cx="8755768" cy="1338083"/>
          </a:xfrm>
        </p:grpSpPr>
        <p:sp>
          <p:nvSpPr>
            <p:cNvPr id="8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9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2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4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13" name="椭圆 60"/>
              <p:cNvSpPr/>
              <p:nvPr/>
            </p:nvSpPr>
            <p:spPr>
              <a:xfrm>
                <a:off x="3695024" y="4099253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16" name="同心圆 103"/>
          <p:cNvSpPr/>
          <p:nvPr/>
        </p:nvSpPr>
        <p:spPr>
          <a:xfrm flipH="1">
            <a:off x="753525" y="2085470"/>
            <a:ext cx="2377136" cy="2373914"/>
          </a:xfrm>
          <a:prstGeom prst="donut">
            <a:avLst>
              <a:gd name="adj" fmla="val 4879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7" name="组合 54"/>
          <p:cNvGrpSpPr/>
          <p:nvPr/>
        </p:nvGrpSpPr>
        <p:grpSpPr>
          <a:xfrm>
            <a:off x="3208432" y="2264771"/>
            <a:ext cx="5162245" cy="775158"/>
            <a:chOff x="736575" y="3188466"/>
            <a:chExt cx="8755768" cy="1338083"/>
          </a:xfrm>
        </p:grpSpPr>
        <p:sp>
          <p:nvSpPr>
            <p:cNvPr id="18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9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22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24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5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23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26" name="组合 54"/>
          <p:cNvGrpSpPr/>
          <p:nvPr/>
        </p:nvGrpSpPr>
        <p:grpSpPr>
          <a:xfrm>
            <a:off x="3200737" y="3289891"/>
            <a:ext cx="5169939" cy="745335"/>
            <a:chOff x="736575" y="3188466"/>
            <a:chExt cx="8755768" cy="1338083"/>
          </a:xfrm>
        </p:grpSpPr>
        <p:sp>
          <p:nvSpPr>
            <p:cNvPr id="27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8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31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33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4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32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35" name="组合 54"/>
          <p:cNvGrpSpPr/>
          <p:nvPr/>
        </p:nvGrpSpPr>
        <p:grpSpPr>
          <a:xfrm>
            <a:off x="2435921" y="4321087"/>
            <a:ext cx="5548330" cy="783844"/>
            <a:chOff x="736575" y="3188466"/>
            <a:chExt cx="8755768" cy="1338083"/>
          </a:xfrm>
        </p:grpSpPr>
        <p:sp>
          <p:nvSpPr>
            <p:cNvPr id="36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37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40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42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43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41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051264" y="2590121"/>
            <a:ext cx="17530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РАЗВИТИЕ УМЕНИЙ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У ДЕТЕЙ</a:t>
            </a:r>
          </a:p>
        </p:txBody>
      </p:sp>
      <p:sp>
        <p:nvSpPr>
          <p:cNvPr id="46" name="TextBox 72"/>
          <p:cNvSpPr txBox="1"/>
          <p:nvPr/>
        </p:nvSpPr>
        <p:spPr>
          <a:xfrm>
            <a:off x="3127654" y="1287035"/>
            <a:ext cx="4833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defTabSz="432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  <a:latin typeface="Calibri"/>
                <a:ea typeface="Times New Roman"/>
              </a:rPr>
              <a:t>жить в обществе сверстников </a:t>
            </a:r>
            <a:endParaRPr lang="ru-RU" sz="2200" b="1" dirty="0" smtClean="0">
              <a:solidFill>
                <a:srgbClr val="002060"/>
              </a:solidFill>
              <a:latin typeface="Calibri"/>
              <a:ea typeface="Times New Roman"/>
            </a:endParaRPr>
          </a:p>
          <a:p>
            <a:pPr lvl="0" algn="ctr" defTabSz="432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Calibri"/>
                <a:ea typeface="Times New Roman"/>
              </a:rPr>
              <a:t>и </a:t>
            </a:r>
            <a:r>
              <a:rPr lang="ru-RU" sz="2200" b="1" dirty="0">
                <a:solidFill>
                  <a:srgbClr val="002060"/>
                </a:solidFill>
                <a:latin typeface="Calibri"/>
                <a:ea typeface="Times New Roman"/>
              </a:rPr>
              <a:t>взрослых</a:t>
            </a:r>
            <a:endParaRPr kumimoji="0" lang="en-US" altLang="zh-CN" sz="2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11502" y="2242411"/>
            <a:ext cx="42034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ea typeface="Times New Roman"/>
              </a:rPr>
              <a:t>справляться   с отрицательными </a:t>
            </a:r>
            <a:endParaRPr lang="ru-RU" sz="2200" b="1" dirty="0" smtClean="0">
              <a:solidFill>
                <a:srgbClr val="002060"/>
              </a:solidFill>
              <a:ea typeface="Times New Roman"/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ea typeface="Times New Roman"/>
              </a:rPr>
              <a:t>эмоциями</a:t>
            </a:r>
            <a:r>
              <a:rPr lang="ru-RU" sz="2200" b="1" dirty="0">
                <a:solidFill>
                  <a:srgbClr val="002060"/>
                </a:solidFill>
                <a:ea typeface="Times New Roman"/>
              </a:rPr>
              <a:t>, понимать их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942063" y="3471036"/>
            <a:ext cx="44984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отзываться на чужие переживания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197730" y="4339731"/>
            <a:ext cx="4783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выражать свои эмоции </a:t>
            </a:r>
            <a:r>
              <a:rPr lang="ru-RU" sz="2200" b="1" dirty="0" smtClean="0">
                <a:solidFill>
                  <a:srgbClr val="002060"/>
                </a:solidFill>
                <a:ea typeface="Times New Roman"/>
              </a:rPr>
              <a:t>в социально </a:t>
            </a:r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приемлемой форме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61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я\Desktop\ЛЭПБУК\презентация\фото\IMG_20230512_152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23428" r="9691" b="16149"/>
          <a:stretch/>
        </p:blipFill>
        <p:spPr bwMode="auto">
          <a:xfrm>
            <a:off x="5971242" y="1387467"/>
            <a:ext cx="2245077" cy="22842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я\Desktop\ЛЭПБУК\презентация\фото\IMG_20230512_15204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1" r="14341" b="26394"/>
          <a:stretch/>
        </p:blipFill>
        <p:spPr bwMode="auto">
          <a:xfrm>
            <a:off x="885149" y="1387466"/>
            <a:ext cx="2462716" cy="230360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я\Desktop\ЛЭПБУК\презентация\фото\IMG_20230512_17191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5" b="17445"/>
          <a:stretch/>
        </p:blipFill>
        <p:spPr bwMode="auto">
          <a:xfrm>
            <a:off x="3420086" y="1368158"/>
            <a:ext cx="2456551" cy="230360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я\Desktop\МАстер-класс куб чудесных превращений\168494826512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362" y="3759222"/>
            <a:ext cx="3617486" cy="224424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я\Desktop\ЛЭПБУК\презентация\фото\IMG_20230512_14470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2" b="21603"/>
          <a:stretch/>
        </p:blipFill>
        <p:spPr bwMode="auto">
          <a:xfrm flipH="1">
            <a:off x="899592" y="3759222"/>
            <a:ext cx="3672407" cy="224424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7"/>
          <p:cNvSpPr>
            <a:spLocks/>
          </p:cNvSpPr>
          <p:nvPr/>
        </p:nvSpPr>
        <p:spPr bwMode="gray">
          <a:xfrm>
            <a:off x="1263986" y="559012"/>
            <a:ext cx="6768752" cy="733584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pPr algn="ctr" fontAlgn="base"/>
            <a:endParaRPr lang="ru-RU" sz="800" b="1" dirty="0" smtClean="0">
              <a:solidFill>
                <a:srgbClr val="C00000"/>
              </a:solidFill>
              <a:ea typeface="Times New Roman"/>
            </a:endParaRPr>
          </a:p>
          <a:p>
            <a:pPr algn="ctr" fontAlgn="base"/>
            <a:r>
              <a:rPr lang="ru-RU" sz="3200" b="1" dirty="0" smtClean="0">
                <a:solidFill>
                  <a:srgbClr val="C00000"/>
                </a:solidFill>
                <a:ea typeface="Times New Roman"/>
              </a:rPr>
              <a:t>МНОГОФУНКЦИОНАЛЬНОСТЬ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5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/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655675" y="13647"/>
            <a:ext cx="5832648" cy="2115677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70" lon="0" rev="0"/>
            </a:camera>
            <a:lightRig rig="flat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</a:rPr>
              <a:t>МЕТОДЫ И ПРИЕМЫ  ОБУЧЕНИЯ ПО ФГОС  </a:t>
            </a:r>
          </a:p>
        </p:txBody>
      </p:sp>
      <p:sp>
        <p:nvSpPr>
          <p:cNvPr id="26" name="任意多边形 73"/>
          <p:cNvSpPr/>
          <p:nvPr/>
        </p:nvSpPr>
        <p:spPr>
          <a:xfrm>
            <a:off x="4065453" y="1677922"/>
            <a:ext cx="1224137" cy="1238339"/>
          </a:xfrm>
          <a:custGeom>
            <a:avLst/>
            <a:gdLst>
              <a:gd name="connsiteX0" fmla="*/ 541020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541020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68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612457 w 1615440"/>
              <a:gd name="connsiteY4" fmla="*/ 7668 h 1585008"/>
              <a:gd name="connsiteX0" fmla="*/ 540987 w 1615440"/>
              <a:gd name="connsiteY0" fmla="*/ 7644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540987 w 1615440"/>
              <a:gd name="connsiteY4" fmla="*/ 7644 h 15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40" h="1585008">
                <a:moveTo>
                  <a:pt x="540987" y="7644"/>
                </a:moveTo>
                <a:lnTo>
                  <a:pt x="0" y="1585008"/>
                </a:lnTo>
                <a:lnTo>
                  <a:pt x="1615440" y="1585008"/>
                </a:lnTo>
                <a:lnTo>
                  <a:pt x="1072451" y="0"/>
                </a:lnTo>
                <a:lnTo>
                  <a:pt x="540987" y="764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73" lon="21531590" rev="21593993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任意多边形 72"/>
          <p:cNvSpPr/>
          <p:nvPr/>
        </p:nvSpPr>
        <p:spPr>
          <a:xfrm flipH="1">
            <a:off x="5864838" y="1658459"/>
            <a:ext cx="1617470" cy="879815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486723" y="2098366"/>
            <a:ext cx="2337903" cy="3922922"/>
          </a:xfrm>
          <a:prstGeom prst="roundRect">
            <a:avLst>
              <a:gd name="adj" fmla="val 8998"/>
            </a:avLst>
          </a:prstGeom>
          <a:solidFill>
            <a:schemeClr val="accent4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1458702" rev="8192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580074"/>
            </a:extrusionClr>
            <a:contourClr>
              <a:srgbClr val="FFAFEE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НАГЛЯДНЫЕ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н</a:t>
            </a:r>
            <a:r>
              <a:rPr lang="ru-RU" sz="1900" dirty="0" smtClean="0">
                <a:solidFill>
                  <a:srgbClr val="002060"/>
                </a:solidFill>
              </a:rPr>
              <a:t>аблюдение;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п</a:t>
            </a:r>
            <a:r>
              <a:rPr lang="ru-RU" sz="1900" dirty="0" smtClean="0">
                <a:solidFill>
                  <a:srgbClr val="002060"/>
                </a:solidFill>
              </a:rPr>
              <a:t>оказ образца;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п</a:t>
            </a:r>
            <a:r>
              <a:rPr lang="ru-RU" sz="1900" dirty="0" smtClean="0">
                <a:solidFill>
                  <a:srgbClr val="002060"/>
                </a:solidFill>
              </a:rPr>
              <a:t>оказ способов действия;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 smtClean="0">
                <a:solidFill>
                  <a:srgbClr val="002060"/>
                </a:solidFill>
              </a:rPr>
              <a:t>рассматривание предметов, иллюстраций;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 smtClean="0">
                <a:solidFill>
                  <a:srgbClr val="002060"/>
                </a:solidFill>
              </a:rPr>
              <a:t>Использование ИТК</a:t>
            </a: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3059832" y="2202420"/>
            <a:ext cx="2805006" cy="3962884"/>
          </a:xfrm>
          <a:prstGeom prst="roundRect">
            <a:avLst>
              <a:gd name="adj" fmla="val 8146"/>
            </a:avLst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840000" lon="0" rev="0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0F5000"/>
            </a:extrusionClr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СЛОВЕСНЫЕ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Художественное слово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Беседа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Рассказы детей и педагога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Поощрения, указания, подсказки, объяснения, вопросы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Чтение художественной литературы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Загадки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lvl="0"/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6045961" y="2129324"/>
            <a:ext cx="2520280" cy="3891964"/>
          </a:xfrm>
          <a:prstGeom prst="roundRect">
            <a:avLst>
              <a:gd name="adj" fmla="val 8998"/>
            </a:avLst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20124108" rev="21599991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F79646">
                <a:lumMod val="75000"/>
              </a:srgbClr>
            </a:extrusionClr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ПРАКТИЧЕСКИЕ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Дидактические игры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Рисование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Игровые упражнения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Решение проблемных ситуаций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Импровизация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Игровая беседа с элементами движений</a:t>
            </a:r>
          </a:p>
          <a:p>
            <a:pPr lvl="0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任意多边形 72"/>
          <p:cNvSpPr/>
          <p:nvPr/>
        </p:nvSpPr>
        <p:spPr>
          <a:xfrm rot="793430">
            <a:off x="1803812" y="1650077"/>
            <a:ext cx="1914176" cy="337883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6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5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763687" y="249151"/>
            <a:ext cx="5832648" cy="1307641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70" lon="0" rev="0"/>
            </a:camera>
            <a:lightRig rig="flat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</a:rPr>
              <a:t>МЕТОДЫ И ПРИЕМЫ </a:t>
            </a:r>
            <a:r>
              <a:rPr lang="ru-RU" sz="2800" b="1" dirty="0">
                <a:solidFill>
                  <a:srgbClr val="C00000"/>
                </a:solidFill>
              </a:rPr>
              <a:t>ПСИХОКОРРЕКЦИИ  </a:t>
            </a:r>
          </a:p>
        </p:txBody>
      </p:sp>
      <p:sp>
        <p:nvSpPr>
          <p:cNvPr id="25" name="任意多边形 71"/>
          <p:cNvSpPr/>
          <p:nvPr/>
        </p:nvSpPr>
        <p:spPr>
          <a:xfrm>
            <a:off x="1654636" y="1333987"/>
            <a:ext cx="2374368" cy="792088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80336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80336 w 2898441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790764"/>
              <a:gd name="connsiteY0" fmla="*/ 13410 h 1515723"/>
              <a:gd name="connsiteX1" fmla="*/ 0 w 2790764"/>
              <a:gd name="connsiteY1" fmla="*/ 1515723 h 1515723"/>
              <a:gd name="connsiteX2" fmla="*/ 1631092 w 2790764"/>
              <a:gd name="connsiteY2" fmla="*/ 1515723 h 1515723"/>
              <a:gd name="connsiteX3" fmla="*/ 2790764 w 2790764"/>
              <a:gd name="connsiteY3" fmla="*/ 0 h 1515723"/>
              <a:gd name="connsiteX4" fmla="*/ 2180336 w 2790764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764" h="1515723">
                <a:moveTo>
                  <a:pt x="2180336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764" y="0"/>
                </a:lnTo>
                <a:lnTo>
                  <a:pt x="2180336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21239993"/>
            </a:camera>
            <a:lightRig rig="glow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73"/>
          <p:cNvSpPr/>
          <p:nvPr/>
        </p:nvSpPr>
        <p:spPr>
          <a:xfrm>
            <a:off x="4029004" y="1383992"/>
            <a:ext cx="1224137" cy="1097794"/>
          </a:xfrm>
          <a:custGeom>
            <a:avLst/>
            <a:gdLst>
              <a:gd name="connsiteX0" fmla="*/ 541020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541020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68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612457 w 1615440"/>
              <a:gd name="connsiteY4" fmla="*/ 7668 h 1585008"/>
              <a:gd name="connsiteX0" fmla="*/ 540987 w 1615440"/>
              <a:gd name="connsiteY0" fmla="*/ 7644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540987 w 1615440"/>
              <a:gd name="connsiteY4" fmla="*/ 7644 h 15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40" h="1585008">
                <a:moveTo>
                  <a:pt x="540987" y="7644"/>
                </a:moveTo>
                <a:lnTo>
                  <a:pt x="0" y="1585008"/>
                </a:lnTo>
                <a:lnTo>
                  <a:pt x="1615440" y="1585008"/>
                </a:lnTo>
                <a:lnTo>
                  <a:pt x="1072451" y="0"/>
                </a:lnTo>
                <a:lnTo>
                  <a:pt x="540987" y="764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73" lon="21531590" rev="21593993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任意多边形 72"/>
          <p:cNvSpPr/>
          <p:nvPr/>
        </p:nvSpPr>
        <p:spPr>
          <a:xfrm flipH="1">
            <a:off x="5940149" y="1324617"/>
            <a:ext cx="1620325" cy="1008112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332915" y="2126075"/>
            <a:ext cx="2736304" cy="3967221"/>
          </a:xfrm>
          <a:prstGeom prst="roundRect">
            <a:avLst>
              <a:gd name="adj" fmla="val 8998"/>
            </a:avLst>
          </a:prstGeom>
          <a:solidFill>
            <a:schemeClr val="accent4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1458702" rev="8192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580074"/>
            </a:extrusionClr>
            <a:contourClr>
              <a:srgbClr val="FFAFEE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ИГРОТЕРАПИЯ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Директивная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 err="1"/>
              <a:t>Недирективная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Поведенческая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Освобождающая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Структурированная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Построение отношений</a:t>
            </a:r>
            <a:endParaRPr lang="ru-RU" dirty="0">
              <a:ea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cs typeface="Times New Roman"/>
              </a:rPr>
              <a:t>Примитивная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/>
            <a:endParaRPr lang="ru-RU" sz="24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002060"/>
              </a:solidFill>
            </a:endParaRPr>
          </a:p>
          <a:p>
            <a:pPr lvl="0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3275857" y="2316963"/>
            <a:ext cx="2466218" cy="3967221"/>
          </a:xfrm>
          <a:prstGeom prst="roundRect">
            <a:avLst>
              <a:gd name="adj" fmla="val 8146"/>
            </a:avLst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840000" lon="0" rev="0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0F5000"/>
            </a:extrusionClr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АРТТЕРАПИЯ</a:t>
            </a:r>
          </a:p>
          <a:p>
            <a:pPr marL="285750" lvl="0" indent="-28575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 smtClean="0">
                <a:latin typeface="Times New Roman"/>
              </a:rPr>
              <a:t> </a:t>
            </a:r>
            <a:r>
              <a:rPr lang="ru-RU" sz="2000" dirty="0" err="1" smtClean="0">
                <a:latin typeface="Times New Roman"/>
              </a:rPr>
              <a:t>Изотерапия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smtClean="0">
                <a:latin typeface="Times New Roman"/>
              </a:rPr>
              <a:t>Музыкотерапия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Сказкотерапия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Кинезитерапия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Библиотерапия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lvl="0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5940150" y="2126075"/>
            <a:ext cx="2664297" cy="4158109"/>
          </a:xfrm>
          <a:prstGeom prst="roundRect">
            <a:avLst>
              <a:gd name="adj" fmla="val 8998"/>
            </a:avLst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20124108" rev="21599991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F79646">
                <a:lumMod val="75000"/>
              </a:srgbClr>
            </a:extrusionClr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200" b="1" dirty="0" smtClean="0">
                <a:solidFill>
                  <a:srgbClr val="002060"/>
                </a:solidFill>
              </a:rPr>
              <a:t>ПСИХО-ГИМНАСТИКА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Мимические и пантомимические этюды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Выразительное выражение черт социальной сферы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Тренинг моделирования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Стандартных ситуаций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err="1" smtClean="0">
                <a:solidFill>
                  <a:srgbClr val="002060"/>
                </a:solidFill>
              </a:rPr>
              <a:t>Психомышечная</a:t>
            </a:r>
            <a:r>
              <a:rPr lang="ru-RU" b="1" dirty="0" smtClean="0">
                <a:solidFill>
                  <a:srgbClr val="002060"/>
                </a:solidFill>
              </a:rPr>
              <a:t> тренировка</a:t>
            </a:r>
          </a:p>
        </p:txBody>
      </p:sp>
    </p:spTree>
    <p:extLst>
      <p:ext uri="{BB962C8B-B14F-4D97-AF65-F5344CB8AC3E}">
        <p14:creationId xmlns:p14="http://schemas.microsoft.com/office/powerpoint/2010/main" val="352409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8215</TotalTime>
  <Words>435</Words>
  <Application>Microsoft Office PowerPoint</Application>
  <PresentationFormat>Экран (4:3)</PresentationFormat>
  <Paragraphs>166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 находка</dc:title>
  <dc:creator>HP</dc:creator>
  <cp:lastModifiedBy>HP</cp:lastModifiedBy>
  <cp:revision>380</cp:revision>
  <dcterms:created xsi:type="dcterms:W3CDTF">2023-05-06T17:27:24Z</dcterms:created>
  <dcterms:modified xsi:type="dcterms:W3CDTF">2025-06-17T09:40:51Z</dcterms:modified>
</cp:coreProperties>
</file>