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29"/>
  </p:notesMasterIdLst>
  <p:sldIdLst>
    <p:sldId id="256" r:id="rId2"/>
    <p:sldId id="257" r:id="rId3"/>
    <p:sldId id="258" r:id="rId4"/>
    <p:sldId id="260" r:id="rId5"/>
    <p:sldId id="262" r:id="rId6"/>
    <p:sldId id="263" r:id="rId7"/>
    <p:sldId id="265" r:id="rId8"/>
    <p:sldId id="266" r:id="rId9"/>
    <p:sldId id="267" r:id="rId10"/>
    <p:sldId id="268" r:id="rId11"/>
    <p:sldId id="269" r:id="rId12"/>
    <p:sldId id="270" r:id="rId13"/>
    <p:sldId id="285" r:id="rId14"/>
    <p:sldId id="271" r:id="rId15"/>
    <p:sldId id="272" r:id="rId16"/>
    <p:sldId id="273" r:id="rId17"/>
    <p:sldId id="283" r:id="rId18"/>
    <p:sldId id="274" r:id="rId19"/>
    <p:sldId id="286" r:id="rId20"/>
    <p:sldId id="275" r:id="rId21"/>
    <p:sldId id="276" r:id="rId22"/>
    <p:sldId id="277" r:id="rId23"/>
    <p:sldId id="278" r:id="rId24"/>
    <p:sldId id="279" r:id="rId25"/>
    <p:sldId id="280" r:id="rId26"/>
    <p:sldId id="287" r:id="rId27"/>
    <p:sldId id="28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4DD2"/>
    <a:srgbClr val="C99E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3DC0A8-0205-438B-8770-BB9A0FBD4D94}" type="datetimeFigureOut">
              <a:rPr lang="ru-RU" smtClean="0"/>
              <a:pPr/>
              <a:t>13.12.2022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168E85-52BB-45D8-AEFD-B388E11A74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66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68E85-52BB-45D8-AEFD-B388E11A7435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34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E47BB4-3E68-E74B-97C0-1067FBD530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EF6815-D84D-784F-9D1E-8A81C83812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CA2EBE-99F3-FC4A-90AA-CB556B350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F7B32-DF23-4E4C-8697-1EE8C820A9F9}" type="datetime1">
              <a:rPr lang="ru-RU" smtClean="0"/>
              <a:pPr/>
              <a:t>13.12.2022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9F6DBF-AE10-014C-8E4A-02C6CD62A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F6A688-0D07-CA46-A520-F9B7EAE2C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AF8F8A5-A0C4-FE4C-A103-DB8532D85E8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0129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1CE78-2B89-EF42-8D5B-99635FC7E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914127-21BD-F246-8083-C2F562838F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DBEBF2-206C-F84C-B7FC-47E9CDD29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0ED70-97D1-4151-87F5-21F0D7F7003F}" type="datetime1">
              <a:rPr lang="ru-RU" smtClean="0"/>
              <a:pPr/>
              <a:t>13.12.2022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9BB30-A9EC-7148-9095-C2B2A5536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D19B2D-4F63-2C43-A1D8-200E82BDD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7084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0844A7-6D76-5A42-9DC8-B80F5DA451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A66FB6-58FB-A64D-A3A6-C20186C347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A44913-F6E5-8747-95AD-AE2E08702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A0CEA-2E42-495E-99FE-2928305F0F76}" type="datetime1">
              <a:rPr lang="ru-RU" smtClean="0"/>
              <a:pPr/>
              <a:t>13.12.2022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7E29A2-4288-4647-9D3D-AA54F7703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707F81-F6F6-8642-836E-F20C79D6A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9350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160D8-AB70-8042-9A91-25D68ED769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2B0BF5-D183-AF4A-AC65-E9476D2EF2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3B7B6D-BB07-B644-8B8F-822A681ED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C73EC-4CF6-4464-B420-13115768C314}" type="datetime1">
              <a:rPr lang="ru-RU" smtClean="0"/>
              <a:pPr/>
              <a:t>13.12.2022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C71DF1-7B3A-4F46-898E-CE890ECC6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299E5B-D5DB-6B40-9705-1908B5C7E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2029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367002-C1CF-AD44-95A5-CEF97D9CD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27EC07-3CF6-A94E-AF12-F838374FFC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CBF4E7-115B-4746-8981-4EC113BEE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13155-8D86-4183-8F18-BE5E6A2E5F9D}" type="datetime1">
              <a:rPr lang="ru-RU" smtClean="0"/>
              <a:pPr/>
              <a:t>13.12.2022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892BC9-871A-2845-868A-3B32D76CD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6ED723-5CEC-BF4E-A266-7F1691A33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5172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B8A430-C0E1-924D-9A5F-9050CC9401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EB8922-5B4E-5C45-9EF5-27B59C9C86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F53DA3-5D0F-2C44-9FF3-3FC7633542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F86BA6-DDD7-1049-AF2C-4E006E55F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6E7D6-6C29-4F4D-B25A-6F4BCDE1AF26}" type="datetime1">
              <a:rPr lang="ru-RU" smtClean="0"/>
              <a:pPr/>
              <a:t>13.12.2022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72E47D-E906-2047-AA7E-FE731453B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58020C-EC27-3F4F-B896-0AE8827F8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2001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C7D371-F842-9F45-8DCF-0AE1599CE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478D21-7ABB-6C47-AAEE-FB91BDD060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43F726-BF62-0D4D-8446-973E362378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214565-6437-9A49-8EE5-DE42939238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CDB87B-FC67-FB41-9767-67538233EF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804A799-1079-EF4A-8720-A3B2E5924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3AC2F-94BA-4BF4-8D3D-2355A5A17026}" type="datetime1">
              <a:rPr lang="ru-RU" smtClean="0"/>
              <a:pPr/>
              <a:t>13.12.2022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81B470-F498-2046-901F-B2E9EDAC3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77859D-83F2-9B47-A5E2-6E6BA8D8E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9157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9D537-8E8A-B445-A250-381A546D7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0B342B-BA2D-BD45-BAFA-956880DC4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53BCC-DFEF-4F31-AD4B-F62A71915FB6}" type="datetime1">
              <a:rPr lang="ru-RU" smtClean="0"/>
              <a:pPr/>
              <a:t>13.12.2022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9E2CDA-652B-5547-9A49-6B16B6AC5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526770-E8AC-2F4C-8825-F1E54AFF0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6670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C5DB650-588A-064E-8132-D351C8A5C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BF4B-7304-4BC5-8E06-8628D0E3DBFC}" type="datetime1">
              <a:rPr lang="ru-RU" smtClean="0"/>
              <a:pPr/>
              <a:t>13.12.2022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D924BAE-965D-3148-BBCE-F87977860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7244C9-8974-DB45-B26A-DE57B89F0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7977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C11CD-F26F-6241-AE67-6E5233605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8913FE-351A-6D40-AE86-8C1DCAACC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B3C62-766C-5244-A9E0-8BF6F00A16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14F8AC-3C26-7249-9DCF-16EB87C04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0D34D-B4C8-48D3-98AB-304B41753528}" type="datetime1">
              <a:rPr lang="ru-RU" smtClean="0"/>
              <a:pPr/>
              <a:t>13.12.2022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139A2F-16A6-7343-A358-5CF1E3506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EA89E3-B6B4-DF44-B2B7-9EE7B2BF4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9655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8261E-7B03-9541-93F2-54C8AEB0C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39F9A1-EAF7-014E-AC8B-1926C05C9D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E03628-0BE1-414C-8DBA-61366AB1D3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4B2C75-FB05-8C42-88F0-38CA8F5C44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71B91-9347-4EC3-BE2D-EBBC48E4F465}" type="datetime1">
              <a:rPr lang="ru-RU" smtClean="0"/>
              <a:pPr/>
              <a:t>13.12.2022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AC2430-D472-7A4D-9B8F-42554F5B0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3EDC6E-59AB-C746-AB47-8D6D750DA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9955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89BA3D3-1483-4144-9C72-A56D32FB5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1739FD-A815-5840-94EA-D0D90D8982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3AB137-293F-434C-B2D1-A913F6414F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FB39DF-4C59-46C9-9094-4D3B92A311A5}" type="datetime1">
              <a:rPr lang="ru-RU" smtClean="0"/>
              <a:pPr/>
              <a:t>13.12.2022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E8D4F9-E390-C04C-88F1-00B5AA4FE6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0A1002-27F4-2E42-9BC2-0788C8BA23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58AE1-9632-478C-B458-E3774696F9E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404BB3-4A3E-134A-875A-8AE017E7477B}"/>
              </a:ext>
            </a:extLst>
          </p:cNvPr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0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3342" y="3789040"/>
            <a:ext cx="8890658" cy="1325166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Интегрированный урок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 обществознанию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литературе на тему: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Человек в группе. 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Лидер: требования к нему.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65615" y="5229200"/>
            <a:ext cx="7866112" cy="792088"/>
          </a:xfrm>
        </p:spPr>
        <p:txBody>
          <a:bodyPr>
            <a:noAutofit/>
          </a:bodyPr>
          <a:lstStyle/>
          <a:p>
            <a:r>
              <a:rPr lang="ru-RU" sz="20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Авторы: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Верстакова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А.В., учитель истории и обществознания,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Мазаева В.Р., учитель русского языка и литературы.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79912" y="6381328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 Победа - 2022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02327" y="116632"/>
            <a:ext cx="619268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казённое образовательное учреждение «Побединская средняя общеобразовательная школа»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07504" y="1628800"/>
            <a:ext cx="8784976" cy="5229199"/>
          </a:xfrm>
        </p:spPr>
        <p:txBody>
          <a:bodyPr>
            <a:normAutofit fontScale="77500" lnSpcReduction="20000"/>
          </a:bodyPr>
          <a:lstStyle/>
          <a:p>
            <a:pPr indent="171450" algn="just">
              <a:lnSpc>
                <a:spcPct val="150000"/>
              </a:lnSpc>
              <a:buClr>
                <a:srgbClr val="0A4DD2"/>
              </a:buClr>
              <a:buFont typeface="Wingdings" panose="05000000000000000000" pitchFamily="2" charset="2"/>
              <a:buChar char="v"/>
            </a:pPr>
            <a:r>
              <a:rPr lang="ru-RU" sz="2900" b="1" i="1" dirty="0" smtClean="0">
                <a:latin typeface="Times New Roman" pitchFamily="18" charset="0"/>
                <a:cs typeface="Times New Roman" pitchFamily="18" charset="0"/>
              </a:rPr>
              <a:t> Купец -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человек (торговец), занятый в сфере торговли, купли-продажи</a:t>
            </a:r>
            <a:endParaRPr lang="ru-RU" sz="2900" b="1" i="1" dirty="0" smtClean="0">
              <a:latin typeface="Times New Roman" pitchFamily="18" charset="0"/>
              <a:cs typeface="Times New Roman" pitchFamily="18" charset="0"/>
            </a:endParaRPr>
          </a:p>
          <a:p>
            <a:pPr indent="171450" algn="just">
              <a:lnSpc>
                <a:spcPct val="150000"/>
              </a:lnSpc>
              <a:buClr>
                <a:srgbClr val="0A4DD2"/>
              </a:buClr>
              <a:buFont typeface="Wingdings" panose="05000000000000000000" pitchFamily="2" charset="2"/>
              <a:buChar char="v"/>
            </a:pPr>
            <a:r>
              <a:rPr lang="ru-RU" sz="2900" b="1" i="1" dirty="0" smtClean="0">
                <a:latin typeface="Times New Roman" pitchFamily="18" charset="0"/>
                <a:cs typeface="Times New Roman" pitchFamily="18" charset="0"/>
              </a:rPr>
              <a:t>Аршин-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старорусская единица измерения длины.1 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аршин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 = 1/3 сажени = 4 четверти = 16 вершков = 28 дюймов = 0,7112 м; </a:t>
            </a:r>
            <a:endParaRPr lang="ru-RU" sz="2900" b="1" i="1" dirty="0" smtClean="0">
              <a:latin typeface="Times New Roman" pitchFamily="18" charset="0"/>
              <a:cs typeface="Times New Roman" pitchFamily="18" charset="0"/>
            </a:endParaRPr>
          </a:p>
          <a:p>
            <a:pPr indent="171450" algn="just">
              <a:lnSpc>
                <a:spcPct val="150000"/>
              </a:lnSpc>
              <a:buClr>
                <a:srgbClr val="0A4DD2"/>
              </a:buClr>
              <a:buFont typeface="Wingdings" panose="05000000000000000000" pitchFamily="2" charset="2"/>
              <a:buChar char="v"/>
            </a:pPr>
            <a:r>
              <a:rPr lang="ru-RU" sz="2900" b="1" i="1" dirty="0" smtClean="0">
                <a:latin typeface="Times New Roman" pitchFamily="18" charset="0"/>
                <a:cs typeface="Times New Roman" pitchFamily="18" charset="0"/>
              </a:rPr>
              <a:t> Сукно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- это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плотная, простая тканая ткань, исторически изготовленная из шерсти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. </a:t>
            </a:r>
            <a:endParaRPr lang="ru-RU" sz="2900" b="1" i="1" dirty="0" smtClean="0">
              <a:latin typeface="Times New Roman" pitchFamily="18" charset="0"/>
              <a:cs typeface="Times New Roman" pitchFamily="18" charset="0"/>
            </a:endParaRPr>
          </a:p>
          <a:p>
            <a:pPr indent="171450" algn="just">
              <a:lnSpc>
                <a:spcPct val="150000"/>
              </a:lnSpc>
              <a:buClr>
                <a:srgbClr val="0A4DD2"/>
              </a:buClr>
              <a:buFont typeface="Wingdings" panose="05000000000000000000" pitchFamily="2" charset="2"/>
              <a:buChar char="v"/>
            </a:pPr>
            <a:r>
              <a:rPr lang="ru-RU" sz="2900" b="1" i="1" dirty="0" smtClean="0">
                <a:latin typeface="Times New Roman" pitchFamily="18" charset="0"/>
                <a:cs typeface="Times New Roman" pitchFamily="18" charset="0"/>
              </a:rPr>
              <a:t> Сюртук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длинный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, как правило до колена, однобортный или, реже, двубортный предмет мужского гардероба, обычно приталенный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9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412776"/>
            <a:ext cx="4762800" cy="808112"/>
          </a:xfrm>
        </p:spPr>
        <p:txBody>
          <a:bodyPr>
            <a:noAutofit/>
          </a:bodyPr>
          <a:lstStyle/>
          <a:p>
            <a:pPr algn="just"/>
            <a:r>
              <a:rPr lang="ru-RU" sz="4000" dirty="0" smtClean="0">
                <a:ln>
                  <a:solidFill>
                    <a:srgbClr val="0A4DD2"/>
                  </a:solidFill>
                </a:ln>
                <a:solidFill>
                  <a:srgbClr val="C99EDA"/>
                </a:solidFill>
                <a:latin typeface="Monotype Corsiva" pitchFamily="66" charset="0"/>
              </a:rPr>
              <a:t>Творческое задание</a:t>
            </a:r>
            <a:endParaRPr lang="ru-RU" sz="4000" dirty="0">
              <a:ln>
                <a:solidFill>
                  <a:srgbClr val="0A4DD2"/>
                </a:solidFill>
              </a:ln>
              <a:solidFill>
                <a:srgbClr val="C99EDA"/>
              </a:solidFill>
              <a:latin typeface="Monotype Corsiva" pitchFamily="66" charset="0"/>
            </a:endParaRPr>
          </a:p>
        </p:txBody>
      </p:sp>
      <p:pic>
        <p:nvPicPr>
          <p:cNvPr id="26626" name="Picture 2" descr="https://cont.ws/uploads/pic/2021/12/007%20%282%2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4381" r="14381"/>
          <a:stretch>
            <a:fillRect/>
          </a:stretch>
        </p:blipFill>
        <p:spPr bwMode="auto">
          <a:xfrm>
            <a:off x="4762800" y="2185304"/>
            <a:ext cx="4196413" cy="4418035"/>
          </a:xfrm>
          <a:prstGeom prst="rect">
            <a:avLst/>
          </a:prstGeom>
          <a:noFill/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4316" y="2492896"/>
            <a:ext cx="4655296" cy="4365104"/>
          </a:xfrm>
        </p:spPr>
        <p:txBody>
          <a:bodyPr>
            <a:no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sz="2800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Наденьте на них нужную </a:t>
            </a: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одежду :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армячок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, рубашка, сапоги,  </a:t>
            </a: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замашная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рубашка, лапти, онучи, костюм, джинсы,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свитка,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бейсболка, картуз, штаны, кроссовки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908" y="469848"/>
            <a:ext cx="3510111" cy="16002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n>
                  <a:solidFill>
                    <a:srgbClr val="0A4DD2"/>
                  </a:solidFill>
                </a:ln>
                <a:solidFill>
                  <a:srgbClr val="C99EDA"/>
                </a:solidFill>
                <a:latin typeface="Monotype Corsiva" pitchFamily="66" charset="0"/>
              </a:rPr>
              <a:t>Работа с текстом</a:t>
            </a:r>
            <a:endParaRPr lang="ru-RU" sz="3600" dirty="0">
              <a:ln>
                <a:solidFill>
                  <a:srgbClr val="0A4DD2"/>
                </a:solidFill>
              </a:ln>
              <a:solidFill>
                <a:srgbClr val="C99EDA"/>
              </a:solidFill>
              <a:latin typeface="Monotype Corsiva" pitchFamily="66" charset="0"/>
            </a:endParaRPr>
          </a:p>
        </p:txBody>
      </p:sp>
      <p:pic>
        <p:nvPicPr>
          <p:cNvPr id="28674" name="Picture 2" descr="https://placepic.ru/wp-content/uploads/2021/06/img2-1-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4381" r="14381"/>
          <a:stretch>
            <a:fillRect/>
          </a:stretch>
        </p:blipFill>
        <p:spPr bwMode="auto">
          <a:xfrm>
            <a:off x="4499992" y="1772816"/>
            <a:ext cx="4448597" cy="4683536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908" y="2070048"/>
            <a:ext cx="4287068" cy="3811588"/>
          </a:xfrm>
        </p:spPr>
        <p:txBody>
          <a:bodyPr>
            <a:no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Дайте характеристику  детям из рассказа.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Почему их можно назвать группой? 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just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предложенного отрывка сделайте вывод о взаимоотношениях между ними.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1026" name="AutoShape 2" descr="https://theslide.ru/img/thumbs/f264ea432eadda707e58ff2d7fbce008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theslide.ru/img/thumbs/f264ea432eadda707e58ff2d7fbce008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s://s0.slide-share.ru/s_slide/c32ce67592b3afb22d2878b30326afc1/fc30971e-1921-4bf5-b814-40a72e9ef99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-50009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telegra.ph/file/b93f4bcd971f8976d473a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2448" b="12448"/>
          <a:stretch>
            <a:fillRect/>
          </a:stretch>
        </p:blipFill>
        <p:spPr bwMode="auto">
          <a:xfrm>
            <a:off x="1547664" y="2852936"/>
            <a:ext cx="5616624" cy="3912559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1196752"/>
            <a:ext cx="8496944" cy="1490662"/>
          </a:xfrm>
        </p:spPr>
        <p:txBody>
          <a:bodyPr>
            <a:no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Когда ведёшь себя правильно, то за тобой пойдут и без приказа; когда же ведёшь неправильно, то не послушают, хоть и прикажешь.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eso.brgu.ru/pluginfile.php/322470/course/overviewfiles/%D0%B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3565422"/>
            <a:ext cx="4071966" cy="3292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5265" y="1124744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n>
                  <a:solidFill>
                    <a:srgbClr val="0A4DD2"/>
                  </a:solidFill>
                </a:ln>
                <a:solidFill>
                  <a:srgbClr val="C99EDA"/>
                </a:solidFill>
                <a:latin typeface="Monotype Corsiva" pitchFamily="66" charset="0"/>
              </a:rPr>
              <a:t>Работа со словарём</a:t>
            </a:r>
            <a:endParaRPr lang="ru-RU" sz="4800" dirty="0">
              <a:ln>
                <a:solidFill>
                  <a:srgbClr val="0A4DD2"/>
                </a:solidFill>
              </a:ln>
              <a:solidFill>
                <a:srgbClr val="C99EDA"/>
              </a:solidFill>
              <a:latin typeface="Monotype Corsiva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51520" y="2276872"/>
            <a:ext cx="8640960" cy="2295136"/>
          </a:xfrm>
        </p:spPr>
        <p:txBody>
          <a:bodyPr>
            <a:normAutofit fontScale="25000" lnSpcReduction="20000"/>
          </a:bodyPr>
          <a:lstStyle/>
          <a:p>
            <a:pPr marL="0" indent="457200" algn="just">
              <a:lnSpc>
                <a:spcPct val="150000"/>
              </a:lnSpc>
              <a:buNone/>
            </a:pPr>
            <a:r>
              <a:rPr lang="ru-RU" sz="11200" b="1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1200" b="1" i="1" dirty="0" smtClean="0">
                <a:latin typeface="Times New Roman" pitchFamily="18" charset="0"/>
                <a:cs typeface="Times New Roman" pitchFamily="18" charset="0"/>
              </a:rPr>
              <a:t>Лидер </a:t>
            </a: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200" dirty="0">
                <a:latin typeface="Times New Roman" pitchFamily="18" charset="0"/>
                <a:cs typeface="Times New Roman" pitchFamily="18" charset="0"/>
              </a:rPr>
              <a:t>лицо в какой-либо организации, команде, подразделении, пользующееся большим, признанным авторитетом, обладающее влиянием, которое проявляется как управляющие действия»</a:t>
            </a:r>
            <a:endParaRPr lang="ru-RU" sz="112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04664" y="1484784"/>
            <a:ext cx="11675640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 smtClean="0">
                <a:ln>
                  <a:solidFill>
                    <a:srgbClr val="0A4DD2"/>
                  </a:solidFill>
                </a:ln>
                <a:solidFill>
                  <a:srgbClr val="C99EDA"/>
                </a:solidFill>
                <a:latin typeface="Monotype Corsiva" pitchFamily="66" charset="0"/>
              </a:rPr>
              <a:t>Работа </a:t>
            </a:r>
            <a:r>
              <a:rPr lang="ru-RU" sz="4000" b="1" i="1" dirty="0">
                <a:ln>
                  <a:solidFill>
                    <a:srgbClr val="0A4DD2"/>
                  </a:solidFill>
                </a:ln>
                <a:solidFill>
                  <a:srgbClr val="C99EDA"/>
                </a:solidFill>
                <a:latin typeface="Monotype Corsiva" pitchFamily="66" charset="0"/>
              </a:rPr>
              <a:t>с учебником </a:t>
            </a:r>
            <a:r>
              <a:rPr lang="ru-RU" sz="4000" b="1" i="1" dirty="0" smtClean="0">
                <a:ln>
                  <a:solidFill>
                    <a:srgbClr val="0A4DD2"/>
                  </a:solidFill>
                </a:ln>
                <a:solidFill>
                  <a:srgbClr val="C99EDA"/>
                </a:solidFill>
                <a:latin typeface="Monotype Corsiva" pitchFamily="66" charset="0"/>
              </a:rPr>
              <a:t>обществознания</a:t>
            </a:r>
            <a:br>
              <a:rPr lang="ru-RU" sz="4000" b="1" i="1" dirty="0" smtClean="0">
                <a:ln>
                  <a:solidFill>
                    <a:srgbClr val="0A4DD2"/>
                  </a:solidFill>
                </a:ln>
                <a:solidFill>
                  <a:srgbClr val="C99EDA"/>
                </a:solidFill>
                <a:latin typeface="Monotype Corsiva" pitchFamily="66" charset="0"/>
              </a:rPr>
            </a:br>
            <a:r>
              <a:rPr lang="ru-RU" sz="4000" b="1" i="1" dirty="0" smtClean="0">
                <a:ln>
                  <a:solidFill>
                    <a:srgbClr val="0A4DD2"/>
                  </a:solidFill>
                </a:ln>
                <a:solidFill>
                  <a:srgbClr val="C99EDA"/>
                </a:solidFill>
                <a:latin typeface="Monotype Corsiva" pitchFamily="66" charset="0"/>
              </a:rPr>
              <a:t>(</a:t>
            </a:r>
            <a:r>
              <a:rPr lang="ru-RU" sz="4000" b="1" i="1" dirty="0">
                <a:ln>
                  <a:solidFill>
                    <a:srgbClr val="0A4DD2"/>
                  </a:solidFill>
                </a:ln>
                <a:solidFill>
                  <a:srgbClr val="C99EDA"/>
                </a:solidFill>
                <a:latin typeface="Monotype Corsiva" pitchFamily="66" charset="0"/>
              </a:rPr>
              <a:t>стр. 61, второй абзац)</a:t>
            </a:r>
            <a:r>
              <a:rPr lang="ru-RU" i="1" dirty="0">
                <a:ln>
                  <a:solidFill>
                    <a:srgbClr val="0A4DD2"/>
                  </a:solidFill>
                </a:ln>
                <a:solidFill>
                  <a:srgbClr val="C99EDA"/>
                </a:solidFill>
              </a:rPr>
              <a:t/>
            </a:r>
            <a:br>
              <a:rPr lang="ru-RU" i="1" dirty="0">
                <a:ln>
                  <a:solidFill>
                    <a:srgbClr val="0A4DD2"/>
                  </a:solidFill>
                </a:ln>
                <a:solidFill>
                  <a:srgbClr val="C99EDA"/>
                </a:solidFill>
              </a:rPr>
            </a:br>
            <a:endParaRPr lang="ru-RU" dirty="0">
              <a:ln>
                <a:solidFill>
                  <a:srgbClr val="0A4DD2"/>
                </a:solidFill>
              </a:ln>
              <a:solidFill>
                <a:srgbClr val="C99EDA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420888"/>
            <a:ext cx="8784976" cy="4351338"/>
          </a:xfrm>
        </p:spPr>
        <p:txBody>
          <a:bodyPr>
            <a:normAutofit/>
          </a:bodyPr>
          <a:lstStyle/>
          <a:p>
            <a:pPr indent="171450" algn="just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ru-RU" sz="2400" b="1" i="1" dirty="0">
                <a:solidFill>
                  <a:srgbClr val="0A4DD2"/>
                </a:solidFill>
                <a:latin typeface="Times New Roman" pitchFamily="18" charset="0"/>
                <a:cs typeface="Times New Roman" pitchFamily="18" charset="0"/>
              </a:rPr>
              <a:t>Выскажи свою точку зрения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 том, кто из ребят настоящий лидер.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pPr indent="171450" algn="just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ru-RU" sz="2400" b="1" i="1" dirty="0">
                <a:solidFill>
                  <a:srgbClr val="0A4DD2"/>
                </a:solidFill>
                <a:latin typeface="Times New Roman" pitchFamily="18" charset="0"/>
                <a:cs typeface="Times New Roman" pitchFamily="18" charset="0"/>
              </a:rPr>
              <a:t>Составим портрет лидера</a:t>
            </a:r>
            <a:r>
              <a:rPr lang="ru-RU" sz="2400" dirty="0">
                <a:solidFill>
                  <a:srgbClr val="0A4DD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>
                <a:solidFill>
                  <a:srgbClr val="0A4DD2"/>
                </a:solidFill>
                <a:latin typeface="Times New Roman" pitchFamily="18" charset="0"/>
                <a:cs typeface="Times New Roman" pitchFamily="18" charset="0"/>
              </a:rPr>
              <a:t>Выберите те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качества, которыми , на ваш взгляд, должен обладать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лидер?</a:t>
            </a:r>
          </a:p>
          <a:p>
            <a:pPr indent="171450" algn="just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бы ещё качества лидера вы отметили?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ü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Флажок лидера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  <a:ea typeface="MS PMincho" pitchFamily="18" charset="-128"/>
                <a:cs typeface="Times New Roman" pitchFamily="18" charset="0"/>
              </a:rPr>
              <a:t>активность</a:t>
            </a:r>
            <a:r>
              <a:rPr lang="ru-RU" b="1" dirty="0" smtClean="0">
                <a:latin typeface="Monotype Corsiva" pitchFamily="66" charset="0"/>
                <a:ea typeface="MS PMincho" pitchFamily="18" charset="-128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умение действовать энергично, напористо.</a:t>
            </a:r>
          </a:p>
          <a:p>
            <a:pPr lvl="0"/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инициативность</a:t>
            </a:r>
            <a:r>
              <a:rPr lang="ru-RU" b="1" dirty="0" smtClean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творческое проявление активности.</a:t>
            </a:r>
          </a:p>
          <a:p>
            <a:pPr lvl="0"/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общительность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открытость для других, готовность общаться, потребность иметь контакты с людьми.</a:t>
            </a:r>
          </a:p>
          <a:p>
            <a:pPr lvl="0"/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сообразительность</a:t>
            </a:r>
            <a:r>
              <a:rPr lang="ru-RU" b="1" dirty="0" smtClean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способность доходить до сути явления, видеть их причины и следствия, определять главное.</a:t>
            </a:r>
          </a:p>
          <a:p>
            <a:pPr lvl="0"/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настойчивость</a:t>
            </a:r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проявление силы воли, упорства, умение доводить дело до конца.</a:t>
            </a:r>
          </a:p>
          <a:p>
            <a:pPr lvl="0"/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самообладание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способность контролировать свои чувства, своё поведение в сложных ситуациях.</a:t>
            </a:r>
          </a:p>
          <a:p>
            <a:pPr lvl="0"/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работоспособность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выносливость, способность вести напряжённую работу.</a:t>
            </a:r>
          </a:p>
          <a:p>
            <a:pPr lvl="0"/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наблюдательность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умение видеть, отмечать детали.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47531" y="820688"/>
            <a:ext cx="6174407" cy="160020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n>
                  <a:solidFill>
                    <a:srgbClr val="0A4DD2"/>
                  </a:solidFill>
                </a:ln>
                <a:solidFill>
                  <a:srgbClr val="C99EDA"/>
                </a:solidFill>
                <a:latin typeface="Monotype Corsiva" pitchFamily="66" charset="0"/>
              </a:rPr>
              <a:t>Работа с отрывком из произведения И.С. Тургенева «</a:t>
            </a:r>
            <a:r>
              <a:rPr lang="ru-RU" sz="4000" dirty="0" err="1" smtClean="0">
                <a:ln>
                  <a:solidFill>
                    <a:srgbClr val="0A4DD2"/>
                  </a:solidFill>
                </a:ln>
                <a:solidFill>
                  <a:srgbClr val="C99EDA"/>
                </a:solidFill>
                <a:latin typeface="Monotype Corsiva" pitchFamily="66" charset="0"/>
              </a:rPr>
              <a:t>Бежин</a:t>
            </a:r>
            <a:r>
              <a:rPr lang="ru-RU" sz="4000" dirty="0" smtClean="0">
                <a:ln>
                  <a:solidFill>
                    <a:srgbClr val="0A4DD2"/>
                  </a:solidFill>
                </a:ln>
                <a:solidFill>
                  <a:srgbClr val="C99EDA"/>
                </a:solidFill>
                <a:latin typeface="Monotype Corsiva" pitchFamily="66" charset="0"/>
              </a:rPr>
              <a:t> луг»</a:t>
            </a:r>
            <a:endParaRPr lang="ru-RU" sz="4000" dirty="0">
              <a:ln>
                <a:solidFill>
                  <a:srgbClr val="0A4DD2"/>
                </a:solidFill>
              </a:ln>
              <a:solidFill>
                <a:srgbClr val="C99EDA"/>
              </a:solidFill>
              <a:latin typeface="Monotype Corsiva" pitchFamily="66" charset="0"/>
            </a:endParaRPr>
          </a:p>
        </p:txBody>
      </p:sp>
      <p:pic>
        <p:nvPicPr>
          <p:cNvPr id="30722" name="Picture 2" descr="https://illustrators.ru/uploads/illustration/image/1176908/main_%D0%91%D0%B5%D0%B6%D0%B8%D0%BD_%D0%BB%D1%83%D0%B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0590" b="10590"/>
          <a:stretch>
            <a:fillRect/>
          </a:stretch>
        </p:blipFill>
        <p:spPr bwMode="auto">
          <a:xfrm>
            <a:off x="5364088" y="3218531"/>
            <a:ext cx="3456903" cy="3639469"/>
          </a:xfrm>
          <a:prstGeom prst="rect">
            <a:avLst/>
          </a:prstGeom>
          <a:noFill/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8481" y="2420888"/>
            <a:ext cx="8772509" cy="4437112"/>
          </a:xfrm>
        </p:spPr>
        <p:txBody>
          <a:bodyPr>
            <a:no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sz="1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Обратимся к произведению И.С. Тургенева. Кого из ребят можно назвать лидером? </a:t>
            </a: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Костю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, Павлушу, Илюшу, Ваню, Федю? 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Почему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Кто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может назвать человека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лидером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это чья оценка?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A4DD2"/>
                </a:solidFill>
                <a:latin typeface="Monotype Corsiva" pitchFamily="66" charset="0"/>
              </a:rPr>
              <a:t>Афиширование</a:t>
            </a:r>
            <a:endParaRPr lang="ru-RU" sz="4000" b="1" dirty="0">
              <a:solidFill>
                <a:srgbClr val="0A4DD2"/>
              </a:solidFill>
              <a:latin typeface="Monotype Corsiva" pitchFamily="66" charset="0"/>
            </a:endParaRPr>
          </a:p>
        </p:txBody>
      </p:sp>
      <p:pic>
        <p:nvPicPr>
          <p:cNvPr id="43010" name="Picture 2" descr="https://damion.club/uploads/posts/2022-09/thumbs/1663257057_22-damion-club-p-illyustratsii-k-proizvedeniyu-turgeneva-be-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-1000156"/>
            <a:ext cx="11430000" cy="813435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9792" y="4269804"/>
            <a:ext cx="3203848" cy="2402886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348880"/>
            <a:ext cx="8784976" cy="4351338"/>
          </a:xfrm>
        </p:spPr>
        <p:txBody>
          <a:bodyPr>
            <a:normAutofit/>
          </a:bodyPr>
          <a:lstStyle/>
          <a:p>
            <a:pPr indent="171450" algn="just">
              <a:lnSpc>
                <a:spcPct val="150000"/>
              </a:lnSpc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акрепить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ранее изученный материал 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уроках обществознания и литературы,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показать через работу с текстом связь двух предметов, раскрывая проблему «Человек и группа. Лидер.»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340768"/>
            <a:ext cx="36404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i="1" cap="none" spc="0" dirty="0" smtClean="0">
                <a:ln w="0">
                  <a:solidFill>
                    <a:srgbClr val="0A4DD2"/>
                  </a:solidFill>
                </a:ln>
                <a:solidFill>
                  <a:srgbClr val="C99EDA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урока:</a:t>
            </a:r>
            <a:endParaRPr lang="ru-RU" sz="5400" b="0" cap="none" spc="0" dirty="0">
              <a:ln w="0">
                <a:solidFill>
                  <a:srgbClr val="0A4DD2"/>
                </a:solidFill>
              </a:ln>
              <a:solidFill>
                <a:srgbClr val="C99EDA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442" y="469848"/>
            <a:ext cx="3789040" cy="1600200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ln>
                  <a:solidFill>
                    <a:srgbClr val="0A4DD2"/>
                  </a:solidFill>
                </a:ln>
                <a:solidFill>
                  <a:srgbClr val="C99EDA"/>
                </a:solidFill>
                <a:latin typeface="Monotype Corsiva" pitchFamily="66" charset="0"/>
              </a:rPr>
              <a:t>Телерепортаж</a:t>
            </a:r>
            <a:endParaRPr lang="ru-RU" sz="4800" dirty="0">
              <a:ln>
                <a:solidFill>
                  <a:srgbClr val="0A4DD2"/>
                </a:solidFill>
              </a:ln>
              <a:solidFill>
                <a:srgbClr val="C99EDA"/>
              </a:solidFill>
              <a:latin typeface="Monotype Corsiva" pitchFamily="66" charset="0"/>
            </a:endParaRPr>
          </a:p>
        </p:txBody>
      </p:sp>
      <p:pic>
        <p:nvPicPr>
          <p:cNvPr id="33794" name="Picture 2" descr="https://krot.info/uploads/posts/2020-03/1583943938_53-p-foni-dlya-telestudii-9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23286" r="23286"/>
          <a:stretch>
            <a:fillRect/>
          </a:stretch>
        </p:blipFill>
        <p:spPr bwMode="auto">
          <a:xfrm>
            <a:off x="4067944" y="1257300"/>
            <a:ext cx="4629150" cy="4873625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10021" y="2420888"/>
            <a:ext cx="3789040" cy="378904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0626" y="565477"/>
            <a:ext cx="4662239" cy="1600200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ln>
                  <a:solidFill>
                    <a:srgbClr val="0A4DD2"/>
                  </a:solidFill>
                </a:ln>
                <a:solidFill>
                  <a:srgbClr val="C99EDA"/>
                </a:solidFill>
                <a:latin typeface="Monotype Corsiva" pitchFamily="66" charset="0"/>
              </a:rPr>
              <a:t>Парусник лидера</a:t>
            </a:r>
            <a:endParaRPr lang="ru-RU" sz="4800" dirty="0">
              <a:ln>
                <a:solidFill>
                  <a:srgbClr val="0A4DD2"/>
                </a:solidFill>
              </a:ln>
              <a:solidFill>
                <a:srgbClr val="C99EDA"/>
              </a:solidFill>
              <a:latin typeface="Monotype Corsiva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2165677"/>
            <a:ext cx="7056276" cy="4704184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https://phonoteka.org/uploads/posts/2021-05/1620210765_46-phonoteka_org-p-fon-lider-6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8739" r="18739"/>
          <a:stretch>
            <a:fillRect/>
          </a:stretch>
        </p:blipFill>
        <p:spPr bwMode="auto">
          <a:xfrm>
            <a:off x="5056535" y="2105203"/>
            <a:ext cx="4084732" cy="4300455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-252536" y="2349636"/>
            <a:ext cx="5814367" cy="3811588"/>
          </a:xfrm>
        </p:spPr>
        <p:txBody>
          <a:bodyPr>
            <a:normAutofit fontScale="32500" lnSpcReduction="20000"/>
          </a:bodyPr>
          <a:lstStyle/>
          <a:p>
            <a:pPr indent="457200" algn="just">
              <a:lnSpc>
                <a:spcPct val="170000"/>
              </a:lnSpc>
            </a:pPr>
            <a:r>
              <a:rPr lang="ru-RU" sz="8000" b="1" i="1" dirty="0">
                <a:latin typeface="Times New Roman" pitchFamily="18" charset="0"/>
                <a:cs typeface="Times New Roman" pitchFamily="18" charset="0"/>
              </a:rPr>
              <a:t>Если ты всегда впереди</a:t>
            </a:r>
          </a:p>
          <a:p>
            <a:pPr indent="457200" algn="just">
              <a:lnSpc>
                <a:spcPct val="170000"/>
              </a:lnSpc>
            </a:pPr>
            <a:r>
              <a:rPr lang="ru-RU" sz="8000" b="1" i="1" dirty="0">
                <a:latin typeface="Times New Roman" pitchFamily="18" charset="0"/>
                <a:cs typeface="Times New Roman" pitchFamily="18" charset="0"/>
              </a:rPr>
              <a:t>В массе жизни, гуще событий,</a:t>
            </a:r>
          </a:p>
          <a:p>
            <a:pPr indent="457200" algn="just">
              <a:lnSpc>
                <a:spcPct val="170000"/>
              </a:lnSpc>
            </a:pPr>
            <a:r>
              <a:rPr lang="ru-RU" sz="8000" b="1" i="1" dirty="0">
                <a:latin typeface="Times New Roman" pitchFamily="18" charset="0"/>
                <a:cs typeface="Times New Roman" pitchFamily="18" charset="0"/>
              </a:rPr>
              <a:t>И других готов за собой вести,</a:t>
            </a:r>
          </a:p>
          <a:p>
            <a:pPr indent="457200" algn="just">
              <a:lnSpc>
                <a:spcPct val="170000"/>
              </a:lnSpc>
            </a:pPr>
            <a:r>
              <a:rPr lang="ru-RU" sz="8000" b="1" i="1" dirty="0">
                <a:latin typeface="Times New Roman" pitchFamily="18" charset="0"/>
                <a:cs typeface="Times New Roman" pitchFamily="18" charset="0"/>
              </a:rPr>
              <a:t>Значит, ты по натуре... Лидер!</a:t>
            </a:r>
          </a:p>
          <a:p>
            <a:endParaRPr lang="ru-RU" i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Проблемный  вопрос: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  <a:p>
            <a:pPr lvl="0" indent="17145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Всегда ли легко выбрать группу, с которой тебе по пути?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  <a:p>
            <a:pPr lvl="0" indent="17145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Лидером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рождаются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становятся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836712"/>
            <a:ext cx="7886700" cy="1325563"/>
          </a:xfrm>
        </p:spPr>
        <p:txBody>
          <a:bodyPr>
            <a:normAutofit/>
          </a:bodyPr>
          <a:lstStyle/>
          <a:p>
            <a:pPr algn="just"/>
            <a:r>
              <a:rPr lang="ru-RU" sz="5400" b="1" dirty="0" smtClean="0">
                <a:ln>
                  <a:solidFill>
                    <a:srgbClr val="0A4DD2"/>
                  </a:solidFill>
                </a:ln>
                <a:solidFill>
                  <a:srgbClr val="C99EDA"/>
                </a:solidFill>
                <a:latin typeface="Monotype Corsiva" pitchFamily="66" charset="0"/>
              </a:rPr>
              <a:t>Творческое задание</a:t>
            </a:r>
            <a:endParaRPr lang="ru-RU" sz="5400" b="1" dirty="0">
              <a:ln>
                <a:solidFill>
                  <a:srgbClr val="0A4DD2"/>
                </a:solidFill>
              </a:ln>
              <a:solidFill>
                <a:srgbClr val="C99EDA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2191947"/>
            <a:ext cx="7886700" cy="4351338"/>
          </a:xfrm>
        </p:spPr>
        <p:txBody>
          <a:bodyPr>
            <a:normAutofit fontScale="92500"/>
          </a:bodyPr>
          <a:lstStyle/>
          <a:p>
            <a:pPr indent="171450" algn="just">
              <a:lnSpc>
                <a:spcPct val="150000"/>
              </a:lnSpc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Напишите сочинение по данному началу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indent="171450" algn="just">
              <a:lnSpc>
                <a:spcPct val="150000"/>
              </a:lnSpc>
              <a:buNone/>
            </a:pP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Машина времени перенесла меня в 19 век. Моя семья живёт небогато, я с друзьями езжу в ночное, чтобы пасти лошадей. Но сегодня опоздал и присоединился к ним позже. Опишите свой портрет: внешность , одежду, любимые занятия. Кто из ребят вам больше нравится и почему? Расскажите им свою интересную историю.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1450" algn="just">
              <a:lnSpc>
                <a:spcPct val="150000"/>
              </a:lnSpc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162843"/>
            <a:ext cx="7886700" cy="1325563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n>
                  <a:solidFill>
                    <a:srgbClr val="0A4DD2"/>
                  </a:solidFill>
                </a:ln>
                <a:solidFill>
                  <a:srgbClr val="C99EDA"/>
                </a:solidFill>
                <a:latin typeface="Monotype Corsiva" pitchFamily="66" charset="0"/>
              </a:rPr>
              <a:t>Рефлексия</a:t>
            </a:r>
            <a:endParaRPr lang="ru-RU" sz="5400" b="1" dirty="0">
              <a:ln>
                <a:solidFill>
                  <a:srgbClr val="0A4DD2"/>
                </a:solidFill>
              </a:ln>
              <a:solidFill>
                <a:srgbClr val="C99EDA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488406"/>
            <a:ext cx="7886700" cy="3688557"/>
          </a:xfrm>
        </p:spPr>
        <p:txBody>
          <a:bodyPr>
            <a:normAutofit lnSpcReduction="10000"/>
          </a:bodyPr>
          <a:lstStyle/>
          <a:p>
            <a:pPr lvl="0" indent="171450" algn="just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Мне было интересно на уроке, потому что…</a:t>
            </a:r>
          </a:p>
          <a:p>
            <a:pPr lvl="0" indent="171450" algn="just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Я узнал…</a:t>
            </a:r>
          </a:p>
          <a:p>
            <a:pPr lvl="0" indent="171450" algn="just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Я сделал открытие…</a:t>
            </a:r>
          </a:p>
          <a:p>
            <a:pPr lvl="0" indent="171450" algn="just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Мне захотелось…</a:t>
            </a:r>
          </a:p>
          <a:p>
            <a:pPr lvl="0" indent="171450" algn="just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Я буду работать над собой, чтобы…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0A4DD2"/>
                </a:solidFill>
                <a:latin typeface="Monotype Corsiva" pitchFamily="66" charset="0"/>
              </a:rPr>
              <a:t>Итоги урока</a:t>
            </a:r>
            <a:endParaRPr lang="ru-RU" sz="4400" dirty="0">
              <a:solidFill>
                <a:srgbClr val="0A4DD2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solidFill>
                  <a:srgbClr val="0A4DD2"/>
                </a:solidFill>
                <a:latin typeface="Monotype Corsiva" pitchFamily="66" charset="0"/>
              </a:rPr>
              <a:t>Спасибо за урок, дети!!!</a:t>
            </a:r>
            <a:endParaRPr lang="ru-RU" sz="4400" dirty="0">
              <a:solidFill>
                <a:srgbClr val="0A4DD2"/>
              </a:solidFill>
              <a:latin typeface="Monotype Corsiva" pitchFamily="66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844824"/>
            <a:ext cx="8820472" cy="43513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n>
                  <a:solidFill>
                    <a:srgbClr val="0A4DD2"/>
                  </a:solidFill>
                </a:ln>
                <a:solidFill>
                  <a:srgbClr val="C99EDA"/>
                </a:solidFill>
              </a:rPr>
              <a:t>       </a:t>
            </a:r>
            <a:r>
              <a:rPr lang="ru-RU" sz="4800" dirty="0" smtClean="0">
                <a:ln>
                  <a:solidFill>
                    <a:srgbClr val="0A4DD2"/>
                  </a:solidFill>
                </a:ln>
                <a:solidFill>
                  <a:srgbClr val="C99EDA"/>
                </a:solidFill>
                <a:latin typeface="Monotype Corsiva" pitchFamily="66" charset="0"/>
                <a:cs typeface="Times New Roman" pitchFamily="18" charset="0"/>
              </a:rPr>
              <a:t>Проблемный вопрос:</a:t>
            </a:r>
          </a:p>
          <a:p>
            <a:pPr indent="171450" algn="just">
              <a:lnSpc>
                <a:spcPct val="150000"/>
              </a:lnSpc>
              <a:buClr>
                <a:srgbClr val="0A4DD2"/>
              </a:buClr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Всегда ли легко выбрать группу, с которой тебе по пути?</a:t>
            </a:r>
          </a:p>
          <a:p>
            <a:pPr indent="171450" algn="just">
              <a:lnSpc>
                <a:spcPct val="150000"/>
              </a:lnSpc>
              <a:buClr>
                <a:srgbClr val="0A4DD2"/>
              </a:buClr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Лидером рождаются или становятся?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i="1" dirty="0" smtClean="0">
                <a:ln>
                  <a:solidFill>
                    <a:srgbClr val="0A4DD2"/>
                  </a:solidFill>
                </a:ln>
                <a:solidFill>
                  <a:srgbClr val="C99ED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Индуктор</a:t>
            </a:r>
            <a:endParaRPr lang="ru-RU" sz="4400" i="1" dirty="0">
              <a:ln>
                <a:solidFill>
                  <a:srgbClr val="0A4DD2"/>
                </a:solidFill>
              </a:ln>
              <a:solidFill>
                <a:srgbClr val="C99ED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www.b17.ru/foto/uploaded/upl_1598225367_147243_t269v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2640" r="12640"/>
          <a:stretch>
            <a:fillRect/>
          </a:stretch>
        </p:blipFill>
        <p:spPr bwMode="auto">
          <a:xfrm>
            <a:off x="4716016" y="2057400"/>
            <a:ext cx="3927450" cy="4134867"/>
          </a:xfrm>
          <a:prstGeom prst="rect">
            <a:avLst/>
          </a:prstGeom>
          <a:noFill/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5224" y="2132856"/>
            <a:ext cx="4402760" cy="2160240"/>
          </a:xfrm>
        </p:spPr>
        <p:txBody>
          <a:bodyPr>
            <a:no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чём смысл этой сказки  великого русского писателя Льва Николаевича Толстого?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052736"/>
            <a:ext cx="3582119" cy="1600200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ln>
                  <a:solidFill>
                    <a:srgbClr val="0A4DD2"/>
                  </a:solidFill>
                </a:ln>
                <a:solidFill>
                  <a:srgbClr val="C99EDA"/>
                </a:solidFill>
                <a:latin typeface="Monotype Corsiva" pitchFamily="66" charset="0"/>
              </a:rPr>
              <a:t>Социализация</a:t>
            </a:r>
            <a:endParaRPr lang="ru-RU" sz="4800" dirty="0">
              <a:ln>
                <a:solidFill>
                  <a:srgbClr val="0A4DD2"/>
                </a:solidFill>
              </a:ln>
              <a:solidFill>
                <a:srgbClr val="C99EDA"/>
              </a:solidFill>
              <a:latin typeface="Monotype Corsiva" pitchFamily="66" charset="0"/>
            </a:endParaRPr>
          </a:p>
        </p:txBody>
      </p:sp>
      <p:pic>
        <p:nvPicPr>
          <p:cNvPr id="18434" name="Picture 2" descr="https://hdpic.club/uploads/posts/2022-01/1642134680_35-hdpic-club-p-korabl-v-shtorm-5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3495" r="13495"/>
          <a:stretch>
            <a:fillRect/>
          </a:stretch>
        </p:blipFill>
        <p:spPr bwMode="auto">
          <a:xfrm>
            <a:off x="5135317" y="2204864"/>
            <a:ext cx="4008683" cy="4220390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504" y="2924944"/>
            <a:ext cx="4824536" cy="1368152"/>
          </a:xfrm>
        </p:spPr>
        <p:txBody>
          <a:bodyPr>
            <a:no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Ваш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корабль потерпел кораблекрушение и сел на мель, но он может затонуть, что вы возьмёте с собой на остров, находящийся рядом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0" y="1124744"/>
            <a:ext cx="3726136" cy="932656"/>
          </a:xfrm>
        </p:spPr>
        <p:txBody>
          <a:bodyPr>
            <a:noAutofit/>
          </a:bodyPr>
          <a:lstStyle/>
          <a:p>
            <a:pPr algn="just"/>
            <a:r>
              <a:rPr lang="ru-RU" sz="4800" dirty="0" smtClean="0">
                <a:ln>
                  <a:solidFill>
                    <a:srgbClr val="0A4DD2"/>
                  </a:solidFill>
                </a:ln>
                <a:solidFill>
                  <a:srgbClr val="C99EDA"/>
                </a:solidFill>
                <a:latin typeface="Monotype Corsiva" pitchFamily="66" charset="0"/>
              </a:rPr>
              <a:t>Социализация</a:t>
            </a:r>
            <a:endParaRPr lang="ru-RU" sz="4800" dirty="0">
              <a:ln>
                <a:solidFill>
                  <a:srgbClr val="0A4DD2"/>
                </a:solidFill>
              </a:ln>
              <a:solidFill>
                <a:srgbClr val="C99EDA"/>
              </a:solidFill>
              <a:latin typeface="Monotype Corsiva" pitchFamily="66" charset="0"/>
            </a:endParaRPr>
          </a:p>
        </p:txBody>
      </p:sp>
      <p:pic>
        <p:nvPicPr>
          <p:cNvPr id="20482" name="Picture 2" descr="https://img-fotki.yandex.ru/get/6113/121447594.130/0_8f729_32487de0_XXL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5443" b="5443"/>
          <a:stretch>
            <a:fillRect/>
          </a:stretch>
        </p:blipFill>
        <p:spPr bwMode="auto">
          <a:xfrm>
            <a:off x="2339752" y="2924944"/>
            <a:ext cx="3584501" cy="3773806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-124419" y="2078622"/>
            <a:ext cx="8928992" cy="3811588"/>
          </a:xfrm>
        </p:spPr>
        <p:txBody>
          <a:bodyPr>
            <a:no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Ваша группа заблудилась в лесу. Как вы выберетесь?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548" y="1772816"/>
            <a:ext cx="7711790" cy="734157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ln>
                  <a:solidFill>
                    <a:srgbClr val="0A4DD2"/>
                  </a:solidFill>
                </a:ln>
                <a:solidFill>
                  <a:srgbClr val="C99EDA"/>
                </a:solidFill>
                <a:latin typeface="Monotype Corsiva" pitchFamily="66" charset="0"/>
                <a:cs typeface="Times New Roman" pitchFamily="18" charset="0"/>
              </a:rPr>
              <a:t>Афиширование. Цветок друзей</a:t>
            </a:r>
            <a:endParaRPr lang="ru-RU" sz="4400" dirty="0">
              <a:ln>
                <a:solidFill>
                  <a:srgbClr val="0A4DD2"/>
                </a:solidFill>
              </a:ln>
              <a:solidFill>
                <a:srgbClr val="C99EDA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21506" name="Picture 2" descr="https://www.bimbochiamabimbo.it/wp-content/uploads/2015/05/rete-associazioni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8445" r="8445"/>
          <a:stretch>
            <a:fillRect/>
          </a:stretch>
        </p:blipFill>
        <p:spPr bwMode="auto">
          <a:xfrm>
            <a:off x="4644008" y="2348880"/>
            <a:ext cx="3960440" cy="4169599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3508" y="2636912"/>
            <a:ext cx="4176464" cy="4608512"/>
          </a:xfrm>
        </p:spPr>
        <p:txBody>
          <a:bodyPr>
            <a:no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те слова, которые помогали вам принять решение: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интерес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, общая цель, доброе отношение друг к другу, сопереживание, чувство локтя, защищённость,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поддержка, социальный опыт, знания.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784684"/>
            <a:ext cx="2949178" cy="1600200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ln>
                  <a:solidFill>
                    <a:srgbClr val="0A4DD2"/>
                  </a:solidFill>
                </a:ln>
                <a:solidFill>
                  <a:srgbClr val="C99EDA"/>
                </a:solidFill>
                <a:latin typeface="Monotype Corsiva" pitchFamily="66" charset="0"/>
              </a:rPr>
              <a:t>Вопрос</a:t>
            </a:r>
            <a:endParaRPr lang="ru-RU" sz="4800" dirty="0">
              <a:ln>
                <a:solidFill>
                  <a:srgbClr val="0A4DD2"/>
                </a:solidFill>
              </a:ln>
              <a:solidFill>
                <a:srgbClr val="C99EDA"/>
              </a:solidFill>
              <a:latin typeface="Monotype Corsiva" pitchFamily="66" charset="0"/>
            </a:endParaRPr>
          </a:p>
        </p:txBody>
      </p:sp>
      <p:pic>
        <p:nvPicPr>
          <p:cNvPr id="23554" name="Picture 2" descr="https://www.pinclipart.com/picdir/big/421-4216934_this-free-icons-png-design-of-people-of.pn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5095" r="15095"/>
          <a:stretch>
            <a:fillRect/>
          </a:stretch>
        </p:blipFill>
        <p:spPr bwMode="auto">
          <a:xfrm>
            <a:off x="5241510" y="2708920"/>
            <a:ext cx="3671608" cy="3865513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-23990" y="2678409"/>
            <a:ext cx="5241510" cy="1490662"/>
          </a:xfrm>
        </p:spPr>
        <p:txBody>
          <a:bodyPr>
            <a:noAutofit/>
          </a:bodyPr>
          <a:lstStyle/>
          <a:p>
            <a:pPr marL="457200" indent="-457200" algn="just">
              <a:lnSpc>
                <a:spcPct val="150000"/>
              </a:lnSpc>
              <a:buFont typeface="+mj-lt"/>
              <a:buAutoNum type="arabicParenR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Какие могут быть группы?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+mj-lt"/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может объединять людей в группе?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+mj-lt"/>
              <a:buAutoNum type="arabicParenR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Может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ли влиять на образование групп историческая эпоха?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4158183" cy="16002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n>
                  <a:solidFill>
                    <a:srgbClr val="0A4DD2"/>
                  </a:solidFill>
                </a:ln>
                <a:solidFill>
                  <a:srgbClr val="C99EDA"/>
                </a:solidFill>
                <a:latin typeface="Monotype Corsiva" pitchFamily="66" charset="0"/>
                <a:cs typeface="Times New Roman" pitchFamily="18" charset="0"/>
              </a:rPr>
              <a:t>Работа с текстом</a:t>
            </a:r>
            <a:endParaRPr lang="ru-RU" sz="3600" dirty="0">
              <a:ln>
                <a:solidFill>
                  <a:srgbClr val="0A4DD2"/>
                </a:solidFill>
              </a:ln>
              <a:solidFill>
                <a:srgbClr val="C99EDA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24578" name="Picture 2" descr="https://flomaster.club/uploads/posts/2021-11/1636608118_36-flomaster-club-p-illyustratsii-k-povesti-detstvo-nikiti-kra-37.pn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1032" r="11032"/>
          <a:stretch>
            <a:fillRect/>
          </a:stretch>
        </p:blipFill>
        <p:spPr bwMode="auto">
          <a:xfrm>
            <a:off x="4355976" y="1844824"/>
            <a:ext cx="4629150" cy="4873625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2420888"/>
            <a:ext cx="3707879" cy="3865632"/>
          </a:xfrm>
        </p:spPr>
        <p:txBody>
          <a:bodyPr>
            <a:noAutofit/>
          </a:bodyPr>
          <a:lstStyle/>
          <a:p>
            <a:pPr indent="457200" algn="just">
              <a:lnSpc>
                <a:spcPct val="150000"/>
              </a:lnSpc>
            </a:pPr>
            <a:r>
              <a:rPr lang="ru-RU" sz="3200" u="sng" dirty="0" smtClean="0">
                <a:latin typeface="Times New Roman" pitchFamily="18" charset="0"/>
                <a:cs typeface="Times New Roman" pitchFamily="18" charset="0"/>
              </a:rPr>
              <a:t>Задание: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подчеркните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слова, которые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помогут 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нам перенестись в другой век, 19 век.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58AE1-9632-478C-B458-E3774696F9EE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</Template>
  <TotalTime>467</TotalTime>
  <Words>728</Words>
  <Application>Microsoft Office PowerPoint</Application>
  <PresentationFormat>Экран (4:3)</PresentationFormat>
  <Paragraphs>103</Paragraphs>
  <Slides>27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5" baseType="lpstr">
      <vt:lpstr>MS PMincho</vt:lpstr>
      <vt:lpstr>Arial</vt:lpstr>
      <vt:lpstr>Calibri</vt:lpstr>
      <vt:lpstr>Calibri Light</vt:lpstr>
      <vt:lpstr>Monotype Corsiva</vt:lpstr>
      <vt:lpstr>Times New Roman</vt:lpstr>
      <vt:lpstr>Wingdings</vt:lpstr>
      <vt:lpstr>шаблон</vt:lpstr>
      <vt:lpstr>Интегрированный урок по обществознанию и литературе на тему: Человек в группе.  Лидер: требования к нему.</vt:lpstr>
      <vt:lpstr>Презентация PowerPoint</vt:lpstr>
      <vt:lpstr>Презентация PowerPoint</vt:lpstr>
      <vt:lpstr>Индуктор</vt:lpstr>
      <vt:lpstr>Социализация</vt:lpstr>
      <vt:lpstr>Социализация</vt:lpstr>
      <vt:lpstr>Афиширование. Цветок друзей</vt:lpstr>
      <vt:lpstr>Вопрос</vt:lpstr>
      <vt:lpstr>Работа с текстом</vt:lpstr>
      <vt:lpstr>Презентация PowerPoint</vt:lpstr>
      <vt:lpstr>Творческое задание</vt:lpstr>
      <vt:lpstr>Работа с текстом</vt:lpstr>
      <vt:lpstr>Презентация PowerPoint</vt:lpstr>
      <vt:lpstr>Презентация PowerPoint</vt:lpstr>
      <vt:lpstr>Работа со словарём</vt:lpstr>
      <vt:lpstr>Работа с учебником обществознания (стр. 61, второй абзац) </vt:lpstr>
      <vt:lpstr>Флажок лидера</vt:lpstr>
      <vt:lpstr>Работа с отрывком из произведения И.С. Тургенева «Бежин луг»</vt:lpstr>
      <vt:lpstr>Афиширование</vt:lpstr>
      <vt:lpstr>Телерепортаж</vt:lpstr>
      <vt:lpstr>Парусник лидера</vt:lpstr>
      <vt:lpstr>Презентация PowerPoint</vt:lpstr>
      <vt:lpstr>Презентация PowerPoint</vt:lpstr>
      <vt:lpstr>Творческое задание</vt:lpstr>
      <vt:lpstr>Рефлексия</vt:lpstr>
      <vt:lpstr>Итоги урока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Учитель</cp:lastModifiedBy>
  <cp:revision>48</cp:revision>
  <dcterms:created xsi:type="dcterms:W3CDTF">2022-11-20T03:29:50Z</dcterms:created>
  <dcterms:modified xsi:type="dcterms:W3CDTF">2022-12-13T07:28:37Z</dcterms:modified>
</cp:coreProperties>
</file>