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39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B7FE8-DFB8-48E9-9E78-B9CF427D6AC5}" type="datetimeFigureOut">
              <a:rPr lang="ru-RU" smtClean="0"/>
              <a:t>19.02.2021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5620B-D54E-4ACE-8A86-B0ED5DA4DC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95008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B7FE8-DFB8-48E9-9E78-B9CF427D6AC5}" type="datetimeFigureOut">
              <a:rPr lang="ru-RU" smtClean="0"/>
              <a:t>19.02.2021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5620B-D54E-4ACE-8A86-B0ED5DA4DC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6127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B7FE8-DFB8-48E9-9E78-B9CF427D6AC5}" type="datetimeFigureOut">
              <a:rPr lang="ru-RU" smtClean="0"/>
              <a:t>19.02.2021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5620B-D54E-4ACE-8A86-B0ED5DA4DCED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49933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B7FE8-DFB8-48E9-9E78-B9CF427D6AC5}" type="datetimeFigureOut">
              <a:rPr lang="ru-RU" smtClean="0"/>
              <a:t>19.02.2021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5620B-D54E-4ACE-8A86-B0ED5DA4DC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52296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B7FE8-DFB8-48E9-9E78-B9CF427D6AC5}" type="datetimeFigureOut">
              <a:rPr lang="ru-RU" smtClean="0"/>
              <a:t>19.02.2021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5620B-D54E-4ACE-8A86-B0ED5DA4DCED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559543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B7FE8-DFB8-48E9-9E78-B9CF427D6AC5}" type="datetimeFigureOut">
              <a:rPr lang="ru-RU" smtClean="0"/>
              <a:t>19.02.2021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5620B-D54E-4ACE-8A86-B0ED5DA4DC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28088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B7FE8-DFB8-48E9-9E78-B9CF427D6AC5}" type="datetimeFigureOut">
              <a:rPr lang="ru-RU" smtClean="0"/>
              <a:t>19.02.2021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5620B-D54E-4ACE-8A86-B0ED5DA4DC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44202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B7FE8-DFB8-48E9-9E78-B9CF427D6AC5}" type="datetimeFigureOut">
              <a:rPr lang="ru-RU" smtClean="0"/>
              <a:t>19.02.2021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5620B-D54E-4ACE-8A86-B0ED5DA4DC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70277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B7FE8-DFB8-48E9-9E78-B9CF427D6AC5}" type="datetimeFigureOut">
              <a:rPr lang="ru-RU" smtClean="0"/>
              <a:t>19.02.2021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5620B-D54E-4ACE-8A86-B0ED5DA4DC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8081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B7FE8-DFB8-48E9-9E78-B9CF427D6AC5}" type="datetimeFigureOut">
              <a:rPr lang="ru-RU" smtClean="0"/>
              <a:t>19.02.2021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5620B-D54E-4ACE-8A86-B0ED5DA4DC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68126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B7FE8-DFB8-48E9-9E78-B9CF427D6AC5}" type="datetimeFigureOut">
              <a:rPr lang="ru-RU" smtClean="0"/>
              <a:t>19.02.2021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5620B-D54E-4ACE-8A86-B0ED5DA4DC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47280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B7FE8-DFB8-48E9-9E78-B9CF427D6AC5}" type="datetimeFigureOut">
              <a:rPr lang="ru-RU" smtClean="0"/>
              <a:t>19.02.2021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5620B-D54E-4ACE-8A86-B0ED5DA4DC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43502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B7FE8-DFB8-48E9-9E78-B9CF427D6AC5}" type="datetimeFigureOut">
              <a:rPr lang="ru-RU" smtClean="0"/>
              <a:t>19.02.2021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5620B-D54E-4ACE-8A86-B0ED5DA4DC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17971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B7FE8-DFB8-48E9-9E78-B9CF427D6AC5}" type="datetimeFigureOut">
              <a:rPr lang="ru-RU" smtClean="0"/>
              <a:t>19.02.2021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5620B-D54E-4ACE-8A86-B0ED5DA4DC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32104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B7FE8-DFB8-48E9-9E78-B9CF427D6AC5}" type="datetimeFigureOut">
              <a:rPr lang="ru-RU" smtClean="0"/>
              <a:t>19.02.2021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5620B-D54E-4ACE-8A86-B0ED5DA4DC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77277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B7FE8-DFB8-48E9-9E78-B9CF427D6AC5}" type="datetimeFigureOut">
              <a:rPr lang="ru-RU" smtClean="0"/>
              <a:t>19.02.2021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5620B-D54E-4ACE-8A86-B0ED5DA4DC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2942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EB7FE8-DFB8-48E9-9E78-B9CF427D6AC5}" type="datetimeFigureOut">
              <a:rPr lang="ru-RU" smtClean="0"/>
              <a:t>19.02.2021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94E5620B-D54E-4ACE-8A86-B0ED5DA4DC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8438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gif"/><Relationship Id="rId4" Type="http://schemas.openxmlformats.org/officeDocument/2006/relationships/image" Target="../media/image31.gif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Relationship Id="rId6" Type="http://schemas.microsoft.com/office/2007/relationships/hdphoto" Target="../media/hdphoto2.wdp"/><Relationship Id="rId5" Type="http://schemas.openxmlformats.org/officeDocument/2006/relationships/image" Target="../media/image35.png"/><Relationship Id="rId4" Type="http://schemas.openxmlformats.org/officeDocument/2006/relationships/image" Target="../media/image34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79913" y="1737360"/>
            <a:ext cx="7894090" cy="2313476"/>
          </a:xfrm>
        </p:spPr>
        <p:txBody>
          <a:bodyPr/>
          <a:lstStyle/>
          <a:p>
            <a:r>
              <a:rPr lang="ru-RU" sz="4800" b="1" dirty="0"/>
              <a:t>Интегрированный урок экологии и технологии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Налетова Ирина Александровна</a:t>
            </a:r>
          </a:p>
          <a:p>
            <a:r>
              <a:rPr lang="ru-RU" dirty="0" smtClean="0"/>
              <a:t>МОБУ СОШ № 4</a:t>
            </a:r>
          </a:p>
          <a:p>
            <a:r>
              <a:rPr lang="ru-RU" dirty="0" err="1" smtClean="0"/>
              <a:t>пгт</a:t>
            </a:r>
            <a:r>
              <a:rPr lang="ru-RU" dirty="0" smtClean="0"/>
              <a:t>. Пойковский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6207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23949" y="315884"/>
            <a:ext cx="9692640" cy="6134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Есть в природе равновесие,</a:t>
            </a:r>
          </a:p>
          <a:p>
            <a:r>
              <a:rPr lang="ru-RU" dirty="0"/>
              <a:t>Нарушать его нельзя.</a:t>
            </a:r>
          </a:p>
          <a:p>
            <a:r>
              <a:rPr lang="ru-RU" dirty="0"/>
              <a:t>В жизни это очень важно</a:t>
            </a:r>
          </a:p>
          <a:p>
            <a:r>
              <a:rPr lang="ru-RU" dirty="0"/>
              <a:t>Для тебя и для меня.</a:t>
            </a:r>
          </a:p>
          <a:p>
            <a:r>
              <a:rPr lang="ru-RU" dirty="0"/>
              <a:t>Что бы было равновесие</a:t>
            </a:r>
          </a:p>
          <a:p>
            <a:r>
              <a:rPr lang="ru-RU" dirty="0"/>
              <a:t>Надо с вами, нам, друзья</a:t>
            </a:r>
          </a:p>
          <a:p>
            <a:r>
              <a:rPr lang="ru-RU" dirty="0"/>
              <a:t>Не </a:t>
            </a:r>
            <a:r>
              <a:rPr lang="ru-RU" dirty="0" smtClean="0"/>
              <a:t>выбрасывать.........</a:t>
            </a:r>
            <a:endParaRPr lang="ru-RU" dirty="0"/>
          </a:p>
          <a:p>
            <a:r>
              <a:rPr lang="ru-RU" dirty="0"/>
              <a:t>И не загрязнять </a:t>
            </a:r>
            <a:r>
              <a:rPr lang="ru-RU" dirty="0" smtClean="0"/>
              <a:t>......</a:t>
            </a:r>
            <a:endParaRPr lang="ru-RU" dirty="0"/>
          </a:p>
          <a:p>
            <a:r>
              <a:rPr lang="ru-RU" dirty="0"/>
              <a:t>Меньше </a:t>
            </a:r>
            <a:r>
              <a:rPr lang="ru-RU" dirty="0" smtClean="0"/>
              <a:t>..........,...........</a:t>
            </a:r>
            <a:endParaRPr lang="ru-RU" dirty="0"/>
          </a:p>
          <a:p>
            <a:r>
              <a:rPr lang="ru-RU" dirty="0"/>
              <a:t>Ты на улицу бросай!</a:t>
            </a:r>
          </a:p>
          <a:p>
            <a:r>
              <a:rPr lang="ru-RU" dirty="0"/>
              <a:t>Тренируй в себе, ты, ловкость:</a:t>
            </a:r>
          </a:p>
          <a:p>
            <a:r>
              <a:rPr lang="ru-RU" dirty="0"/>
              <a:t>Точно в </a:t>
            </a:r>
            <a:r>
              <a:rPr lang="ru-RU" dirty="0" smtClean="0"/>
              <a:t>.....</a:t>
            </a:r>
            <a:r>
              <a:rPr lang="ru-RU" dirty="0" smtClean="0"/>
              <a:t> попадай.</a:t>
            </a:r>
            <a:endParaRPr lang="ru-RU" dirty="0"/>
          </a:p>
          <a:p>
            <a:r>
              <a:rPr lang="ru-RU" dirty="0"/>
              <a:t>А когда захочешь кинуть</a:t>
            </a:r>
          </a:p>
          <a:p>
            <a:r>
              <a:rPr lang="ru-RU" dirty="0"/>
              <a:t>Ты бумажку не в корзину,</a:t>
            </a:r>
          </a:p>
          <a:p>
            <a:r>
              <a:rPr lang="ru-RU" dirty="0"/>
              <a:t>Ты подумай о </a:t>
            </a:r>
            <a:r>
              <a:rPr lang="ru-RU" dirty="0" smtClean="0"/>
              <a:t>-</a:t>
            </a:r>
            <a:endParaRPr lang="ru-RU" dirty="0"/>
          </a:p>
          <a:p>
            <a:r>
              <a:rPr lang="ru-RU" dirty="0"/>
              <a:t>Нам ещё здесь жить как вроде!</a:t>
            </a:r>
          </a:p>
          <a:p>
            <a:r>
              <a:rPr lang="ru-RU" dirty="0"/>
              <a:t>Давайте сохраним</a:t>
            </a:r>
          </a:p>
          <a:p>
            <a:r>
              <a:rPr lang="ru-RU" dirty="0"/>
              <a:t>Нам жить в одной семье,</a:t>
            </a:r>
          </a:p>
          <a:p>
            <a:r>
              <a:rPr lang="ru-RU" dirty="0"/>
              <a:t>Нам петь в одном кругу,</a:t>
            </a:r>
          </a:p>
          <a:p>
            <a:r>
              <a:rPr lang="ru-RU" dirty="0"/>
              <a:t>Идти в одном строю,</a:t>
            </a:r>
          </a:p>
          <a:p>
            <a:r>
              <a:rPr lang="ru-RU" dirty="0"/>
              <a:t>Лететь в одном полете.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1287" y="1346660"/>
            <a:ext cx="5830705" cy="327521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1287" y="1182022"/>
            <a:ext cx="5406736" cy="360449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46501" y="898235"/>
            <a:ext cx="5184371" cy="388827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89821" y="868937"/>
            <a:ext cx="6389668" cy="423065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46949" y="852475"/>
            <a:ext cx="6275411" cy="418197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15007" y="734698"/>
            <a:ext cx="7198615" cy="4499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700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Диск 80 гб\Documents and Settings\User\Рабочий стол\Елена\Рисунки и анимация\анимация GIF\3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4472" y="3626046"/>
            <a:ext cx="2641600" cy="2065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5" name="Picture 2" descr="C:\Диск 80 гб\Documents and Settings\User\Рабочий стол\Елена\Рисунки и анимация\анимация GIF\0058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7177" y="560389"/>
            <a:ext cx="2519362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6" name="Picture 3" descr="C:\Диск 80 гб\Documents and Settings\User\Рабочий стол\Елена\Рисунки и анимация\анимация GIF\7324520_group_of_bunnies_skipping_lg_nwm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0292" y="316202"/>
            <a:ext cx="2665413" cy="266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7" name="Picture 3" descr="C:\Диск 80 гб\Documents and Settings\User\Рабочий стол\Елена\Рисунки и анимация\анимация GIF\0057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6539" y="4035797"/>
            <a:ext cx="5740400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8" name="Прямоугольник 1"/>
          <p:cNvSpPr>
            <a:spLocks noChangeArrowheads="1"/>
          </p:cNvSpPr>
          <p:nvPr/>
        </p:nvSpPr>
        <p:spPr bwMode="auto">
          <a:xfrm>
            <a:off x="1459836" y="3045113"/>
            <a:ext cx="324008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преодолела все трудности</a:t>
            </a:r>
          </a:p>
        </p:txBody>
      </p:sp>
      <p:sp>
        <p:nvSpPr>
          <p:cNvPr id="28679" name="Прямоугольник 2"/>
          <p:cNvSpPr>
            <a:spLocks noChangeArrowheads="1"/>
          </p:cNvSpPr>
          <p:nvPr/>
        </p:nvSpPr>
        <p:spPr bwMode="auto">
          <a:xfrm>
            <a:off x="6829426" y="3081339"/>
            <a:ext cx="27289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меня все получилось</a:t>
            </a:r>
          </a:p>
        </p:txBody>
      </p:sp>
      <p:sp>
        <p:nvSpPr>
          <p:cNvPr id="28680" name="Прямоугольник 6"/>
          <p:cNvSpPr>
            <a:spLocks noChangeArrowheads="1"/>
          </p:cNvSpPr>
          <p:nvPr/>
        </p:nvSpPr>
        <p:spPr bwMode="auto">
          <a:xfrm>
            <a:off x="1659861" y="5900189"/>
            <a:ext cx="30400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узнала много нового</a:t>
            </a:r>
          </a:p>
        </p:txBody>
      </p:sp>
      <p:sp>
        <p:nvSpPr>
          <p:cNvPr id="28681" name="Прямоугольник 7"/>
          <p:cNvSpPr>
            <a:spLocks noChangeArrowheads="1"/>
          </p:cNvSpPr>
          <p:nvPr/>
        </p:nvSpPr>
        <p:spPr bwMode="auto">
          <a:xfrm>
            <a:off x="6600826" y="5708650"/>
            <a:ext cx="31861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не все успела сделать</a:t>
            </a:r>
          </a:p>
        </p:txBody>
      </p:sp>
    </p:spTree>
    <p:extLst>
      <p:ext uri="{BB962C8B-B14F-4D97-AF65-F5344CB8AC3E}">
        <p14:creationId xmlns:p14="http://schemas.microsoft.com/office/powerpoint/2010/main" val="1770449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225617"/>
            <a:ext cx="8596668" cy="55418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Оценка практической работы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77334" y="881149"/>
            <a:ext cx="9390691" cy="51998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 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Эстетичность, </a:t>
            </a:r>
            <a:r>
              <a:rPr lang="ru-RU" dirty="0"/>
              <a:t>аккуратность, соблюдение технологической </a:t>
            </a:r>
            <a:r>
              <a:rPr lang="ru-RU" dirty="0" smtClean="0"/>
              <a:t>последовательности, применение собственных идей дизайна, соблюдение правил техники безопасности 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Эстетичность</a:t>
            </a:r>
            <a:r>
              <a:rPr lang="ru-RU" dirty="0"/>
              <a:t>, </a:t>
            </a:r>
            <a:r>
              <a:rPr lang="ru-RU" dirty="0" smtClean="0"/>
              <a:t>аккуратность, соблюдение технологической последовательности, соблюдение </a:t>
            </a:r>
            <a:r>
              <a:rPr lang="ru-RU" dirty="0"/>
              <a:t>правил техники безопасности </a:t>
            </a: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Не совсем аккуратно, технологическая последовательность не соблюдена, замечания по правилам выполнения работы </a:t>
            </a:r>
            <a:endParaRPr lang="ru-RU" dirty="0"/>
          </a:p>
        </p:txBody>
      </p:sp>
      <p:pic>
        <p:nvPicPr>
          <p:cNvPr id="5" name="Picture 3" descr="C:\Диск 80 гб\Documents and Settings\User\Рабочий стол\Елена\Рисунки и анимация\цифры\059dd0ed4e6b5a7fd2920904432c7eb7.gif"/>
          <p:cNvPicPr>
            <a:picLocks noChangeAspect="1" noChangeArrowheads="1" noCrop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5870" y="740123"/>
            <a:ext cx="1088344" cy="993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C:\Диск 80 гб\Documents and Settings\User\Рабочий стол\Елена\Рисунки и анимация\цифры\4a26a50f4f62366f085593e1d94aa345.gif"/>
          <p:cNvPicPr>
            <a:picLocks noChangeAspect="1" noChangeArrowheads="1" noCrop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0903" y="2248392"/>
            <a:ext cx="1088344" cy="926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 descr="C:\Диск 80 гб\Documents and Settings\User\Рабочий стол\Елена\Рисунки и анимация\цифры\631c6431f3ad3a79a33416ede8365330.gif"/>
          <p:cNvPicPr>
            <a:picLocks noChangeAspect="1" noChangeArrowheads="1" noCrop="1"/>
          </p:cNvPicPr>
          <p:nvPr/>
        </p:nvPicPr>
        <p:blipFill>
          <a:blip r:embed="rId5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0725" y="3637225"/>
            <a:ext cx="10287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8609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210589"/>
            <a:ext cx="8596668" cy="587433"/>
          </a:xfrm>
        </p:spPr>
        <p:txBody>
          <a:bodyPr>
            <a:normAutofit fontScale="90000"/>
          </a:bodyPr>
          <a:lstStyle/>
          <a:p>
            <a:r>
              <a:rPr lang="ru-RU" dirty="0"/>
              <a:t>Домашнее задание 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910369" y="987871"/>
            <a:ext cx="4090238" cy="5251590"/>
          </a:xfrm>
          <a:prstGeom prst="rect">
            <a:avLst/>
          </a:prstGeom>
        </p:spPr>
      </p:pic>
      <p:sp>
        <p:nvSpPr>
          <p:cNvPr id="8" name="Объект 7"/>
          <p:cNvSpPr>
            <a:spLocks noGrp="1"/>
          </p:cNvSpPr>
          <p:nvPr>
            <p:ph sz="half" idx="2"/>
          </p:nvPr>
        </p:nvSpPr>
        <p:spPr>
          <a:xfrm>
            <a:off x="5259304" y="1405468"/>
            <a:ext cx="4184034" cy="3880773"/>
          </a:xfrm>
        </p:spPr>
        <p:txBody>
          <a:bodyPr/>
          <a:lstStyle/>
          <a:p>
            <a:r>
              <a:rPr lang="ru-RU" dirty="0" smtClean="0"/>
              <a:t>Предложить  </a:t>
            </a:r>
            <a:r>
              <a:rPr lang="ru-RU" dirty="0"/>
              <a:t>идею применения и </a:t>
            </a:r>
            <a:r>
              <a:rPr lang="ru-RU" dirty="0" smtClean="0"/>
              <a:t>дизайнерское решение  </a:t>
            </a:r>
            <a:r>
              <a:rPr lang="ru-RU" dirty="0"/>
              <a:t>(по желанию)</a:t>
            </a: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/>
          <a:srcRect l="16072" t="9038" r="22920" b="33793"/>
          <a:stretch/>
        </p:blipFill>
        <p:spPr>
          <a:xfrm>
            <a:off x="6299200" y="3090333"/>
            <a:ext cx="2732591" cy="2506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7081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0701" y="275924"/>
            <a:ext cx="8740986" cy="728749"/>
          </a:xfrm>
        </p:spPr>
        <p:txBody>
          <a:bodyPr/>
          <a:lstStyle/>
          <a:p>
            <a:pPr algn="r"/>
            <a:r>
              <a:rPr lang="ru-RU" dirty="0" smtClean="0"/>
              <a:t>Тема урока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 rot="19120327">
            <a:off x="5190942" y="2022405"/>
            <a:ext cx="302682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/>
              <a:t>получения </a:t>
            </a:r>
            <a:endParaRPr lang="ru-RU" sz="40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661699" y="1679171"/>
            <a:ext cx="298848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/>
              <a:t>спасение</a:t>
            </a:r>
            <a:r>
              <a:rPr lang="ru-RU" sz="4400" b="1" dirty="0" smtClean="0"/>
              <a:t> </a:t>
            </a:r>
            <a:endParaRPr lang="ru-RU" sz="4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155940" y="3597712"/>
            <a:ext cx="390546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/>
              <a:t>материальных</a:t>
            </a:r>
            <a:endParaRPr lang="ru-RU" sz="40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883522" y="4617966"/>
            <a:ext cx="130356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/>
              <a:t>благ</a:t>
            </a:r>
            <a:endParaRPr lang="ru-RU" sz="40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565648" y="3244334"/>
            <a:ext cx="12428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/>
              <a:t> как </a:t>
            </a:r>
            <a:endParaRPr lang="ru-RU" sz="40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623033" y="1324094"/>
            <a:ext cx="118494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/>
              <a:t>ТБО</a:t>
            </a:r>
            <a:endParaRPr lang="ru-RU" sz="4000" b="1" dirty="0"/>
          </a:p>
        </p:txBody>
      </p:sp>
      <p:sp>
        <p:nvSpPr>
          <p:cNvPr id="10" name="Прямоугольник 9"/>
          <p:cNvSpPr/>
          <p:nvPr/>
        </p:nvSpPr>
        <p:spPr>
          <a:xfrm rot="18370236">
            <a:off x="1465114" y="2746474"/>
            <a:ext cx="260520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/>
              <a:t>средство </a:t>
            </a:r>
            <a:endParaRPr lang="ru-RU" sz="4000" b="1" dirty="0"/>
          </a:p>
        </p:txBody>
      </p:sp>
      <p:sp>
        <p:nvSpPr>
          <p:cNvPr id="11" name="Прямоугольник 10"/>
          <p:cNvSpPr/>
          <p:nvPr/>
        </p:nvSpPr>
        <p:spPr>
          <a:xfrm rot="19468815">
            <a:off x="3303244" y="4725395"/>
            <a:ext cx="254987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/>
              <a:t>планеты</a:t>
            </a:r>
            <a:endParaRPr lang="ru-RU" sz="40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59294" y="1111147"/>
            <a:ext cx="9381246" cy="563231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7200" b="1" dirty="0" smtClean="0">
                <a:solidFill>
                  <a:srgbClr val="FF0000"/>
                </a:solidFill>
              </a:rPr>
              <a:t>Переработка ТБО как средство получения новых материальных благ -  спасаем планету</a:t>
            </a:r>
            <a:endParaRPr lang="ru-RU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28813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10" grpId="0"/>
      <p:bldP spid="11" grpId="0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452" y="150920"/>
            <a:ext cx="9197266" cy="1814498"/>
          </a:xfrm>
        </p:spPr>
        <p:txBody>
          <a:bodyPr>
            <a:normAutofit/>
          </a:bodyPr>
          <a:lstStyle/>
          <a:p>
            <a:r>
              <a:rPr lang="ru-RU" dirty="0" smtClean="0"/>
              <a:t> </a:t>
            </a:r>
            <a:r>
              <a:rPr lang="ru-RU" b="1" dirty="0">
                <a:solidFill>
                  <a:srgbClr val="90C226"/>
                </a:solidFill>
              </a:rPr>
              <a:t>Переработка ТБО как средство получения новых  материальных благ -  спасаем  планету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72357" y="2059619"/>
            <a:ext cx="605717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/>
              <a:t>Цель урока:</a:t>
            </a:r>
            <a:endParaRPr lang="ru-RU" sz="4000" b="1" dirty="0"/>
          </a:p>
        </p:txBody>
      </p:sp>
      <p:sp>
        <p:nvSpPr>
          <p:cNvPr id="5" name="Правильный пятиугольник 4"/>
          <p:cNvSpPr/>
          <p:nvPr/>
        </p:nvSpPr>
        <p:spPr>
          <a:xfrm>
            <a:off x="2902732" y="1305018"/>
            <a:ext cx="6214635" cy="5357179"/>
          </a:xfrm>
          <a:prstGeom prst="pentagon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</a:t>
            </a:r>
            <a:r>
              <a:rPr lang="ru-RU" sz="2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ормирование экологической культуры у учащихся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Знакомство с </a:t>
            </a:r>
            <a:r>
              <a:rPr lang="ru-RU" sz="2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возможностями переработки твёрдых бытовых отходов</a:t>
            </a:r>
            <a:endParaRPr lang="ru-RU" sz="2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endParaRPr lang="ru-RU" sz="24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endParaRPr lang="ru-RU" sz="24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36336" y="1500327"/>
            <a:ext cx="772357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45839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2455" y="378768"/>
            <a:ext cx="8948266" cy="1358570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rgbClr val="90C226"/>
                </a:solidFill>
              </a:rPr>
              <a:t>Переработка ТБО </a:t>
            </a:r>
            <a:r>
              <a:rPr lang="ru-RU" sz="3200" b="1" dirty="0">
                <a:solidFill>
                  <a:srgbClr val="90C226"/>
                </a:solidFill>
              </a:rPr>
              <a:t>как средство </a:t>
            </a:r>
            <a:r>
              <a:rPr lang="ru-RU" sz="3200" b="1" dirty="0" smtClean="0">
                <a:solidFill>
                  <a:srgbClr val="90C226"/>
                </a:solidFill>
              </a:rPr>
              <a:t>получения новых  </a:t>
            </a:r>
            <a:r>
              <a:rPr lang="ru-RU" sz="3200" b="1" dirty="0">
                <a:solidFill>
                  <a:srgbClr val="90C226"/>
                </a:solidFill>
              </a:rPr>
              <a:t>материальных благ -  </a:t>
            </a:r>
            <a:r>
              <a:rPr lang="ru-RU" sz="3200" b="1" dirty="0" smtClean="0">
                <a:solidFill>
                  <a:srgbClr val="90C226"/>
                </a:solidFill>
              </a:rPr>
              <a:t>спасаем  планету</a:t>
            </a:r>
            <a:endParaRPr lang="ru-RU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50" t="26279" r="3947" b="14692"/>
          <a:stretch/>
        </p:blipFill>
        <p:spPr>
          <a:xfrm>
            <a:off x="4975668" y="1656012"/>
            <a:ext cx="5152950" cy="297813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912611" y="2303301"/>
            <a:ext cx="38843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/>
              <a:t>С</a:t>
            </a:r>
            <a:r>
              <a:rPr lang="ru-RU" sz="2400" b="1" dirty="0" smtClean="0"/>
              <a:t>остав бытовых отходов</a:t>
            </a:r>
            <a:endParaRPr lang="ru-RU" sz="24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4926" y="1630704"/>
            <a:ext cx="4441132" cy="311007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825624" y="2764966"/>
            <a:ext cx="401516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Что в вашем мусорном ведре 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887396" y="3776202"/>
            <a:ext cx="64160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sz="2400" b="1" dirty="0" smtClean="0"/>
              <a:t>Кто кого</a:t>
            </a:r>
            <a:endParaRPr lang="ru-RU" sz="2400" b="1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7640" y="1352726"/>
            <a:ext cx="3476801" cy="3584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35337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997258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rgbClr val="90C226"/>
                </a:solidFill>
              </a:rPr>
              <a:t> </a:t>
            </a:r>
            <a:r>
              <a:rPr lang="ru-RU" sz="2900" b="1" dirty="0">
                <a:solidFill>
                  <a:srgbClr val="90C226"/>
                </a:solidFill>
              </a:rPr>
              <a:t>Переработка ТБО как средство получения новых  материальных благ -  спасаем  планету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Страдание планеты от мусора  </a:t>
            </a:r>
          </a:p>
          <a:p>
            <a:pPr marL="0" indent="0">
              <a:buNone/>
            </a:pPr>
            <a:r>
              <a:rPr lang="ru-RU" dirty="0" smtClean="0"/>
              <a:t>Переработка мусора в различных странах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975668" y="2160589"/>
            <a:ext cx="4677672" cy="2926316"/>
          </a:xfrm>
          <a:prstGeom prst="rect">
            <a:avLst/>
          </a:prstGeom>
        </p:spPr>
      </p:pic>
      <p:pic>
        <p:nvPicPr>
          <p:cNvPr id="6" name="Picture 4" descr="Картинки по запросу свалка картинк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35466" y="1987258"/>
            <a:ext cx="5327650" cy="3272978"/>
          </a:xfrm>
          <a:prstGeom prst="rect">
            <a:avLst/>
          </a:prstGeom>
          <a:noFill/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61812" y="2160589"/>
            <a:ext cx="4486300" cy="292631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 cstate="print"/>
          <a:srcRect l="14763" t="-807" r="15895"/>
          <a:stretch/>
        </p:blipFill>
        <p:spPr>
          <a:xfrm>
            <a:off x="5388745" y="1961966"/>
            <a:ext cx="4538691" cy="347342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617753" y="2361215"/>
            <a:ext cx="4363075" cy="289902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7025" y="1815561"/>
            <a:ext cx="3459822" cy="3990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5253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9293" y="230819"/>
            <a:ext cx="8714709" cy="1162975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90C226"/>
                </a:solidFill>
              </a:rPr>
              <a:t> </a:t>
            </a:r>
            <a:r>
              <a:rPr lang="ru-RU" sz="2900" b="1" dirty="0">
                <a:solidFill>
                  <a:srgbClr val="90C226"/>
                </a:solidFill>
              </a:rPr>
              <a:t>Переработка ТБО как средство получения новых  материальных благ -  спасаем  планету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16730" y="2160589"/>
            <a:ext cx="4184035" cy="3880772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Утилизация машинных шин </a:t>
            </a:r>
            <a:endParaRPr lang="ru-RU" dirty="0"/>
          </a:p>
          <a:p>
            <a:pPr marL="0" indent="0">
              <a:buNone/>
            </a:pPr>
            <a:r>
              <a:rPr lang="ru-RU" dirty="0" smtClean="0"/>
              <a:t>Утилизация металлических банок</a:t>
            </a:r>
          </a:p>
          <a:p>
            <a:pPr marL="0" indent="0">
              <a:buNone/>
            </a:pPr>
            <a:r>
              <a:rPr lang="ru-RU" dirty="0" smtClean="0"/>
              <a:t>Утилизация пластика </a:t>
            </a:r>
          </a:p>
          <a:p>
            <a:pPr marL="0" indent="0">
              <a:buNone/>
            </a:pPr>
            <a:r>
              <a:rPr lang="ru-RU" dirty="0"/>
              <a:t>Утилизация </a:t>
            </a:r>
            <a:r>
              <a:rPr lang="ru-RU" dirty="0" smtClean="0"/>
              <a:t> картона </a:t>
            </a: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269237" y="2160589"/>
            <a:ext cx="4142012" cy="311521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819923" y="1305018"/>
            <a:ext cx="5961684" cy="5232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b="1" dirty="0" smtClean="0"/>
              <a:t>Как  мы можем помочь планете</a:t>
            </a:r>
            <a:endParaRPr lang="ru-RU" sz="2800" b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12878" y="2302070"/>
            <a:ext cx="4587571" cy="344632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68934" y="2624763"/>
            <a:ext cx="4450675" cy="274733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870648" y="3164721"/>
            <a:ext cx="5072029" cy="285827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213603" y="2467993"/>
            <a:ext cx="4004765" cy="3972981"/>
          </a:xfrm>
          <a:prstGeom prst="rect">
            <a:avLst/>
          </a:prstGeom>
        </p:spPr>
      </p:pic>
      <p:pic>
        <p:nvPicPr>
          <p:cNvPr id="12" name="Объект 7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794957" y="2759774"/>
            <a:ext cx="6444449" cy="353853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8" t="18123" r="691" b="9127"/>
          <a:stretch/>
        </p:blipFill>
        <p:spPr>
          <a:xfrm>
            <a:off x="5268934" y="2511833"/>
            <a:ext cx="4292449" cy="432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74690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651029"/>
          </a:xfrm>
        </p:spPr>
        <p:txBody>
          <a:bodyPr/>
          <a:lstStyle/>
          <a:p>
            <a:r>
              <a:rPr lang="ru-RU" b="1" dirty="0" smtClean="0"/>
              <a:t>Физкультминутка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8171" y="1393795"/>
            <a:ext cx="8705831" cy="4647568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dirty="0"/>
              <a:t>Мы ладонь к глазам </a:t>
            </a:r>
            <a:r>
              <a:rPr lang="ru-RU" dirty="0" smtClean="0"/>
              <a:t>приставим,</a:t>
            </a:r>
          </a:p>
          <a:p>
            <a:pPr marL="0" indent="0" algn="ctr">
              <a:buNone/>
            </a:pPr>
            <a:r>
              <a:rPr lang="ru-RU" dirty="0" smtClean="0"/>
              <a:t>Ноги </a:t>
            </a:r>
            <a:r>
              <a:rPr lang="ru-RU" dirty="0"/>
              <a:t>крепкие расставим.</a:t>
            </a:r>
          </a:p>
          <a:p>
            <a:pPr marL="0" indent="0" algn="ctr">
              <a:buNone/>
            </a:pPr>
            <a:r>
              <a:rPr lang="ru-RU" dirty="0"/>
              <a:t>Поворачиваясь вправо,</a:t>
            </a:r>
          </a:p>
          <a:p>
            <a:pPr marL="0" indent="0" algn="ctr">
              <a:buNone/>
            </a:pPr>
            <a:r>
              <a:rPr lang="ru-RU" dirty="0"/>
              <a:t>Оглядимся величаво.</a:t>
            </a:r>
          </a:p>
          <a:p>
            <a:pPr marL="0" indent="0" algn="ctr">
              <a:buNone/>
            </a:pPr>
            <a:r>
              <a:rPr lang="ru-RU" dirty="0"/>
              <a:t>И налево надо тоже</a:t>
            </a:r>
          </a:p>
          <a:p>
            <a:pPr marL="0" indent="0" algn="ctr">
              <a:buNone/>
            </a:pPr>
            <a:r>
              <a:rPr lang="ru-RU" dirty="0"/>
              <a:t>Поглядеть из-под ладошек.</a:t>
            </a:r>
          </a:p>
          <a:p>
            <a:pPr marL="0" indent="0" algn="ctr">
              <a:buNone/>
            </a:pPr>
            <a:r>
              <a:rPr lang="ru-RU" dirty="0"/>
              <a:t>И – направо! И еще</a:t>
            </a:r>
          </a:p>
          <a:p>
            <a:pPr marL="0" indent="0" algn="ctr">
              <a:buNone/>
            </a:pPr>
            <a:r>
              <a:rPr lang="ru-RU" dirty="0"/>
              <a:t>Через левое плечо!</a:t>
            </a:r>
          </a:p>
          <a:p>
            <a:pPr marL="0" indent="0" algn="ctr">
              <a:buNone/>
            </a:pPr>
            <a:r>
              <a:rPr lang="ru-RU" dirty="0"/>
              <a:t>Все ребята дружно встали</a:t>
            </a:r>
          </a:p>
          <a:p>
            <a:pPr marL="0" indent="0" algn="ctr">
              <a:buNone/>
            </a:pPr>
            <a:r>
              <a:rPr lang="ru-RU" dirty="0"/>
              <a:t>И на месте зашагали.</a:t>
            </a:r>
          </a:p>
          <a:p>
            <a:pPr marL="0" indent="0" algn="ctr">
              <a:buNone/>
            </a:pPr>
            <a:r>
              <a:rPr lang="ru-RU" dirty="0"/>
              <a:t>На носочках потянулись</a:t>
            </a:r>
          </a:p>
          <a:p>
            <a:pPr marL="0" indent="0" algn="ctr">
              <a:buNone/>
            </a:pPr>
            <a:r>
              <a:rPr lang="ru-RU" dirty="0"/>
              <a:t>И друг к другу повернулись.</a:t>
            </a:r>
          </a:p>
          <a:p>
            <a:pPr marL="0" indent="0" algn="ctr">
              <a:buNone/>
            </a:pPr>
            <a:r>
              <a:rPr lang="ru-RU" dirty="0"/>
              <a:t>Как пружинки мы присели,</a:t>
            </a:r>
          </a:p>
          <a:p>
            <a:pPr marL="0" indent="0" algn="ctr">
              <a:buNone/>
            </a:pPr>
            <a:r>
              <a:rPr lang="ru-RU" dirty="0"/>
              <a:t>А потом тихонько сели.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36926" t="41813" r="37248" b="15986"/>
          <a:stretch/>
        </p:blipFill>
        <p:spPr>
          <a:xfrm>
            <a:off x="6912542" y="1393795"/>
            <a:ext cx="2361460" cy="289412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27314" t="53074" r="26181" b="4984"/>
          <a:stretch/>
        </p:blipFill>
        <p:spPr>
          <a:xfrm>
            <a:off x="159798" y="2849732"/>
            <a:ext cx="3215553" cy="2175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3213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Технологические карты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81785" y="1503882"/>
            <a:ext cx="3706346" cy="522944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7292" y="1035499"/>
            <a:ext cx="4061161" cy="5697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28046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Правила безопасного труда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318" y="1270000"/>
            <a:ext cx="1963082" cy="151193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906088" y="2419003"/>
            <a:ext cx="4821382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Правила техники безопасности при работе с </a:t>
            </a:r>
            <a:r>
              <a:rPr lang="ru-RU" b="1" dirty="0" smtClean="0"/>
              <a:t>ножницами</a:t>
            </a:r>
            <a:endParaRPr lang="ru-RU" b="1" dirty="0"/>
          </a:p>
          <a:p>
            <a:r>
              <a:rPr lang="ru-RU" sz="1600" dirty="0" smtClean="0"/>
              <a:t>1 </a:t>
            </a:r>
            <a:r>
              <a:rPr lang="ru-RU" sz="1600" dirty="0"/>
              <a:t>Во время работы быть внимательным, не отвлекаться и не отвлекать других.</a:t>
            </a:r>
          </a:p>
          <a:p>
            <a:r>
              <a:rPr lang="ru-RU" sz="1600" dirty="0" smtClean="0"/>
              <a:t>2 </a:t>
            </a:r>
            <a:r>
              <a:rPr lang="ru-RU" sz="1600" dirty="0"/>
              <a:t>Храните ножницы в определенном месте, кладите их сомкнутыми острыми концами от себя.</a:t>
            </a:r>
          </a:p>
          <a:p>
            <a:r>
              <a:rPr lang="ru-RU" sz="1600" dirty="0" smtClean="0"/>
              <a:t>3 </a:t>
            </a:r>
            <a:r>
              <a:rPr lang="ru-RU" sz="1600" dirty="0"/>
              <a:t>Передавайте ножницы нужно кольцами вперед с сомкнутыми лезвиями.</a:t>
            </a:r>
          </a:p>
          <a:p>
            <a:r>
              <a:rPr lang="ru-RU" sz="1600" dirty="0" smtClean="0"/>
              <a:t>4 </a:t>
            </a:r>
            <a:r>
              <a:rPr lang="ru-RU" sz="1600" dirty="0"/>
              <a:t>Нельзя резать на ходу.</a:t>
            </a:r>
          </a:p>
          <a:p>
            <a:r>
              <a:rPr lang="ru-RU" sz="1600" dirty="0" smtClean="0"/>
              <a:t>5 </a:t>
            </a:r>
            <a:r>
              <a:rPr lang="ru-RU" sz="1600" dirty="0"/>
              <a:t>При работе с ножницами необходимо следить за движением и положением лезвий во время работы.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678225" y="1054874"/>
            <a:ext cx="1689586" cy="130129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5630225" y="2419003"/>
            <a:ext cx="6096000" cy="307776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/>
              <a:t>Охрана труда. Правильная посадка во время работы</a:t>
            </a:r>
          </a:p>
          <a:p>
            <a:r>
              <a:rPr lang="ru-RU" sz="1600" dirty="0" smtClean="0"/>
              <a:t>1 </a:t>
            </a:r>
            <a:r>
              <a:rPr lang="ru-RU" sz="1600" dirty="0"/>
              <a:t>Ноги должны твердо опираться всей подошвой об пол, так как при другом положении ног нарушается кровообращение.</a:t>
            </a:r>
          </a:p>
          <a:p>
            <a:r>
              <a:rPr lang="ru-RU" sz="1600" dirty="0" smtClean="0"/>
              <a:t>2 </a:t>
            </a:r>
            <a:r>
              <a:rPr lang="ru-RU" sz="1600" dirty="0"/>
              <a:t>Свет должен падать слева или спереди</a:t>
            </a:r>
            <a:r>
              <a:rPr lang="ru-RU" sz="1600" dirty="0" smtClean="0"/>
              <a:t>.</a:t>
            </a:r>
          </a:p>
          <a:p>
            <a:r>
              <a:rPr lang="ru-RU" sz="1600" dirty="0" smtClean="0"/>
              <a:t> 3 </a:t>
            </a:r>
            <a:r>
              <a:rPr lang="ru-RU" sz="1600" dirty="0"/>
              <a:t>Нельзя опираться грудью на стол.</a:t>
            </a:r>
          </a:p>
          <a:p>
            <a:r>
              <a:rPr lang="ru-RU" sz="1600" dirty="0" smtClean="0"/>
              <a:t>4 </a:t>
            </a:r>
            <a:r>
              <a:rPr lang="ru-RU" sz="1600" dirty="0"/>
              <a:t>Руки должны быть согнуты в локтях и отставать от корпуса более чем на 10 см.</a:t>
            </a:r>
          </a:p>
          <a:p>
            <a:r>
              <a:rPr lang="ru-RU" sz="1600" dirty="0" smtClean="0"/>
              <a:t>5 </a:t>
            </a:r>
            <a:r>
              <a:rPr lang="ru-RU" sz="1600" dirty="0"/>
              <a:t>Расстояние от глаз до изделия или детали должно быть 30-40 см.</a:t>
            </a:r>
          </a:p>
          <a:p>
            <a:r>
              <a:rPr lang="ru-RU" sz="1600" dirty="0" smtClean="0"/>
              <a:t>6 </a:t>
            </a:r>
            <a:r>
              <a:rPr lang="ru-RU" sz="1600" dirty="0"/>
              <a:t>В процессе работы следует периодически менять положение корпуса (из слегка согнутого к выпрямленному и обратно).</a:t>
            </a:r>
          </a:p>
        </p:txBody>
      </p:sp>
    </p:spTree>
    <p:extLst>
      <p:ext uri="{BB962C8B-B14F-4D97-AF65-F5344CB8AC3E}">
        <p14:creationId xmlns:p14="http://schemas.microsoft.com/office/powerpoint/2010/main" val="25292851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1116</TotalTime>
  <Words>541</Words>
  <Application>Microsoft Office PowerPoint</Application>
  <PresentationFormat>Широкоэкранный</PresentationFormat>
  <Paragraphs>102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Arial</vt:lpstr>
      <vt:lpstr>Calibri</vt:lpstr>
      <vt:lpstr>Times New Roman</vt:lpstr>
      <vt:lpstr>Trebuchet MS</vt:lpstr>
      <vt:lpstr>Wingdings 3</vt:lpstr>
      <vt:lpstr>Грань</vt:lpstr>
      <vt:lpstr>Интегрированный урок экологии и технологии </vt:lpstr>
      <vt:lpstr>Тема урока</vt:lpstr>
      <vt:lpstr> Переработка ТБО как средство получения новых  материальных благ -  спасаем  планету</vt:lpstr>
      <vt:lpstr>Переработка ТБО как средство получения новых  материальных благ -  спасаем  планету</vt:lpstr>
      <vt:lpstr> Переработка ТБО как средство получения новых  материальных благ -  спасаем  планету</vt:lpstr>
      <vt:lpstr> Переработка ТБО как средство получения новых  материальных благ -  спасаем  планету</vt:lpstr>
      <vt:lpstr>Физкультминутка</vt:lpstr>
      <vt:lpstr>Технологические карты </vt:lpstr>
      <vt:lpstr>Правила безопасного труда </vt:lpstr>
      <vt:lpstr>Презентация PowerPoint</vt:lpstr>
      <vt:lpstr>Презентация PowerPoint</vt:lpstr>
      <vt:lpstr>Оценка практической работы</vt:lpstr>
      <vt:lpstr>Домашнее задание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Интегрированный урок экологии и технологии </dc:title>
  <dc:creator>Андрей Налетов</dc:creator>
  <cp:lastModifiedBy>Андрей Налетов</cp:lastModifiedBy>
  <cp:revision>40</cp:revision>
  <dcterms:created xsi:type="dcterms:W3CDTF">2021-02-03T12:45:07Z</dcterms:created>
  <dcterms:modified xsi:type="dcterms:W3CDTF">2021-02-19T17:07:18Z</dcterms:modified>
</cp:coreProperties>
</file>