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72" r:id="rId5"/>
    <p:sldId id="261" r:id="rId6"/>
    <p:sldId id="263" r:id="rId7"/>
    <p:sldId id="260" r:id="rId8"/>
    <p:sldId id="265" r:id="rId9"/>
    <p:sldId id="259" r:id="rId10"/>
    <p:sldId id="264" r:id="rId11"/>
    <p:sldId id="270" r:id="rId12"/>
    <p:sldId id="267" r:id="rId13"/>
    <p:sldId id="262" r:id="rId14"/>
    <p:sldId id="266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04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6192688"/>
          </a:xfrm>
        </p:spPr>
        <p:txBody>
          <a:bodyPr>
            <a:normAutofit/>
          </a:bodyPr>
          <a:lstStyle/>
          <a:p>
            <a:pPr defTabSz="449263" fontAlgn="base"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Фронтальное логопедическое занятие во 2в классе на тему «Антонимы».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Выполнила: учитель-логопед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МБОУ г.Пскова «СОШ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имени Валерия и Анатолия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Молотковых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Желамская Ольга Викторовна</a:t>
            </a: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094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admin\Downloads\митпр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0"/>
            <a:ext cx="4678071" cy="3501008"/>
          </a:xfrm>
          <a:prstGeom prst="rect">
            <a:avLst/>
          </a:prstGeom>
          <a:noFill/>
        </p:spPr>
      </p:pic>
      <p:pic>
        <p:nvPicPr>
          <p:cNvPr id="16388" name="Picture 4" descr="C:\Users\admin\Downloads\пролнгшн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328594"/>
            <a:ext cx="4716016" cy="35294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2780928"/>
            <a:ext cx="3744416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789040"/>
            <a:ext cx="1728192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36296" y="6165304"/>
            <a:ext cx="1728192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996952"/>
            <a:ext cx="1009311" cy="1052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5062" y="116632"/>
            <a:ext cx="1093877" cy="12645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5445224"/>
            <a:ext cx="1103371" cy="1271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124923"/>
            <a:ext cx="1196599" cy="1043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36" y="2725410"/>
            <a:ext cx="1429515" cy="15240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0209" y="2820663"/>
            <a:ext cx="1428750" cy="1428750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endshow" highlightClick="1"/>
          </p:cNvPr>
          <p:cNvSpPr/>
          <p:nvPr/>
        </p:nvSpPr>
        <p:spPr>
          <a:xfrm>
            <a:off x="8567936" y="6425952"/>
            <a:ext cx="576064" cy="432048"/>
          </a:xfrm>
          <a:prstGeom prst="actionButtonHom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539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:sndAc>
          <p:stSnd>
            <p:snd r:embed="rId9" name="6.wav"/>
          </p:stSnd>
        </p:sndAc>
      </p:transition>
    </mc:Choice>
    <mc:Fallback>
      <p:transition spd="slow" advClick="0">
        <p:sndAc>
          <p:stSnd>
            <p:snd r:embed="rId2" name="6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85816 -0.00324 " pathEditMode="relative" rAng="0" ptsTypes="AA">
                                      <p:cBhvr>
                                        <p:cTn id="13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99" y="-16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5816 -0.00324 L -0.00017 -0.00324 " pathEditMode="relative" rAng="0" ptsTypes="AA">
                                      <p:cBhvr>
                                        <p:cTn id="18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1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324 L 0.85798 -0.00648 " pathEditMode="relative" rAng="0" ptsTypes="AA">
                                      <p:cBhvr>
                                        <p:cTn id="23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99" y="-16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0.81088 " pathEditMode="relative" rAng="0" ptsTypes="AA">
                                      <p:cBhvr>
                                        <p:cTn id="41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3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4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81088 L 0 -0.0081 " pathEditMode="relative" rAng="0" ptsTypes="AA">
                                      <p:cBhvr>
                                        <p:cTn id="4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94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81 L 0 0.79236 " pathEditMode="relative" rAng="0" ptsTypes="AA">
                                      <p:cBhvr>
                                        <p:cTn id="51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02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0"/>
                            </p:stCondLst>
                            <p:childTnLst>
                              <p:par>
                                <p:cTn id="5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0"/>
                            </p:stCondLst>
                            <p:childTnLst>
                              <p:par>
                                <p:cTn id="6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0"/>
                            </p:stCondLst>
                            <p:childTnLst>
                              <p:par>
                                <p:cTn id="6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0.16823 -0.76458 " pathEditMode="relative" rAng="0" ptsTypes="AA">
                                      <p:cBhvr>
                                        <p:cTn id="6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-3824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23 -0.76458 L 0.3415 0.00186 " pathEditMode="relative" rAng="0" ptsTypes="AA">
                                      <p:cBhvr>
                                        <p:cTn id="72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3831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0"/>
                            </p:stCondLst>
                            <p:childTnLst>
                              <p:par>
                                <p:cTn id="7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15 0.00186 L 0.64861 -0.76458 " pathEditMode="relative" rAng="0" ptsTypes="AA">
                                      <p:cBhvr>
                                        <p:cTn id="7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3833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10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861 -0.76458 L 0.81389 -0.00856 " pathEditMode="relative" rAng="0" ptsTypes="AA">
                                      <p:cBhvr>
                                        <p:cTn id="82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3780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8000"/>
                            </p:stCondLst>
                            <p:childTnLst>
                              <p:par>
                                <p:cTn id="86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0"/>
                            </p:stCondLst>
                            <p:childTnLst>
                              <p:par>
                                <p:cTn id="9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000"/>
                            </p:stCondLst>
                            <p:childTnLst>
                              <p:par>
                                <p:cTn id="9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1993 0.7838 " pathEditMode="relative" rAng="0" ptsTypes="AA">
                                      <p:cBhvr>
                                        <p:cTn id="97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5" y="3919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9000"/>
                            </p:stCondLst>
                            <p:childTnLst>
                              <p:par>
                                <p:cTn id="10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3 0.7838 L -0.49861 0.00672 " pathEditMode="relative" rAng="0" ptsTypes="AA">
                                      <p:cBhvr>
                                        <p:cTn id="102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-3886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6000"/>
                            </p:stCondLst>
                            <p:childTnLst>
                              <p:par>
                                <p:cTn id="10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861 0.00672 L -0.63246 0.7838 " pathEditMode="relative" rAng="0" ptsTypes="AA">
                                      <p:cBhvr>
                                        <p:cTn id="107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3884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3000"/>
                            </p:stCondLst>
                            <p:childTnLst>
                              <p:par>
                                <p:cTn id="1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246 0.7838 L -0.82135 0.0382 " pathEditMode="relative" rAng="0" ptsTypes="AA">
                                      <p:cBhvr>
                                        <p:cTn id="112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-3729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0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1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3000"/>
                            </p:stCondLst>
                            <p:childTnLst>
                              <p:par>
                                <p:cTn id="12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-0.00509 C -0.03403 0.19051 0.15225 0.35 0.38159 0.34977 C 0.61128 0.34977 0.79635 0.19051 0.79687 -0.00509 C 0.79687 -0.20069 0.61128 -0.35972 0.38159 -0.35972 C 0.15225 -0.35972 -0.03403 -0.20092 -0.03403 -0.00509 Z " pathEditMode="relative" rAng="5400000" ptsTypes="fffff">
                                      <p:cBhvr>
                                        <p:cTn id="129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45" y="23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9000"/>
                            </p:stCondLst>
                            <p:childTnLst>
                              <p:par>
                                <p:cTn id="13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0500"/>
                            </p:stCondLst>
                            <p:childTnLst>
                              <p:par>
                                <p:cTn id="146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C 1.94444E-6 0.20602 -0.08976 0.37315 -0.19913 0.37315 C -0.32795 0.37315 -0.37413 0.18727 -0.39375 0.075 L -0.41372 -0.075 C -0.43386 -0.18726 -0.48334 -0.37245 -0.6283 -0.37245 C -0.72153 -0.37245 -0.82674 -0.20578 -0.82674 -4.44444E-6 C -0.82674 0.20602 -0.72153 0.37315 -0.6283 0.37315 C -0.48334 0.37315 -0.43386 0.18727 -0.41372 0.075 L -0.39375 -0.075 C -0.37413 -0.18726 -0.32795 -0.37245 -0.19913 -0.37245 C -0.08976 -0.37245 1.94444E-6 -0.20578 1.94444E-6 -4.44444E-6 Z " pathEditMode="relative" rAng="0" ptsTypes="ffFffffFfff">
                                      <p:cBhvr>
                                        <p:cTn id="147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37" y="2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500"/>
                            </p:stCondLst>
                            <p:childTnLst>
                              <p:par>
                                <p:cTn id="15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100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19268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Слон большой, а мышка добрая, трусливая, маленькая.</a:t>
            </a:r>
            <a:br>
              <a:rPr lang="ru-RU" sz="3600" dirty="0" smtClean="0"/>
            </a:br>
            <a:r>
              <a:rPr lang="ru-RU" sz="3600" dirty="0" smtClean="0"/>
              <a:t>Зимой погода холодная, а летом теплая, дождливая, летняя.</a:t>
            </a:r>
            <a:br>
              <a:rPr lang="ru-RU" sz="3600" dirty="0" smtClean="0"/>
            </a:br>
            <a:r>
              <a:rPr lang="ru-RU" sz="3600" dirty="0" smtClean="0"/>
              <a:t>Лев смелый, а заяц  ушастый, храбрый, трусливый.</a:t>
            </a:r>
            <a:br>
              <a:rPr lang="ru-RU" sz="3600" dirty="0" smtClean="0"/>
            </a:br>
            <a:r>
              <a:rPr lang="ru-RU" sz="3600" dirty="0" smtClean="0"/>
              <a:t>Молоко жидкое, а сметана </a:t>
            </a:r>
            <a:r>
              <a:rPr lang="ru-RU" sz="3100" dirty="0" smtClean="0"/>
              <a:t>домашняя, вкусная</a:t>
            </a:r>
            <a:r>
              <a:rPr lang="ru-RU" sz="3600" dirty="0" smtClean="0"/>
              <a:t>, густая.</a:t>
            </a:r>
            <a:br>
              <a:rPr lang="ru-RU" sz="3600" dirty="0" smtClean="0"/>
            </a:br>
            <a:r>
              <a:rPr lang="ru-RU" sz="3600" dirty="0" smtClean="0"/>
              <a:t>Работать трудно, а отдыхать приятно, весело, легко.</a:t>
            </a:r>
            <a:br>
              <a:rPr lang="ru-RU" sz="3600" dirty="0" smtClean="0"/>
            </a:br>
            <a:r>
              <a:rPr lang="ru-RU" sz="3600" dirty="0" smtClean="0"/>
              <a:t>Ночью темно, а утром пасмурно, тепло, светло.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332656"/>
            <a:ext cx="3312368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44824"/>
            <a:ext cx="3456384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2348880"/>
            <a:ext cx="3456384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3284984"/>
            <a:ext cx="3312368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293096"/>
            <a:ext cx="3168352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5229200"/>
            <a:ext cx="3312368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00113" y="2349500"/>
          <a:ext cx="7488240" cy="2098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040"/>
                <a:gridCol w="1248040"/>
                <a:gridCol w="1248040"/>
                <a:gridCol w="1248040"/>
                <a:gridCol w="1248040"/>
                <a:gridCol w="1248040"/>
              </a:tblGrid>
              <a:tr h="104933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кий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лый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дёт,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690" marB="4569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Стрелка вниз 2"/>
          <p:cNvSpPr/>
          <p:nvPr/>
        </p:nvSpPr>
        <p:spPr>
          <a:xfrm rot="10800000">
            <a:off x="8532440" y="2852936"/>
            <a:ext cx="484188" cy="977900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323528" y="3284984"/>
            <a:ext cx="484187" cy="977900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411760" y="4725144"/>
            <a:ext cx="4392613" cy="485775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68313" y="2565400"/>
            <a:ext cx="287337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2124075" y="1700213"/>
            <a:ext cx="4392613" cy="485775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Смелый там найдёт, где робкий потеряет.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851920" y="3429000"/>
            <a:ext cx="16561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491880" y="4077072"/>
            <a:ext cx="201622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71600" y="3501008"/>
            <a:ext cx="1872208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372200" y="3501008"/>
            <a:ext cx="1872208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Молодцы!!!</a:t>
            </a:r>
            <a:endParaRPr lang="ru-RU" sz="6600" b="1" dirty="0"/>
          </a:p>
        </p:txBody>
      </p:sp>
      <p:pic>
        <p:nvPicPr>
          <p:cNvPr id="3" name="Picture 8" descr="SO0085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348880"/>
            <a:ext cx="3456384" cy="386361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allpapers-image.ru/2560x1440/forest/wallpapers/forest-images-2560x1440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9848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Антонимы. </a:t>
            </a:r>
            <a:endParaRPr lang="ru-RU" sz="7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852936"/>
            <a:ext cx="2448272" cy="792088"/>
          </a:xfrm>
          <a:prstGeom prst="rect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ru-RU" b="1" dirty="0" smtClean="0"/>
              <a:t>5 февраля.</a:t>
            </a:r>
            <a:br>
              <a:rPr lang="ru-RU" b="1" dirty="0" smtClean="0"/>
            </a:br>
            <a:r>
              <a:rPr lang="ru-RU" b="1" dirty="0" smtClean="0"/>
              <a:t>Антонимы.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hkola7gnomov.ru/pictures/spreads/70148c1487156e013b8e242124eea116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399"/>
            <a:ext cx="5040560" cy="382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msbook.ru/pictures/spreads/978-5-86775-264-4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9282" y="3068960"/>
            <a:ext cx="4877913" cy="409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Icy;&amp;ncy;&amp;tcy;&amp;iecy;&amp;rcy;&amp;ncy;&amp;iecy;&amp;tcy; &amp;ucy;&amp;rcy;&amp;ocy;&amp;kcy; &amp;pcy;&amp;ocy; &amp;rcy;&amp;ucy;&amp;scy;&amp;scy;&amp;kcy;&amp;ocy;&amp;mcy;&amp;ucy; &amp;yacy;&amp;zcy;&amp;ycy;&amp;kcy;&amp;ucy; &amp;Acy;&amp;ncy;&amp;tcy;&amp;ocy;&amp;ncy;&amp;icy;&amp;mcy;&amp;ycy; &amp;ucy;&amp;rcy;&amp;ocy;&amp;kcy; &amp;rcy;&amp;ucy;&amp;scy;&amp;scy;&amp;kcy;&amp;icy;&amp;jcy; &amp;yacy;&amp;zcy;&amp;ycy;&amp;kcy; &amp;Icy;&amp;ncy;&amp;tcy;&amp;iecy;&amp;rcy;&amp;ncy;&amp;iecy;&amp;tcy; &amp;ucy;&amp;rcy;&amp;ocy;&amp;kcy; "/>
          <p:cNvPicPr>
            <a:picLocks noChangeAspect="1" noChangeArrowheads="1"/>
          </p:cNvPicPr>
          <p:nvPr/>
        </p:nvPicPr>
        <p:blipFill>
          <a:blip r:embed="rId2" cstate="print"/>
          <a:srcRect t="4357" r="1333" b="4156"/>
          <a:stretch>
            <a:fillRect/>
          </a:stretch>
        </p:blipFill>
        <p:spPr bwMode="auto">
          <a:xfrm>
            <a:off x="1" y="0"/>
            <a:ext cx="5508104" cy="3481474"/>
          </a:xfrm>
          <a:prstGeom prst="rect">
            <a:avLst/>
          </a:prstGeom>
          <a:noFill/>
        </p:spPr>
      </p:pic>
      <p:pic>
        <p:nvPicPr>
          <p:cNvPr id="3" name="Picture 2" descr="http://topkin.ru/wp-content/uploads/2016/10/an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21872"/>
            <a:ext cx="5076056" cy="35361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3645024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544522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s://ds04.infourok.ru/uploads/ex/1326/000d942d-4de04703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kartik.ru/wp-content/uploads/2017/04/antonimy-kartinki-dlya-detey-56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3384911"/>
          </a:xfrm>
          <a:prstGeom prst="rect">
            <a:avLst/>
          </a:prstGeom>
          <a:noFill/>
        </p:spPr>
      </p:pic>
      <p:pic>
        <p:nvPicPr>
          <p:cNvPr id="20487" name="Picture 7" descr="C:\Users\admin\Downloads\зждж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220815"/>
            <a:ext cx="4860032" cy="36371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18864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18864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717032"/>
            <a:ext cx="3384376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AutoShape 4" descr="https://fs3.ppt4web.ru/images/132018/172722/310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3" name="Picture 5" descr="C:\Users\admin\Downloads\вкпркено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499992" cy="3367736"/>
          </a:xfrm>
          <a:prstGeom prst="rect">
            <a:avLst/>
          </a:prstGeom>
          <a:noFill/>
        </p:spPr>
      </p:pic>
      <p:pic>
        <p:nvPicPr>
          <p:cNvPr id="22534" name="Picture 6" descr="C:\Users\admin\Downloads\зщшнщ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3274705"/>
            <a:ext cx="4788024" cy="35832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260648"/>
            <a:ext cx="3744416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645024"/>
            <a:ext cx="3744416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fs3.ppt4web.ru/images/132018/172722/310/img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fs3.ppt4web.ru/images/132018/172722/310/img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 descr="C:\Users\admin\Downloads\ввап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0"/>
            <a:ext cx="4678071" cy="3501008"/>
          </a:xfrm>
          <a:prstGeom prst="rect">
            <a:avLst/>
          </a:prstGeom>
          <a:noFill/>
        </p:spPr>
      </p:pic>
      <p:pic>
        <p:nvPicPr>
          <p:cNvPr id="21510" name="Picture 6" descr="C:\Users\admin\Downloads\анррол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5929" y="3356992"/>
            <a:ext cx="4678071" cy="350100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188640"/>
            <a:ext cx="3744416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3645024"/>
            <a:ext cx="374441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39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Фронтальное логопедическое занятие во 2в классе на тему «Антонимы».                                              Выполнила: учитель-логопед                                         МБОУ г.Пскова «СОШ №17                                       имени Валерия и Анатолия                Молотковых»                                            Желамская Ольга Викторовна </vt:lpstr>
      <vt:lpstr>Слайд 2</vt:lpstr>
      <vt:lpstr>Антонимы. </vt:lpstr>
      <vt:lpstr>5 февраля. Антонимы.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Слон большой, а мышка добрая, трусливая, маленькая. Зимой погода холодная, а летом теплая, дождливая, летняя. Лев смелый, а заяц  ушастый, храбрый, трусливый. Молоко жидкое, а сметана домашняя, вкусная, густая. Работать трудно, а отдыхать приятно, весело, легко. Ночью темно, а утром пасмурно, тепло, светло. </vt:lpstr>
      <vt:lpstr>Слайд 13</vt:lpstr>
      <vt:lpstr>Смелый там найдёт, где робкий потеряет.</vt:lpstr>
      <vt:lpstr>Молодцы!!!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Николаевна Черепанова</dc:creator>
  <cp:lastModifiedBy>admin</cp:lastModifiedBy>
  <cp:revision>50</cp:revision>
  <dcterms:created xsi:type="dcterms:W3CDTF">2017-01-09T02:29:48Z</dcterms:created>
  <dcterms:modified xsi:type="dcterms:W3CDTF">2024-03-25T16:07:13Z</dcterms:modified>
</cp:coreProperties>
</file>