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478FD1"/>
    <a:srgbClr val="62A0D8"/>
    <a:srgbClr val="FED3D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5" autoAdjust="0"/>
    <p:restoredTop sz="94673" autoAdjust="0"/>
  </p:normalViewPr>
  <p:slideViewPr>
    <p:cSldViewPr snapToGrid="0">
      <p:cViewPr varScale="1">
        <p:scale>
          <a:sx n="72" d="100"/>
          <a:sy n="72" d="100"/>
        </p:scale>
        <p:origin x="-86" y="-3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52F32-759D-4416-8948-6E51FDAF4ADE}" type="datetimeFigureOut">
              <a:rPr lang="ru-RU"/>
              <a:pPr>
                <a:defRPr/>
              </a:pPr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FCA0E-BA31-4695-AB98-625E4796F3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62000" y="520700"/>
            <a:ext cx="7620000" cy="927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26DB6-CE1C-487C-923B-6CBA1A65F472}" type="datetimeFigureOut">
              <a:rPr lang="ru-RU"/>
              <a:pPr>
                <a:defRPr/>
              </a:pPr>
              <a:t>05.03.2021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06D52-5A02-4F6C-98CF-3AF9605114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8D128B-4319-486E-9592-624047175A88}" type="datetimeFigureOut">
              <a:rPr lang="ru-RU"/>
              <a:pPr>
                <a:defRPr/>
              </a:pPr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127766-AE59-4922-B0AE-9E3E7677D3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Jazz Ball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Jazz Ball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Jazz Ball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Jazz Ball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Jazz Ball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Jazz Ball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Jazz Ball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Jazz Ball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5"/>
          <p:cNvSpPr txBox="1">
            <a:spLocks noChangeArrowheads="1"/>
          </p:cNvSpPr>
          <p:nvPr/>
        </p:nvSpPr>
        <p:spPr bwMode="auto">
          <a:xfrm>
            <a:off x="874713" y="2330450"/>
            <a:ext cx="76200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ru-RU" sz="2800" b="1"/>
              <a:t>ОТГАДАЙТЕ ЗАГАДКУ:</a:t>
            </a:r>
          </a:p>
          <a:p>
            <a:pPr lvl="1"/>
            <a:endParaRPr lang="ru-RU" sz="2800" b="1"/>
          </a:p>
          <a:p>
            <a:pPr lvl="1"/>
            <a:r>
              <a:rPr lang="ru-RU" sz="2800"/>
              <a:t>Бывают они медные, блестящие, бумажные,</a:t>
            </a:r>
          </a:p>
          <a:p>
            <a:pPr lvl="1"/>
            <a:r>
              <a:rPr lang="ru-RU" sz="2800"/>
              <a:t>Но для любого из людей, поверьте, </a:t>
            </a:r>
          </a:p>
          <a:p>
            <a:pPr lvl="1"/>
            <a:r>
              <a:rPr lang="ru-RU" sz="2800"/>
              <a:t>очень важные!</a:t>
            </a:r>
          </a:p>
        </p:txBody>
      </p:sp>
      <p:sp>
        <p:nvSpPr>
          <p:cNvPr id="7170" name="WordArt 7"/>
          <p:cNvSpPr>
            <a:spLocks noChangeArrowheads="1" noChangeShapeType="1" noTextEdit="1"/>
          </p:cNvSpPr>
          <p:nvPr/>
        </p:nvSpPr>
        <p:spPr bwMode="auto">
          <a:xfrm>
            <a:off x="1146175" y="519113"/>
            <a:ext cx="7185025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Что такое деньги и зачем они нужны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874713" y="2776538"/>
            <a:ext cx="762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ЧТО ИЗОБРАЖЕНО НА СОВРЕМЕННЫХ РУБЛЯХ?</a:t>
            </a:r>
            <a:endParaRPr lang="ru-RU" sz="2800"/>
          </a:p>
        </p:txBody>
      </p:sp>
      <p:sp>
        <p:nvSpPr>
          <p:cNvPr id="16386" name="WordArt 3"/>
          <p:cNvSpPr>
            <a:spLocks noChangeArrowheads="1" noChangeShapeType="1" noTextEdit="1"/>
          </p:cNvSpPr>
          <p:nvPr/>
        </p:nvSpPr>
        <p:spPr bwMode="auto">
          <a:xfrm>
            <a:off x="1146175" y="519113"/>
            <a:ext cx="7185025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Старинные и современные деньги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>
            <a:spLocks noChangeArrowheads="1"/>
          </p:cNvSpPr>
          <p:nvPr/>
        </p:nvSpPr>
        <p:spPr bwMode="auto">
          <a:xfrm>
            <a:off x="874713" y="2060575"/>
            <a:ext cx="76200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Гусятница гнала на рынок гусей,</a:t>
            </a:r>
          </a:p>
          <a:p>
            <a:pPr lvl="1" algn="ctr"/>
            <a:r>
              <a:rPr lang="ru-RU" sz="2800" b="1"/>
              <a:t>Старушка какая-то встретилась ей:</a:t>
            </a:r>
          </a:p>
          <a:p>
            <a:pPr lvl="1" algn="ctr"/>
            <a:r>
              <a:rPr lang="ru-RU" sz="2800" b="1"/>
              <a:t>- Глаза ослабели, ну просто беда, гусей сосчитать не могу никогда.</a:t>
            </a:r>
          </a:p>
          <a:p>
            <a:pPr lvl="1" algn="ctr"/>
            <a:r>
              <a:rPr lang="ru-RU" sz="2800" b="1"/>
              <a:t>Двоих за собой передний ведет, последний двоих подгоняет вперед, один в середине компании всей. А ну, сосчитай, сколько было гусей?</a:t>
            </a:r>
          </a:p>
          <a:p>
            <a:pPr lvl="1" algn="ctr"/>
            <a:endParaRPr lang="ru-RU" sz="2800"/>
          </a:p>
        </p:txBody>
      </p:sp>
      <p:sp>
        <p:nvSpPr>
          <p:cNvPr id="17410" name="WordArt 3"/>
          <p:cNvSpPr>
            <a:spLocks noChangeArrowheads="1" noChangeShapeType="1" noTextEdit="1"/>
          </p:cNvSpPr>
          <p:nvPr/>
        </p:nvSpPr>
        <p:spPr bwMode="auto">
          <a:xfrm>
            <a:off x="3113088" y="519113"/>
            <a:ext cx="33575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Задачи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2"/>
          <p:cNvSpPr txBox="1">
            <a:spLocks noChangeArrowheads="1"/>
          </p:cNvSpPr>
          <p:nvPr/>
        </p:nvSpPr>
        <p:spPr bwMode="auto">
          <a:xfrm>
            <a:off x="874713" y="2060575"/>
            <a:ext cx="76200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Хозяйка однажды с базара пришла.</a:t>
            </a:r>
          </a:p>
          <a:p>
            <a:pPr lvl="1" algn="ctr"/>
            <a:r>
              <a:rPr lang="ru-RU" sz="2800" b="1"/>
              <a:t>Хозяйка с базара домой принесла:</a:t>
            </a:r>
          </a:p>
          <a:p>
            <a:pPr lvl="1" algn="ctr"/>
            <a:r>
              <a:rPr lang="ru-RU" sz="2800" b="1"/>
              <a:t>Картошку, капусту, морковку, горох,</a:t>
            </a:r>
          </a:p>
          <a:p>
            <a:pPr lvl="1" algn="ctr"/>
            <a:r>
              <a:rPr lang="ru-RU" sz="2800" b="1"/>
              <a:t>Петрушку и свеклу … ОХ!</a:t>
            </a:r>
          </a:p>
          <a:p>
            <a:pPr lvl="1" algn="ctr"/>
            <a:r>
              <a:rPr lang="ru-RU" sz="2800" b="1"/>
              <a:t>Сколько всего овощей принесла хозяйка?</a:t>
            </a:r>
          </a:p>
          <a:p>
            <a:pPr lvl="1" algn="ctr"/>
            <a:endParaRPr lang="ru-RU" sz="2800"/>
          </a:p>
        </p:txBody>
      </p:sp>
      <p:sp>
        <p:nvSpPr>
          <p:cNvPr id="18434" name="WordArt 3"/>
          <p:cNvSpPr>
            <a:spLocks noChangeArrowheads="1" noChangeShapeType="1" noTextEdit="1"/>
          </p:cNvSpPr>
          <p:nvPr/>
        </p:nvSpPr>
        <p:spPr bwMode="auto">
          <a:xfrm>
            <a:off x="3113088" y="519113"/>
            <a:ext cx="33575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Задачи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874713" y="2759075"/>
            <a:ext cx="76200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На березе две синички продавали рукавички.</a:t>
            </a:r>
          </a:p>
          <a:p>
            <a:pPr lvl="1" algn="ctr"/>
            <a:r>
              <a:rPr lang="ru-RU" sz="2800" b="1"/>
              <a:t>Прилетело еще пять, сколько будет продавать?</a:t>
            </a:r>
          </a:p>
          <a:p>
            <a:pPr lvl="1" algn="ctr"/>
            <a:endParaRPr lang="ru-RU" sz="2800"/>
          </a:p>
        </p:txBody>
      </p:sp>
      <p:sp>
        <p:nvSpPr>
          <p:cNvPr id="19458" name="WordArt 3"/>
          <p:cNvSpPr>
            <a:spLocks noChangeArrowheads="1" noChangeShapeType="1" noTextEdit="1"/>
          </p:cNvSpPr>
          <p:nvPr/>
        </p:nvSpPr>
        <p:spPr bwMode="auto">
          <a:xfrm>
            <a:off x="3113088" y="519113"/>
            <a:ext cx="33575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Задачи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300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>
            <a:spLocks noChangeArrowheads="1"/>
          </p:cNvSpPr>
          <p:nvPr/>
        </p:nvSpPr>
        <p:spPr bwMode="auto">
          <a:xfrm>
            <a:off x="874713" y="2759075"/>
            <a:ext cx="76200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По дороге два мальчика шли и по два рубля нашли.</a:t>
            </a:r>
          </a:p>
          <a:p>
            <a:pPr lvl="1" algn="ctr"/>
            <a:r>
              <a:rPr lang="ru-RU" sz="2800" b="1"/>
              <a:t>За ними еще четыре идут. </a:t>
            </a:r>
          </a:p>
          <a:p>
            <a:pPr lvl="1" algn="ctr"/>
            <a:r>
              <a:rPr lang="ru-RU" sz="2800" b="1"/>
              <a:t>Сколько они найдут?</a:t>
            </a:r>
          </a:p>
          <a:p>
            <a:pPr lvl="1" algn="ctr"/>
            <a:endParaRPr lang="ru-RU" sz="2800"/>
          </a:p>
        </p:txBody>
      </p:sp>
      <p:sp>
        <p:nvSpPr>
          <p:cNvPr id="20482" name="WordArt 3"/>
          <p:cNvSpPr>
            <a:spLocks noChangeArrowheads="1" noChangeShapeType="1" noTextEdit="1"/>
          </p:cNvSpPr>
          <p:nvPr/>
        </p:nvSpPr>
        <p:spPr bwMode="auto">
          <a:xfrm>
            <a:off x="3113088" y="519113"/>
            <a:ext cx="33575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Задачи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2"/>
          <p:cNvSpPr txBox="1">
            <a:spLocks noChangeArrowheads="1"/>
          </p:cNvSpPr>
          <p:nvPr/>
        </p:nvSpPr>
        <p:spPr bwMode="auto">
          <a:xfrm>
            <a:off x="874713" y="2759075"/>
            <a:ext cx="762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Полтора судака стоят полтора рубля.</a:t>
            </a:r>
          </a:p>
          <a:p>
            <a:pPr lvl="1" algn="ctr"/>
            <a:r>
              <a:rPr lang="ru-RU" sz="2800" b="1"/>
              <a:t>Сколько стоят три судака?</a:t>
            </a:r>
            <a:endParaRPr lang="ru-RU" sz="2800"/>
          </a:p>
        </p:txBody>
      </p:sp>
      <p:sp>
        <p:nvSpPr>
          <p:cNvPr id="21506" name="WordArt 3"/>
          <p:cNvSpPr>
            <a:spLocks noChangeArrowheads="1" noChangeShapeType="1" noTextEdit="1"/>
          </p:cNvSpPr>
          <p:nvPr/>
        </p:nvSpPr>
        <p:spPr bwMode="auto">
          <a:xfrm>
            <a:off x="3113088" y="519113"/>
            <a:ext cx="33575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Задачи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"/>
          <p:cNvSpPr txBox="1">
            <a:spLocks noChangeArrowheads="1"/>
          </p:cNvSpPr>
          <p:nvPr/>
        </p:nvSpPr>
        <p:spPr bwMode="auto">
          <a:xfrm>
            <a:off x="874713" y="2759075"/>
            <a:ext cx="762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У ВСЕХ СЕМЕЙ БЮДЖЕТ ОДИНАКОВЫЙ?</a:t>
            </a:r>
            <a:endParaRPr lang="ru-RU" sz="2800"/>
          </a:p>
        </p:txBody>
      </p:sp>
      <p:sp>
        <p:nvSpPr>
          <p:cNvPr id="22530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Копейка рубль бережёт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874713" y="2759075"/>
            <a:ext cx="762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ЧТО ТАКОЕ СЕМЕЙНЫЙ БЮДЖЕТ?</a:t>
            </a:r>
            <a:endParaRPr lang="ru-RU" sz="2800"/>
          </a:p>
        </p:txBody>
      </p:sp>
      <p:sp>
        <p:nvSpPr>
          <p:cNvPr id="23554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Копейка рубль бережёт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"/>
          <p:cNvSpPr txBox="1">
            <a:spLocks noChangeArrowheads="1"/>
          </p:cNvSpPr>
          <p:nvPr/>
        </p:nvSpPr>
        <p:spPr bwMode="auto">
          <a:xfrm>
            <a:off x="874713" y="2759075"/>
            <a:ext cx="762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ИЗ ЧЕГО СКЛАДЫВАЕТСЯ БЮДЖЕТ?</a:t>
            </a:r>
            <a:endParaRPr lang="ru-RU" sz="2800"/>
          </a:p>
        </p:txBody>
      </p:sp>
      <p:sp>
        <p:nvSpPr>
          <p:cNvPr id="24578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Копейка рубль бережёт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300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2"/>
          <p:cNvSpPr txBox="1">
            <a:spLocks noChangeArrowheads="1"/>
          </p:cNvSpPr>
          <p:nvPr/>
        </p:nvSpPr>
        <p:spPr bwMode="auto">
          <a:xfrm>
            <a:off x="874713" y="2759075"/>
            <a:ext cx="762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КАК МОЖНО ЭКОНОМИТЬ ДЕНЬГИ </a:t>
            </a:r>
          </a:p>
          <a:p>
            <a:pPr lvl="1" algn="ctr"/>
            <a:r>
              <a:rPr lang="ru-RU" sz="2800" b="1"/>
              <a:t>В СЕМЬЕ?</a:t>
            </a:r>
            <a:endParaRPr lang="ru-RU" sz="2800"/>
          </a:p>
        </p:txBody>
      </p:sp>
      <p:sp>
        <p:nvSpPr>
          <p:cNvPr id="25602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Копейка рубль бережёт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2"/>
          <p:cNvSpPr txBox="1">
            <a:spLocks noChangeArrowheads="1"/>
          </p:cNvSpPr>
          <p:nvPr/>
        </p:nvSpPr>
        <p:spPr bwMode="auto">
          <a:xfrm>
            <a:off x="874713" y="2776538"/>
            <a:ext cx="7620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ru-RU" sz="2800" b="1"/>
              <a:t>ОТКУДА У ЛЮДЕЙ БЕРУТСЯ ДЕНЬГИ?</a:t>
            </a:r>
            <a:endParaRPr lang="ru-RU" sz="2800"/>
          </a:p>
        </p:txBody>
      </p:sp>
      <p:sp>
        <p:nvSpPr>
          <p:cNvPr id="8194" name="WordArt 3"/>
          <p:cNvSpPr>
            <a:spLocks noChangeArrowheads="1" noChangeShapeType="1" noTextEdit="1"/>
          </p:cNvSpPr>
          <p:nvPr/>
        </p:nvSpPr>
        <p:spPr bwMode="auto">
          <a:xfrm>
            <a:off x="1146175" y="519113"/>
            <a:ext cx="7185025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Что такое деньги и зачем они нужны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2"/>
          <p:cNvSpPr txBox="1">
            <a:spLocks noChangeArrowheads="1"/>
          </p:cNvSpPr>
          <p:nvPr/>
        </p:nvSpPr>
        <p:spPr bwMode="auto">
          <a:xfrm>
            <a:off x="874713" y="2759075"/>
            <a:ext cx="762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ХОРОШИЙ ХОЗЯИН – </a:t>
            </a:r>
          </a:p>
          <a:p>
            <a:pPr lvl="1" algn="ctr"/>
            <a:r>
              <a:rPr lang="ru-RU" sz="2800" b="1"/>
              <a:t>КОГО ТАК НАЗЫВАЮТ?</a:t>
            </a:r>
            <a:endParaRPr lang="ru-RU" sz="2800"/>
          </a:p>
        </p:txBody>
      </p:sp>
      <p:sp>
        <p:nvSpPr>
          <p:cNvPr id="26626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Копейка рубль бережёт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>
            <a:spLocks noChangeArrowheads="1"/>
          </p:cNvSpPr>
          <p:nvPr/>
        </p:nvSpPr>
        <p:spPr bwMode="auto">
          <a:xfrm>
            <a:off x="874713" y="2759075"/>
            <a:ext cx="762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ЧТО ТАКОЕ ДОХОД?</a:t>
            </a:r>
            <a:endParaRPr lang="ru-RU" sz="2800"/>
          </a:p>
        </p:txBody>
      </p:sp>
      <p:sp>
        <p:nvSpPr>
          <p:cNvPr id="27650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Доходы и расходы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>
            <a:spLocks noChangeArrowheads="1"/>
          </p:cNvSpPr>
          <p:nvPr/>
        </p:nvSpPr>
        <p:spPr bwMode="auto">
          <a:xfrm>
            <a:off x="874713" y="2759075"/>
            <a:ext cx="762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ЧТО ТАКОЕ РАСХОД?</a:t>
            </a:r>
            <a:endParaRPr lang="ru-RU" sz="2800"/>
          </a:p>
        </p:txBody>
      </p:sp>
      <p:sp>
        <p:nvSpPr>
          <p:cNvPr id="28674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Доходы и расходы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874713" y="2759075"/>
            <a:ext cx="7620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БАБУШКА ХОЧЕТ КУПИТЬ ТОВАР. ПОКУПКА ТОВАРА – ЭТО ДОХОД </a:t>
            </a:r>
          </a:p>
          <a:p>
            <a:pPr lvl="1" algn="ctr"/>
            <a:r>
              <a:rPr lang="ru-RU" sz="2800" b="1"/>
              <a:t>ИЛИ РАСХОД?</a:t>
            </a:r>
            <a:endParaRPr lang="ru-RU" sz="2800"/>
          </a:p>
        </p:txBody>
      </p:sp>
      <p:sp>
        <p:nvSpPr>
          <p:cNvPr id="29698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Доходы и расходы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300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2"/>
          <p:cNvSpPr txBox="1">
            <a:spLocks noChangeArrowheads="1"/>
          </p:cNvSpPr>
          <p:nvPr/>
        </p:nvSpPr>
        <p:spPr bwMode="auto">
          <a:xfrm>
            <a:off x="874713" y="2759075"/>
            <a:ext cx="7620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ПАПА НА РАБОТЕ ПОЛУЧИЛ ПРЕМИЮ. ПРЕМИЯ – ЭТО ДОХОД </a:t>
            </a:r>
          </a:p>
          <a:p>
            <a:pPr lvl="1" algn="ctr"/>
            <a:r>
              <a:rPr lang="ru-RU" sz="2800" b="1"/>
              <a:t>ИЛИ РАСХОД?</a:t>
            </a:r>
            <a:endParaRPr lang="ru-RU" sz="2800"/>
          </a:p>
        </p:txBody>
      </p:sp>
      <p:sp>
        <p:nvSpPr>
          <p:cNvPr id="30722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Доходы и расходы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2"/>
          <p:cNvSpPr txBox="1">
            <a:spLocks noChangeArrowheads="1"/>
          </p:cNvSpPr>
          <p:nvPr/>
        </p:nvSpPr>
        <p:spPr bwMode="auto">
          <a:xfrm>
            <a:off x="874713" y="2009775"/>
            <a:ext cx="76200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БАБУШКА И ДЕДУШКА, КОГДА БЫЛИ МОЛОДЫМИ, ТОЖЕ РАБОТАЛИ, А ТЕПЕРЬ ОНИ СОСТАРИЛИСЬ, И ГОСУДАРСТВО ЗА ИХ ТРУД ВЫПЛАЧИВАЕТ ИМ ДЕНЬГИ. КАЖДЫЙ МЕСЯЦ БАБУШКА И ДЕДУШКА ПОЛУЧАЮТ ……</a:t>
            </a:r>
            <a:endParaRPr lang="ru-RU" sz="2800"/>
          </a:p>
        </p:txBody>
      </p:sp>
      <p:sp>
        <p:nvSpPr>
          <p:cNvPr id="31746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Доходы и расходы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2"/>
          <p:cNvSpPr txBox="1">
            <a:spLocks noChangeArrowheads="1"/>
          </p:cNvSpPr>
          <p:nvPr/>
        </p:nvSpPr>
        <p:spPr bwMode="auto">
          <a:xfrm>
            <a:off x="874713" y="3073400"/>
            <a:ext cx="762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ЧТО ИЗВЕСТНАЯ ПОСЛОВИЦА ПРЕДЛАГАЕТ ВЗАМЕН СТА РУБЛЕЙ?</a:t>
            </a:r>
            <a:endParaRPr lang="ru-RU" sz="2800"/>
          </a:p>
        </p:txBody>
      </p:sp>
      <p:sp>
        <p:nvSpPr>
          <p:cNvPr id="32770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Пословицы и поговорки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2"/>
          <p:cNvSpPr txBox="1">
            <a:spLocks noChangeArrowheads="1"/>
          </p:cNvSpPr>
          <p:nvPr/>
        </p:nvSpPr>
        <p:spPr bwMode="auto">
          <a:xfrm>
            <a:off x="874713" y="3073400"/>
            <a:ext cx="762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ПРОДОЛЖИТЕ ПОСЛОВИЦУ: СЧИТАЙ ДЕНЬГИ В СВОЕМ …..</a:t>
            </a:r>
            <a:endParaRPr lang="ru-RU" sz="2800"/>
          </a:p>
        </p:txBody>
      </p:sp>
      <p:sp>
        <p:nvSpPr>
          <p:cNvPr id="33794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Пословицы и поговорки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2"/>
          <p:cNvSpPr txBox="1">
            <a:spLocks noChangeArrowheads="1"/>
          </p:cNvSpPr>
          <p:nvPr/>
        </p:nvSpPr>
        <p:spPr bwMode="auto">
          <a:xfrm>
            <a:off x="874713" y="3073400"/>
            <a:ext cx="762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ОБЪЯСНИТЕ ПОГОВОРКУ: </a:t>
            </a:r>
          </a:p>
          <a:p>
            <a:pPr lvl="1" algn="ctr"/>
            <a:r>
              <a:rPr lang="ru-RU" sz="2800" b="1"/>
              <a:t>БРОСАТЬ ДЕНЬГИ НА ВЕТЕР</a:t>
            </a:r>
            <a:endParaRPr lang="ru-RU" sz="2800"/>
          </a:p>
        </p:txBody>
      </p:sp>
      <p:sp>
        <p:nvSpPr>
          <p:cNvPr id="34818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Пословицы и поговорки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300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2"/>
          <p:cNvSpPr txBox="1">
            <a:spLocks noChangeArrowheads="1"/>
          </p:cNvSpPr>
          <p:nvPr/>
        </p:nvSpPr>
        <p:spPr bwMode="auto">
          <a:xfrm>
            <a:off x="874713" y="3073400"/>
            <a:ext cx="762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ОБЪЯСНИТЕ ПОГОВОРКУ: </a:t>
            </a:r>
          </a:p>
          <a:p>
            <a:pPr lvl="1" algn="ctr"/>
            <a:r>
              <a:rPr lang="ru-RU" sz="2800" b="1"/>
              <a:t>ДЕНЬГИ КУРЫ НЕ КЛЮЮТ</a:t>
            </a:r>
            <a:endParaRPr lang="ru-RU" sz="2800"/>
          </a:p>
        </p:txBody>
      </p:sp>
      <p:sp>
        <p:nvSpPr>
          <p:cNvPr id="35842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Пословицы и поговорки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2"/>
          <p:cNvSpPr txBox="1">
            <a:spLocks noChangeArrowheads="1"/>
          </p:cNvSpPr>
          <p:nvPr/>
        </p:nvSpPr>
        <p:spPr bwMode="auto">
          <a:xfrm>
            <a:off x="874713" y="2776538"/>
            <a:ext cx="762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ГДЕ МЫ НОСИМ ДЕНЬГИ, </a:t>
            </a:r>
          </a:p>
          <a:p>
            <a:pPr lvl="1" algn="ctr"/>
            <a:r>
              <a:rPr lang="ru-RU" sz="2800" b="1"/>
              <a:t>МОНЕТЫ И БАНКНОТЫ?</a:t>
            </a:r>
            <a:endParaRPr lang="ru-RU" sz="2800"/>
          </a:p>
        </p:txBody>
      </p:sp>
      <p:sp>
        <p:nvSpPr>
          <p:cNvPr id="9218" name="WordArt 3"/>
          <p:cNvSpPr>
            <a:spLocks noChangeArrowheads="1" noChangeShapeType="1" noTextEdit="1"/>
          </p:cNvSpPr>
          <p:nvPr/>
        </p:nvSpPr>
        <p:spPr bwMode="auto">
          <a:xfrm>
            <a:off x="1146175" y="519113"/>
            <a:ext cx="7185025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Что такое деньги и зачем они нужны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300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2"/>
          <p:cNvSpPr txBox="1">
            <a:spLocks noChangeArrowheads="1"/>
          </p:cNvSpPr>
          <p:nvPr/>
        </p:nvSpPr>
        <p:spPr bwMode="auto">
          <a:xfrm>
            <a:off x="874713" y="3073400"/>
            <a:ext cx="762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ОБЪЯСНИТЕ ПОГОВОРКУ: </a:t>
            </a:r>
          </a:p>
          <a:p>
            <a:pPr lvl="1" algn="ctr"/>
            <a:r>
              <a:rPr lang="ru-RU" sz="2800" b="1"/>
              <a:t>ПО ДОХОДУ И РАСХОД</a:t>
            </a:r>
            <a:endParaRPr lang="ru-RU" sz="2800"/>
          </a:p>
        </p:txBody>
      </p:sp>
      <p:sp>
        <p:nvSpPr>
          <p:cNvPr id="36866" name="WordArt 3"/>
          <p:cNvSpPr>
            <a:spLocks noChangeArrowheads="1" noChangeShapeType="1" noTextEdit="1"/>
          </p:cNvSpPr>
          <p:nvPr/>
        </p:nvSpPr>
        <p:spPr bwMode="auto">
          <a:xfrm>
            <a:off x="1417638" y="519113"/>
            <a:ext cx="6799262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Пословицы и поговорки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2"/>
          <p:cNvSpPr txBox="1">
            <a:spLocks noChangeArrowheads="1"/>
          </p:cNvSpPr>
          <p:nvPr/>
        </p:nvSpPr>
        <p:spPr bwMode="auto">
          <a:xfrm>
            <a:off x="874713" y="2776538"/>
            <a:ext cx="7620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ЧТО ТАКОЕ ДЕНЬГИ?</a:t>
            </a:r>
            <a:endParaRPr lang="ru-RU" sz="2800"/>
          </a:p>
        </p:txBody>
      </p:sp>
      <p:sp>
        <p:nvSpPr>
          <p:cNvPr id="10242" name="WordArt 3"/>
          <p:cNvSpPr>
            <a:spLocks noChangeArrowheads="1" noChangeShapeType="1" noTextEdit="1"/>
          </p:cNvSpPr>
          <p:nvPr/>
        </p:nvSpPr>
        <p:spPr bwMode="auto">
          <a:xfrm>
            <a:off x="1146175" y="519113"/>
            <a:ext cx="7185025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Что такое деньги и зачем они нужны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874713" y="2776538"/>
            <a:ext cx="7620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ДЛЯ ЧЕГО НАМ НУЖНЫ ДЕНЬГИ?</a:t>
            </a:r>
            <a:endParaRPr lang="ru-RU" sz="2800"/>
          </a:p>
        </p:txBody>
      </p:sp>
      <p:sp>
        <p:nvSpPr>
          <p:cNvPr id="11266" name="WordArt 3"/>
          <p:cNvSpPr>
            <a:spLocks noChangeArrowheads="1" noChangeShapeType="1" noTextEdit="1"/>
          </p:cNvSpPr>
          <p:nvPr/>
        </p:nvSpPr>
        <p:spPr bwMode="auto">
          <a:xfrm>
            <a:off x="1146175" y="519113"/>
            <a:ext cx="7185025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Что такое деньги и зачем они нужны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2"/>
          <p:cNvSpPr txBox="1">
            <a:spLocks noChangeArrowheads="1"/>
          </p:cNvSpPr>
          <p:nvPr/>
        </p:nvSpPr>
        <p:spPr bwMode="auto">
          <a:xfrm>
            <a:off x="874713" y="2776538"/>
            <a:ext cx="7620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ЧТО БЫЛО, КОГДА НЕ БЫЛО ДЕНЕГ?</a:t>
            </a:r>
            <a:endParaRPr lang="ru-RU" sz="2800"/>
          </a:p>
        </p:txBody>
      </p:sp>
      <p:sp>
        <p:nvSpPr>
          <p:cNvPr id="12290" name="WordArt 3"/>
          <p:cNvSpPr>
            <a:spLocks noChangeArrowheads="1" noChangeShapeType="1" noTextEdit="1"/>
          </p:cNvSpPr>
          <p:nvPr/>
        </p:nvSpPr>
        <p:spPr bwMode="auto">
          <a:xfrm>
            <a:off x="1146175" y="519113"/>
            <a:ext cx="7185025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Старинные и современные деньги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2"/>
          <p:cNvSpPr txBox="1">
            <a:spLocks noChangeArrowheads="1"/>
          </p:cNvSpPr>
          <p:nvPr/>
        </p:nvSpPr>
        <p:spPr bwMode="auto">
          <a:xfrm>
            <a:off x="874713" y="2776538"/>
            <a:ext cx="76200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Слово РУБЛЬ произошло от слова РУБИТЬ, а откуда произошло слово КОПЕЙКА?</a:t>
            </a:r>
            <a:endParaRPr lang="ru-RU" sz="2800"/>
          </a:p>
        </p:txBody>
      </p:sp>
      <p:sp>
        <p:nvSpPr>
          <p:cNvPr id="13314" name="WordArt 3"/>
          <p:cNvSpPr>
            <a:spLocks noChangeArrowheads="1" noChangeShapeType="1" noTextEdit="1"/>
          </p:cNvSpPr>
          <p:nvPr/>
        </p:nvSpPr>
        <p:spPr bwMode="auto">
          <a:xfrm>
            <a:off x="1146175" y="519113"/>
            <a:ext cx="7185025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Старинные и современные деньги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/>
          <p:cNvSpPr txBox="1">
            <a:spLocks noChangeArrowheads="1"/>
          </p:cNvSpPr>
          <p:nvPr/>
        </p:nvSpPr>
        <p:spPr bwMode="auto">
          <a:xfrm>
            <a:off x="874713" y="2776538"/>
            <a:ext cx="762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ОТКУДА ПРОИЗОШЛО СЛОВО «МОНЕТА»?</a:t>
            </a:r>
            <a:endParaRPr lang="ru-RU" sz="2800"/>
          </a:p>
        </p:txBody>
      </p:sp>
      <p:sp>
        <p:nvSpPr>
          <p:cNvPr id="14338" name="WordArt 3"/>
          <p:cNvSpPr>
            <a:spLocks noChangeArrowheads="1" noChangeShapeType="1" noTextEdit="1"/>
          </p:cNvSpPr>
          <p:nvPr/>
        </p:nvSpPr>
        <p:spPr bwMode="auto">
          <a:xfrm>
            <a:off x="1146175" y="519113"/>
            <a:ext cx="7185025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Старинные и современные деньги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300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"/>
          <p:cNvSpPr txBox="1">
            <a:spLocks noChangeArrowheads="1"/>
          </p:cNvSpPr>
          <p:nvPr/>
        </p:nvSpPr>
        <p:spPr bwMode="auto">
          <a:xfrm>
            <a:off x="874713" y="2776538"/>
            <a:ext cx="762000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800" b="1"/>
              <a:t>НАЗОВИТЕ ПРОТИВОПОЛОЖНЫЕ ПРИЗНАКИ:</a:t>
            </a:r>
          </a:p>
          <a:p>
            <a:pPr lvl="1" algn="ctr"/>
            <a:r>
              <a:rPr lang="ru-RU" sz="2800" b="1"/>
              <a:t>Монета круглая, а банкнота ……</a:t>
            </a:r>
          </a:p>
          <a:p>
            <a:pPr lvl="1" algn="ctr"/>
            <a:r>
              <a:rPr lang="ru-RU" sz="2800" b="1"/>
              <a:t>Банкнота бумажная, а монета …..</a:t>
            </a:r>
          </a:p>
          <a:p>
            <a:pPr lvl="1" algn="ctr"/>
            <a:r>
              <a:rPr lang="ru-RU" sz="2800" b="1"/>
              <a:t>Монета звенит, а банкнота …..</a:t>
            </a:r>
            <a:endParaRPr lang="ru-RU" sz="2800"/>
          </a:p>
        </p:txBody>
      </p:sp>
      <p:sp>
        <p:nvSpPr>
          <p:cNvPr id="15362" name="WordArt 3"/>
          <p:cNvSpPr>
            <a:spLocks noChangeArrowheads="1" noChangeShapeType="1" noTextEdit="1"/>
          </p:cNvSpPr>
          <p:nvPr/>
        </p:nvSpPr>
        <p:spPr bwMode="auto">
          <a:xfrm>
            <a:off x="1146175" y="519113"/>
            <a:ext cx="7185025" cy="1036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Старинные и современные деньги</a:t>
            </a:r>
          </a:p>
          <a:p>
            <a:pPr algn="ctr"/>
            <a:r>
              <a:rPr lang="ru-RU" sz="3600" kern="10">
                <a:ln w="2540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84">
      <a:dk1>
        <a:sysClr val="windowText" lastClr="000000"/>
      </a:dk1>
      <a:lt1>
        <a:sysClr val="window" lastClr="FFFFFF"/>
      </a:lt1>
      <a:dk2>
        <a:srgbClr val="371D2A"/>
      </a:dk2>
      <a:lt2>
        <a:srgbClr val="E7E6E6"/>
      </a:lt2>
      <a:accent1>
        <a:srgbClr val="0070C0"/>
      </a:accent1>
      <a:accent2>
        <a:srgbClr val="6600FF"/>
      </a:accent2>
      <a:accent3>
        <a:srgbClr val="002060"/>
      </a:accent3>
      <a:accent4>
        <a:srgbClr val="4F017F"/>
      </a:accent4>
      <a:accent5>
        <a:srgbClr val="6600FF"/>
      </a:accent5>
      <a:accent6>
        <a:srgbClr val="00B0F0"/>
      </a:accent6>
      <a:hlink>
        <a:srgbClr val="0000CC"/>
      </a:hlink>
      <a:folHlink>
        <a:srgbClr val="336699"/>
      </a:folHlink>
    </a:clrScheme>
    <a:fontScheme name="джаз">
      <a:majorFont>
        <a:latin typeface="Jazz Ball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284</Words>
  <Application>Microsoft Office PowerPoint</Application>
  <PresentationFormat>Экран (4:3)</PresentationFormat>
  <Paragraphs>56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Jazz Ball</vt:lpstr>
      <vt:lpstr>Calibri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Урок РФ</dc:creator>
  <cp:lastModifiedBy>user_1</cp:lastModifiedBy>
  <cp:revision>28</cp:revision>
  <dcterms:created xsi:type="dcterms:W3CDTF">2020-01-31T18:47:13Z</dcterms:created>
  <dcterms:modified xsi:type="dcterms:W3CDTF">2021-03-05T10:45:29Z</dcterms:modified>
</cp:coreProperties>
</file>