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0" r:id="rId7"/>
    <p:sldId id="262" r:id="rId8"/>
    <p:sldId id="263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9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0A95-0E47-405F-A3FA-E590E19B09CB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EE0E9-45F0-48FC-9215-C474F4EE8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315356" cy="307181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История создания рассказа Л.Н.Толстого </a:t>
            </a:r>
            <a:br>
              <a:rPr lang="ru-RU" sz="5400" dirty="0" smtClean="0"/>
            </a:br>
            <a:r>
              <a:rPr lang="ru-RU" sz="5400" dirty="0" smtClean="0"/>
              <a:t>«Кавказский пленник»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4500570"/>
            <a:ext cx="6115048" cy="1752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/>
              <a:t>Подготовил: учитель русского языка и литературы МБОУ </a:t>
            </a:r>
            <a:r>
              <a:rPr lang="ru-RU" dirty="0" smtClean="0"/>
              <a:t>«Гимназия № 1 </a:t>
            </a:r>
            <a:r>
              <a:rPr lang="ru-RU" dirty="0" smtClean="0"/>
              <a:t>– Центр образования </a:t>
            </a:r>
            <a:r>
              <a:rPr lang="ru-RU" dirty="0" smtClean="0"/>
              <a:t>г.Щёкино</a:t>
            </a:r>
            <a:r>
              <a:rPr lang="ru-RU" dirty="0" smtClean="0"/>
              <a:t>»</a:t>
            </a:r>
            <a:endParaRPr lang="ru-RU" dirty="0" smtClean="0"/>
          </a:p>
          <a:p>
            <a:pPr algn="r"/>
            <a:r>
              <a:rPr lang="ru-RU" dirty="0" smtClean="0"/>
              <a:t>Аристова </a:t>
            </a:r>
            <a:r>
              <a:rPr lang="ru-RU" dirty="0" smtClean="0"/>
              <a:t>Л.В.</a:t>
            </a:r>
          </a:p>
          <a:p>
            <a:r>
              <a:rPr lang="ru-RU" dirty="0" smtClean="0"/>
              <a:t>Щекино </a:t>
            </a:r>
            <a:r>
              <a:rPr lang="ru-RU" smtClean="0"/>
              <a:t>-</a:t>
            </a:r>
            <a:r>
              <a:rPr lang="ru-RU" smtClean="0"/>
              <a:t>2020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4" name="Picture 5" descr="тол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496"/>
            <a:ext cx="2500223" cy="343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 smtClean="0"/>
              <a:t>«Чтобы жить честно, надо рваться, путаться, биться, ошибаться, начинать и бросать, и опять начинать и опять бросать, и вечно бороться и метаться. А спокойствие — душевная подлость…» </a:t>
            </a:r>
          </a:p>
          <a:p>
            <a:pPr marL="0" indent="0" algn="ctr">
              <a:buNone/>
            </a:pPr>
            <a:r>
              <a:rPr lang="ru-RU" i="1" dirty="0" smtClean="0"/>
              <a:t>(Л.Н. Толстой)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939784"/>
          </a:xfrm>
        </p:spPr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501122" cy="5286412"/>
          </a:xfrm>
        </p:spPr>
        <p:txBody>
          <a:bodyPr>
            <a:normAutofit/>
          </a:bodyPr>
          <a:lstStyle/>
          <a:p>
            <a:pPr marL="0" indent="355600" algn="just">
              <a:buAutoNum type="arabicPeriod"/>
            </a:pPr>
            <a:r>
              <a:rPr lang="ru-RU" dirty="0" smtClean="0"/>
              <a:t>Выбрать эпизоды, в которых сопоставляется поведение Жилина и </a:t>
            </a:r>
            <a:r>
              <a:rPr lang="ru-RU" dirty="0" err="1" smtClean="0"/>
              <a:t>Костылина</a:t>
            </a:r>
            <a:r>
              <a:rPr lang="ru-RU" dirty="0" smtClean="0"/>
              <a:t>.</a:t>
            </a:r>
          </a:p>
          <a:p>
            <a:pPr marL="0" indent="355600" algn="just">
              <a:buAutoNum type="arabicPeriod"/>
            </a:pPr>
            <a:r>
              <a:rPr lang="ru-RU" dirty="0" smtClean="0"/>
              <a:t>Пересказ эпизода «Жилин и горцы»</a:t>
            </a:r>
            <a:r>
              <a:rPr lang="en-US" dirty="0" smtClean="0"/>
              <a:t> - 1</a:t>
            </a:r>
            <a:r>
              <a:rPr lang="ru-RU" dirty="0" smtClean="0"/>
              <a:t>в</a:t>
            </a:r>
            <a:r>
              <a:rPr lang="ru-RU" smtClean="0"/>
              <a:t>. (</a:t>
            </a:r>
            <a:r>
              <a:rPr lang="ru-RU" dirty="0" smtClean="0"/>
              <a:t>стр. 239-240), «Жилин и Дина» - 2 в. (стр. 255-256)</a:t>
            </a:r>
          </a:p>
          <a:p>
            <a:pPr marL="0" indent="355600" algn="just">
              <a:buAutoNum type="arabicPeriod"/>
            </a:pPr>
            <a:r>
              <a:rPr lang="ru-RU" dirty="0" smtClean="0"/>
              <a:t>Подумать над вопросом: почему рассказ назван «Кавказский пленник», а не «Кавказские пленники»?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52480015_1610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2852"/>
            <a:ext cx="4429156" cy="3317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0552" cy="868346"/>
          </a:xfrm>
        </p:spPr>
        <p:txBody>
          <a:bodyPr/>
          <a:lstStyle/>
          <a:p>
            <a:r>
              <a:rPr lang="ru-RU" dirty="0" smtClean="0"/>
              <a:t>Кавказская война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4572000" cy="5429288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90000"/>
              </a:lnSpc>
            </a:pPr>
            <a:r>
              <a:rPr lang="ru-RU" b="1" dirty="0" smtClean="0"/>
              <a:t>КАВКАЗСКАЯ ВОЙНА</a:t>
            </a:r>
            <a:r>
              <a:rPr lang="ru-RU" dirty="0" smtClean="0"/>
              <a:t> 1817-1864, война Российской империи с горскими народами Северного Кавказа. </a:t>
            </a:r>
          </a:p>
          <a:p>
            <a:pPr algn="just">
              <a:lnSpc>
                <a:spcPct val="90000"/>
              </a:lnSpc>
            </a:pPr>
            <a:r>
              <a:rPr lang="ru-RU" dirty="0" smtClean="0"/>
              <a:t>Борьба горцев-мусульман с русскими проходила под флагом газавата («войны мусульман с иноверцами»). Закончилась присоединением Чечни, Горного Дагестана и Северо-Западного Кавказа к России.</a:t>
            </a:r>
          </a:p>
          <a:p>
            <a:pPr algn="just">
              <a:lnSpc>
                <a:spcPct val="90000"/>
              </a:lnSpc>
            </a:pPr>
            <a:r>
              <a:rPr lang="ru-RU" dirty="0" smtClean="0"/>
              <a:t>Кавказская война оказалась самой продолжительной из войн Российской империи: победа была достигнута за счет многократного численного перевеса русской армии и ее подавляющего технического превосходства.</a:t>
            </a:r>
          </a:p>
          <a:p>
            <a:endParaRPr lang="ru-RU" dirty="0"/>
          </a:p>
        </p:txBody>
      </p:sp>
      <p:pic>
        <p:nvPicPr>
          <p:cNvPr id="5" name="Рисунок 4" descr="Kavkazskaya-voyna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928934"/>
            <a:ext cx="259515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Толстой на Кавказе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600200"/>
            <a:ext cx="4500594" cy="490063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/>
              <a:t>Кавказ сыграл немаловажную роль в становлении Льва Николаевича Толстого как писателя. Здесь прошел короткий отрезок жизни Толстого: два с половиной года. Но именно на Кавказе были созданы первые литературные произведения и задумано многое из того, что писалось позднее.</a:t>
            </a:r>
          </a:p>
        </p:txBody>
      </p:sp>
      <p:pic>
        <p:nvPicPr>
          <p:cNvPr id="4" name="Рисунок 3" descr="vucxhmdjgwoiw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7" y="1428736"/>
            <a:ext cx="3201231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7-004-Tolstoj-Kavkazskij-plennik-ur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3482976" cy="46025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939784"/>
          </a:xfrm>
        </p:spPr>
        <p:txBody>
          <a:bodyPr/>
          <a:lstStyle/>
          <a:p>
            <a:r>
              <a:rPr lang="ru-RU" dirty="0" smtClean="0"/>
              <a:t>История создания рассказа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142985"/>
            <a:ext cx="4614866" cy="5715016"/>
          </a:xfrm>
        </p:spPr>
        <p:txBody>
          <a:bodyPr>
            <a:normAutofit fontScale="92500" lnSpcReduction="20000"/>
          </a:bodyPr>
          <a:lstStyle/>
          <a:p>
            <a:pPr marL="0" indent="355600" algn="just">
              <a:buNone/>
            </a:pPr>
            <a:r>
              <a:rPr lang="ru-RU" dirty="0"/>
              <a:t>В </a:t>
            </a:r>
            <a:r>
              <a:rPr lang="ru-RU" dirty="0" smtClean="0"/>
              <a:t>июне 1853 года </a:t>
            </a:r>
            <a:r>
              <a:rPr lang="ru-RU" dirty="0"/>
              <a:t>во время поездки в крепость Воздвиженское Толстой чуть не попал в плен к </a:t>
            </a:r>
            <a:r>
              <a:rPr lang="ru-RU" dirty="0" smtClean="0"/>
              <a:t>чеченцам. Был </a:t>
            </a:r>
            <a:r>
              <a:rPr lang="ru-RU" dirty="0"/>
              <a:t>летний жаркий день. </a:t>
            </a:r>
            <a:endParaRPr lang="ru-RU" dirty="0" smtClean="0"/>
          </a:p>
          <a:p>
            <a:pPr marL="0" indent="355600" algn="just">
              <a:buNone/>
            </a:pPr>
            <a:r>
              <a:rPr lang="ru-RU" dirty="0" smtClean="0"/>
              <a:t>Толстой</a:t>
            </a:r>
            <a:r>
              <a:rPr lang="ru-RU" dirty="0"/>
              <a:t>, </a:t>
            </a:r>
            <a:r>
              <a:rPr lang="ru-RU" dirty="0" err="1"/>
              <a:t>Садо</a:t>
            </a:r>
            <a:r>
              <a:rPr lang="ru-RU" dirty="0"/>
              <a:t> </a:t>
            </a:r>
            <a:r>
              <a:rPr lang="ru-RU" dirty="0" err="1"/>
              <a:t>Мисербиев</a:t>
            </a:r>
            <a:r>
              <a:rPr lang="ru-RU" dirty="0"/>
              <a:t> и три офицера отделились от своего отряда и поехали вперед. Из предосторожности они разбились на две группы: Толстой и </a:t>
            </a:r>
            <a:r>
              <a:rPr lang="ru-RU" dirty="0" err="1"/>
              <a:t>Садо</a:t>
            </a:r>
            <a:r>
              <a:rPr lang="ru-RU" dirty="0"/>
              <a:t> </a:t>
            </a:r>
            <a:r>
              <a:rPr lang="ru-RU" dirty="0" smtClean="0"/>
              <a:t>поехали </a:t>
            </a:r>
            <a:r>
              <a:rPr lang="ru-RU" dirty="0"/>
              <a:t>по верхней дороге, а офицеры — по нижней. 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JSerEiz-4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1500174"/>
            <a:ext cx="4835532" cy="39628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рассказа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4143372" cy="5500725"/>
          </a:xfrm>
        </p:spPr>
        <p:txBody>
          <a:bodyPr>
            <a:normAutofit fontScale="85000" lnSpcReduction="10000"/>
          </a:bodyPr>
          <a:lstStyle/>
          <a:p>
            <a:pPr marL="0" indent="355600" algn="ctr">
              <a:buNone/>
            </a:pPr>
            <a:r>
              <a:rPr lang="ru-RU" dirty="0" smtClean="0"/>
              <a:t>Толстой оседлал темно-серого прекрасного иноходца кабардинской породы, он хорошо ходил рысью, но для быстрой езды был слаб. А у </a:t>
            </a:r>
            <a:r>
              <a:rPr lang="ru-RU" dirty="0" err="1" smtClean="0"/>
              <a:t>Садо</a:t>
            </a:r>
            <a:r>
              <a:rPr lang="ru-RU" dirty="0" smtClean="0"/>
              <a:t> была неуклюжая, поджарая длинноногая лошадь степной ногайской породы, но очень быстрая. Толстой и </a:t>
            </a:r>
            <a:r>
              <a:rPr lang="ru-RU" dirty="0" err="1" smtClean="0"/>
              <a:t>Садо</a:t>
            </a:r>
            <a:r>
              <a:rPr lang="ru-RU" dirty="0" smtClean="0"/>
              <a:t> поменялись лошадьми и ехали, беззаботно любуясь видами природы.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ападение. 1829 г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929066"/>
            <a:ext cx="4475653" cy="27089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рассказа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3071834"/>
          </a:xfrm>
        </p:spPr>
        <p:txBody>
          <a:bodyPr>
            <a:normAutofit fontScale="77500" lnSpcReduction="20000"/>
          </a:bodyPr>
          <a:lstStyle/>
          <a:p>
            <a:pPr marL="0" indent="355600" algn="just">
              <a:buNone/>
            </a:pPr>
            <a:r>
              <a:rPr lang="ru-RU" dirty="0" smtClean="0"/>
              <a:t>Вдруг вдали </a:t>
            </a:r>
            <a:r>
              <a:rPr lang="ru-RU" dirty="0" err="1" smtClean="0"/>
              <a:t>Садо</a:t>
            </a:r>
            <a:r>
              <a:rPr lang="ru-RU" dirty="0" smtClean="0"/>
              <a:t> заметил чеченцев, мчавшихся навстречу им, человек тридцать. Толстой дал об этом знать офицерам, ехавшим по нижней дороге, а сам помчался с </a:t>
            </a:r>
            <a:r>
              <a:rPr lang="ru-RU" dirty="0" err="1" smtClean="0"/>
              <a:t>Садо</a:t>
            </a:r>
            <a:r>
              <a:rPr lang="ru-RU" dirty="0" smtClean="0"/>
              <a:t> к укреплению Грозному. Толстой легко мог бы ускакать на быстроходной лошади, но он не хотел оставить своего друга.</a:t>
            </a:r>
          </a:p>
          <a:p>
            <a:pPr marL="0" indent="355600" algn="just">
              <a:buNone/>
            </a:pPr>
            <a:r>
              <a:rPr lang="ru-RU" dirty="0" smtClean="0"/>
              <a:t>Чеченцы приближались. В крепости это заметили. Был выслан отряд кавалеристов, и чеченцы обратились в бегство. Опасность для Толстого и </a:t>
            </a:r>
            <a:r>
              <a:rPr lang="ru-RU" dirty="0" err="1" smtClean="0"/>
              <a:t>Садо</a:t>
            </a:r>
            <a:r>
              <a:rPr lang="ru-RU" dirty="0" smtClean="0"/>
              <a:t> миновала, а из офицеров спасся только один.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Этот случай был использован Толстым в рассказе «Кавказский пленник»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Lev_Tolstoj_—_Kavkazskij_plennik._Posle_bala._Sevastopolskie_rasskaz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2000240"/>
            <a:ext cx="3452830" cy="416066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0" y="2643182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800" b="1" i="1" dirty="0" smtClean="0"/>
              <a:t>Л.Н. Толстой о Кавказе: «…край дикий, в котором так странно и поэтически соединяются две самые противоположные вещи — </a:t>
            </a:r>
          </a:p>
          <a:p>
            <a:pPr algn="ctr">
              <a:buFontTx/>
              <a:buNone/>
            </a:pPr>
            <a:r>
              <a:rPr lang="ru-RU" sz="2800" b="1" i="1" u="sng" dirty="0" smtClean="0"/>
              <a:t>война и свобода</a:t>
            </a:r>
            <a:r>
              <a:rPr lang="ru-RU" sz="2800" b="1" i="1" dirty="0" smtClean="0"/>
              <a:t>».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600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3071810"/>
            <a:ext cx="2336558" cy="3500462"/>
          </a:xfrm>
          <a:prstGeom prst="rect">
            <a:avLst/>
          </a:prstGeom>
        </p:spPr>
      </p:pic>
      <p:pic>
        <p:nvPicPr>
          <p:cNvPr id="4" name="Рисунок 3" descr="aul_842c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643314"/>
            <a:ext cx="3839278" cy="28575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dirty="0" smtClean="0"/>
              <a:t>«Кавказский пленник» = </a:t>
            </a:r>
          </a:p>
          <a:p>
            <a:pPr algn="ctr">
              <a:buFontTx/>
              <a:buNone/>
            </a:pPr>
            <a:r>
              <a:rPr lang="ru-RU" dirty="0" smtClean="0">
                <a:solidFill>
                  <a:schemeClr val="folHlink"/>
                </a:solidFill>
              </a:rPr>
              <a:t>свобода</a:t>
            </a:r>
            <a:r>
              <a:rPr lang="ru-RU" dirty="0" smtClean="0"/>
              <a:t> (простор, красота Кавказа)   </a:t>
            </a:r>
          </a:p>
          <a:p>
            <a:pPr algn="ctr">
              <a:buFontTx/>
              <a:buNone/>
            </a:pPr>
            <a:r>
              <a:rPr lang="ru-RU" dirty="0" smtClean="0">
                <a:solidFill>
                  <a:schemeClr val="folHlink"/>
                </a:solidFill>
              </a:rPr>
              <a:t>война</a:t>
            </a:r>
            <a:r>
              <a:rPr lang="ru-RU" dirty="0" smtClean="0"/>
              <a:t> (плен)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очинение-по-литературе-на-тему-Л.Н.-Толстой-Кавказский-плен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42852"/>
            <a:ext cx="4159804" cy="27670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2225668"/>
          </a:xfrm>
        </p:spPr>
        <p:txBody>
          <a:bodyPr/>
          <a:lstStyle/>
          <a:p>
            <a:r>
              <a:rPr lang="ru-RU" dirty="0" smtClean="0"/>
              <a:t>Значение имен героев: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401080" cy="3268667"/>
          </a:xfrm>
        </p:spPr>
        <p:txBody>
          <a:bodyPr>
            <a:normAutofit fontScale="92500" lnSpcReduction="20000"/>
          </a:bodyPr>
          <a:lstStyle/>
          <a:p>
            <a:pPr marL="0" indent="355600" algn="just">
              <a:lnSpc>
                <a:spcPct val="90000"/>
              </a:lnSpc>
            </a:pPr>
            <a:r>
              <a:rPr lang="ru-RU" dirty="0" smtClean="0"/>
              <a:t>Что такое «жила»? – прочное окончание мышц; отсюда слова «жилистый», «двужильный». Так говорят о выносливом, крепком человеке. </a:t>
            </a:r>
          </a:p>
          <a:p>
            <a:pPr marL="0" indent="355600" algn="just">
              <a:lnSpc>
                <a:spcPct val="90000"/>
              </a:lnSpc>
            </a:pPr>
            <a:r>
              <a:rPr lang="ru-RU" dirty="0" smtClean="0">
                <a:solidFill>
                  <a:schemeClr val="folHlink"/>
                </a:solidFill>
              </a:rPr>
              <a:t>Жилин = действие</a:t>
            </a:r>
            <a:r>
              <a:rPr lang="ru-RU" dirty="0" smtClean="0"/>
              <a:t>.</a:t>
            </a:r>
          </a:p>
          <a:p>
            <a:pPr marL="0" indent="355600" algn="just">
              <a:lnSpc>
                <a:spcPct val="90000"/>
              </a:lnSpc>
            </a:pPr>
            <a:r>
              <a:rPr lang="ru-RU" dirty="0" smtClean="0"/>
              <a:t>Что такое «костыль»? – палка для хромых, безногих, то есть, можно сказать, что фамилия характеризует героя как слабого, нуждающегося в поддержке и опоре.</a:t>
            </a:r>
          </a:p>
          <a:p>
            <a:pPr marL="0" indent="355600">
              <a:lnSpc>
                <a:spcPct val="90000"/>
              </a:lnSpc>
            </a:pPr>
            <a:r>
              <a:rPr lang="ru-RU" dirty="0" err="1" smtClean="0">
                <a:solidFill>
                  <a:schemeClr val="folHlink"/>
                </a:solidFill>
              </a:rPr>
              <a:t>Костылин</a:t>
            </a:r>
            <a:r>
              <a:rPr lang="ru-RU" dirty="0" smtClean="0">
                <a:solidFill>
                  <a:schemeClr val="folHlink"/>
                </a:solidFill>
              </a:rPr>
              <a:t> = бездействие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572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История создания рассказа Л.Н.Толстого  «Кавказский пленник»</vt:lpstr>
      <vt:lpstr>Кавказская война</vt:lpstr>
      <vt:lpstr>Толстой на Кавказе</vt:lpstr>
      <vt:lpstr>История создания рассказа</vt:lpstr>
      <vt:lpstr>История создания рассказа</vt:lpstr>
      <vt:lpstr>История создания рассказа</vt:lpstr>
      <vt:lpstr>Этот случай был использован Толстым в рассказе «Кавказский пленник» </vt:lpstr>
      <vt:lpstr>Словарная работа</vt:lpstr>
      <vt:lpstr>Значение имен героев:</vt:lpstr>
      <vt:lpstr>Слайд 10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создания рассказа Л.Н.Толстого  «Кавказский пленник»</dc:title>
  <dc:creator>ЛЮСЯ</dc:creator>
  <cp:lastModifiedBy>Admin</cp:lastModifiedBy>
  <cp:revision>11</cp:revision>
  <dcterms:created xsi:type="dcterms:W3CDTF">2016-04-21T13:33:08Z</dcterms:created>
  <dcterms:modified xsi:type="dcterms:W3CDTF">2021-10-18T11:09:21Z</dcterms:modified>
</cp:coreProperties>
</file>