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5"/>
  </p:notesMasterIdLst>
  <p:sldIdLst>
    <p:sldId id="265" r:id="rId2"/>
    <p:sldId id="258" r:id="rId3"/>
    <p:sldId id="266" r:id="rId4"/>
    <p:sldId id="286" r:id="rId5"/>
    <p:sldId id="256" r:id="rId6"/>
    <p:sldId id="259" r:id="rId7"/>
    <p:sldId id="260" r:id="rId8"/>
    <p:sldId id="261" r:id="rId9"/>
    <p:sldId id="263" r:id="rId10"/>
    <p:sldId id="262" r:id="rId11"/>
    <p:sldId id="264" r:id="rId12"/>
    <p:sldId id="268" r:id="rId13"/>
    <p:sldId id="267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88" r:id="rId22"/>
    <p:sldId id="291" r:id="rId23"/>
    <p:sldId id="287" r:id="rId24"/>
    <p:sldId id="289" r:id="rId25"/>
    <p:sldId id="290" r:id="rId26"/>
    <p:sldId id="277" r:id="rId27"/>
    <p:sldId id="278" r:id="rId28"/>
    <p:sldId id="280" r:id="rId29"/>
    <p:sldId id="281" r:id="rId30"/>
    <p:sldId id="282" r:id="rId31"/>
    <p:sldId id="283" r:id="rId32"/>
    <p:sldId id="284" r:id="rId33"/>
    <p:sldId id="285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579" autoAdjust="0"/>
  </p:normalViewPr>
  <p:slideViewPr>
    <p:cSldViewPr>
      <p:cViewPr>
        <p:scale>
          <a:sx n="60" d="100"/>
          <a:sy n="60" d="100"/>
        </p:scale>
        <p:origin x="-1434" y="-9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46C88-38E9-46C9-B4B5-01EE3B54192F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14136A-C607-4DFA-A81A-9CD5CC1542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6956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14136A-C607-4DFA-A81A-9CD5CC1542A9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7557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852936"/>
            <a:ext cx="6282952" cy="1368152"/>
          </a:xfrm>
        </p:spPr>
        <p:txBody>
          <a:bodyPr/>
          <a:lstStyle>
            <a:lvl1pPr>
              <a:defRPr b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0F6FC6">
                    <a:lumMod val="75000"/>
                  </a:srgbClr>
                </a:solidFill>
              </a:rPr>
              <a:pPr/>
              <a:t>28.04.2021</a:t>
            </a:fld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0F6FC6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699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11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527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0F6FC6">
                    <a:lumMod val="75000"/>
                  </a:srgbClr>
                </a:solidFill>
              </a:rPr>
              <a:pPr/>
              <a:t>28.04.2021</a:t>
            </a:fld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0F6FC6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1" name="Текст 2"/>
          <p:cNvSpPr>
            <a:spLocks noGrp="1"/>
          </p:cNvSpPr>
          <p:nvPr>
            <p:ph idx="1"/>
          </p:nvPr>
        </p:nvSpPr>
        <p:spPr>
          <a:xfrm>
            <a:off x="2699792" y="1988840"/>
            <a:ext cx="6192688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654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DBF5F9">
                    <a:lumMod val="50000"/>
                  </a:srgbClr>
                </a:solidFill>
              </a:rPr>
              <a:pPr/>
              <a:t>28.04.2021</a:t>
            </a:fld>
            <a:endParaRPr lang="ru-RU">
              <a:solidFill>
                <a:srgbClr val="DBF5F9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>
              <a:solidFill>
                <a:srgbClr val="DBF5F9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DBF5F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DBF5F9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sz="2400">
                <a:solidFill>
                  <a:schemeClr val="bg1">
                    <a:lumMod val="95000"/>
                  </a:schemeClr>
                </a:solidFill>
              </a:defRPr>
            </a:lvl2pPr>
            <a:lvl3pPr>
              <a:defRPr sz="2000">
                <a:solidFill>
                  <a:schemeClr val="bg1">
                    <a:lumMod val="95000"/>
                  </a:schemeClr>
                </a:solidFill>
              </a:defRPr>
            </a:lvl3pPr>
            <a:lvl4pPr>
              <a:defRPr sz="1800">
                <a:solidFill>
                  <a:schemeClr val="bg1">
                    <a:lumMod val="95000"/>
                  </a:schemeClr>
                </a:solidFill>
              </a:defRPr>
            </a:lvl4pPr>
            <a:lvl5pPr>
              <a:defRPr sz="1800">
                <a:solidFill>
                  <a:schemeClr val="bg1">
                    <a:lumMod val="9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28.04.2021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prstClr val="white">
                    <a:lumMod val="95000"/>
                  </a:prstClr>
                </a:solidFill>
              </a:rPr>
              <a:pPr/>
              <a:t>‹#›</a:t>
            </a:fld>
            <a:endParaRPr lang="ru-RU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90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048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185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639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756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28.04.2021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A5C249">
                    <a:lumMod val="60000"/>
                    <a:lumOff val="40000"/>
                  </a:srgbClr>
                </a:solidFill>
              </a:rPr>
              <a:pPr/>
              <a:t>‹#›</a:t>
            </a:fld>
            <a:endParaRPr lang="ru-RU">
              <a:solidFill>
                <a:srgbClr val="A5C249">
                  <a:lumMod val="60000"/>
                  <a:lumOff val="4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45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3366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99792" y="1988840"/>
            <a:ext cx="6192688" cy="41764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>
                <a:solidFill>
                  <a:srgbClr val="0F6FC6">
                    <a:lumMod val="75000"/>
                  </a:srgbClr>
                </a:solidFill>
              </a:rPr>
              <a:pPr/>
              <a:t>28.04.2021</a:t>
            </a:fld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>
                <a:solidFill>
                  <a:srgbClr val="0F6FC6">
                    <a:lumMod val="75000"/>
                  </a:srgbClr>
                </a:solidFill>
              </a:rPr>
              <a:pPr/>
              <a:t>‹#›</a:t>
            </a:fld>
            <a:endParaRPr lang="ru-RU">
              <a:solidFill>
                <a:srgbClr val="0F6FC6">
                  <a:lumMod val="75000"/>
                </a:srgbClr>
              </a:solidFill>
            </a:endParaRPr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150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628800"/>
            <a:ext cx="6282952" cy="1368152"/>
          </a:xfrm>
        </p:spPr>
        <p:txBody>
          <a:bodyPr>
            <a:noAutofit/>
          </a:bodyPr>
          <a:lstStyle/>
          <a:p>
            <a:r>
              <a:rPr lang="ru-RU" sz="4000" i="1" dirty="0">
                <a:latin typeface="Georgia" pitchFamily="18" charset="0"/>
              </a:rPr>
              <a:t>Экономический </a:t>
            </a:r>
            <a:r>
              <a:rPr lang="ru-RU" sz="4000" i="1" dirty="0" err="1">
                <a:latin typeface="Georgia" pitchFamily="18" charset="0"/>
              </a:rPr>
              <a:t>брейн</a:t>
            </a:r>
            <a:r>
              <a:rPr lang="ru-RU" sz="4000" i="1" dirty="0">
                <a:latin typeface="Georgia" pitchFamily="18" charset="0"/>
              </a:rPr>
              <a:t>-ринг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3068960"/>
            <a:ext cx="49502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ctr">
              <a:spcBef>
                <a:spcPct val="20000"/>
              </a:spcBef>
              <a:buClr>
                <a:srgbClr val="A28E6A"/>
              </a:buClr>
              <a:buSzPct val="95000"/>
            </a:pPr>
            <a:r>
              <a:rPr lang="ru-RU" sz="44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Занимательная экономика</a:t>
            </a:r>
          </a:p>
        </p:txBody>
      </p:sp>
    </p:spTree>
    <p:extLst>
      <p:ext uri="{BB962C8B-B14F-4D97-AF65-F5344CB8AC3E}">
        <p14:creationId xmlns:p14="http://schemas.microsoft.com/office/powerpoint/2010/main" val="178066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99792" y="0"/>
            <a:ext cx="6444208" cy="836712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71800" y="908720"/>
            <a:ext cx="6084168" cy="1664164"/>
          </a:xfrm>
        </p:spPr>
        <p:txBody>
          <a:bodyPr>
            <a:normAutofit fontScale="47500" lnSpcReduction="20000"/>
          </a:bodyPr>
          <a:lstStyle/>
          <a:p>
            <a:pPr marL="0" lvl="0" indent="0" algn="ctr">
              <a:buNone/>
            </a:pPr>
            <a:r>
              <a:rPr lang="ru-RU" sz="4400" i="1" dirty="0" smtClean="0">
                <a:latin typeface="Georgia" pitchFamily="18" charset="0"/>
              </a:rPr>
              <a:t>Они бывают финансовые, реальные, валовые, чистые, частные и государственные, производственные, научно-технические, социальные, </a:t>
            </a:r>
            <a:r>
              <a:rPr lang="ru-RU" sz="4400" i="1" dirty="0" err="1" smtClean="0">
                <a:latin typeface="Georgia" pitchFamily="18" charset="0"/>
              </a:rPr>
              <a:t>природовозобновляемые</a:t>
            </a:r>
            <a:r>
              <a:rPr lang="ru-RU" sz="4400" i="1" dirty="0" smtClean="0">
                <a:latin typeface="Georgia" pitchFamily="18" charset="0"/>
              </a:rPr>
              <a:t>, природоохранные</a:t>
            </a:r>
            <a:r>
              <a:rPr lang="ru-RU" i="1" dirty="0" smtClean="0">
                <a:latin typeface="Georgia" pitchFamily="18" charset="0"/>
              </a:rPr>
              <a:t>.</a:t>
            </a: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2339752" y="2276872"/>
            <a:ext cx="4392488" cy="9281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just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1. За </a:t>
            </a: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рубежом это обычная практика, т.к. необходимы для получения прибыли.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2462870" y="3356992"/>
            <a:ext cx="3909771" cy="85725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2.  Ими 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могут быть интеллектуальные и материальные ценности.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3852361" y="4250634"/>
            <a:ext cx="5040560" cy="1263036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3. Известны 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еще со времен Древнего Вавилона и в переводе с латинского означает «облачать, вступать в права», а с английского «вкладывать».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Georgia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004445"/>
            <a:ext cx="25717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 descr="Затраты на производство продукции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25" y="5477284"/>
            <a:ext cx="1256986" cy="1571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одержимое 4"/>
          <p:cNvSpPr txBox="1">
            <a:spLocks/>
          </p:cNvSpPr>
          <p:nvPr/>
        </p:nvSpPr>
        <p:spPr>
          <a:xfrm>
            <a:off x="2771800" y="5925113"/>
            <a:ext cx="6084168" cy="571504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4. Долгосрочные </a:t>
            </a:r>
            <a:r>
              <a:rPr lang="ru-RU" sz="28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и краткосрочные вложения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sz="2800" i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975" y="4152148"/>
            <a:ext cx="1389491" cy="1622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19872" y="188640"/>
            <a:ext cx="4752528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3131840" y="1484784"/>
            <a:ext cx="4608512" cy="79921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atang" pitchFamily="18" charset="-127"/>
                <a:ea typeface="Batang" pitchFamily="18" charset="-127"/>
              </a:rPr>
              <a:t>ИНВЕСТИЦИИ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74" y="2600325"/>
            <a:ext cx="5413573" cy="324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99792" y="0"/>
            <a:ext cx="6444208" cy="83671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71800" y="908720"/>
            <a:ext cx="6084168" cy="792088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buNone/>
            </a:pPr>
            <a:r>
              <a:rPr lang="ru-RU" sz="2400" i="1" dirty="0">
                <a:latin typeface="Georgia" pitchFamily="18" charset="0"/>
              </a:rPr>
              <a:t>Один из способов перераспределения прибыли</a:t>
            </a:r>
            <a:r>
              <a:rPr lang="ru-RU" i="1" dirty="0" smtClean="0">
                <a:latin typeface="Georgia" pitchFamily="18" charset="0"/>
              </a:rPr>
              <a:t>.</a:t>
            </a: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2777375" y="1628800"/>
            <a:ext cx="4508263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just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1.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Являются регулятором 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экономики. Могут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сдерживать или стимулировать определенные экономические процессы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5031506" y="3068960"/>
            <a:ext cx="3909771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2. </a:t>
            </a: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Без них невозможно существование государства</a:t>
            </a:r>
            <a:endParaRPr kumimoji="0" lang="ru-RU" sz="26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2739815" y="4250634"/>
            <a:ext cx="4246576" cy="90655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3. </a:t>
            </a: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Они обеспечивают бедные и незащищенные слои населения</a:t>
            </a:r>
            <a:endParaRPr lang="ru-RU" sz="2800" i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292080" y="5477284"/>
            <a:ext cx="3563888" cy="1192076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4. </a:t>
            </a:r>
            <a:r>
              <a:rPr lang="ru-RU" sz="26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Обязательны для всех предприятий, физических лиц предпринимателей и населения</a:t>
            </a:r>
            <a:r>
              <a:rPr lang="ru-RU" sz="38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.</a:t>
            </a:r>
            <a:endParaRPr lang="ru-RU" sz="3800" i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5638" y="1508875"/>
            <a:ext cx="1858361" cy="1391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3"/>
          <a:stretch/>
        </p:blipFill>
        <p:spPr bwMode="auto">
          <a:xfrm>
            <a:off x="2739815" y="2780928"/>
            <a:ext cx="2179253" cy="1349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40" y="3808061"/>
            <a:ext cx="1691679" cy="1669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34" y="5185017"/>
            <a:ext cx="2063571" cy="1380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271224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25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19872" y="188640"/>
            <a:ext cx="4752528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3131840" y="1484784"/>
            <a:ext cx="4608512" cy="79921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Batang" pitchFamily="18" charset="-127"/>
              </a:rPr>
              <a:t>НАЛОГИ</a:t>
            </a:r>
          </a:p>
        </p:txBody>
      </p:sp>
      <p:sp>
        <p:nvSpPr>
          <p:cNvPr id="5" name="AutoShape 7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5" r="21473"/>
          <a:stretch/>
        </p:blipFill>
        <p:spPr bwMode="auto">
          <a:xfrm>
            <a:off x="3738037" y="2636911"/>
            <a:ext cx="4464496" cy="373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090726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699792" y="0"/>
            <a:ext cx="6444208" cy="836712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71799" y="908720"/>
            <a:ext cx="6084169" cy="720080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sz="2400" i="1" dirty="0">
                <a:latin typeface="Georgia" pitchFamily="18" charset="0"/>
              </a:rPr>
              <a:t>Без этого невозможна рыночная </a:t>
            </a:r>
            <a:r>
              <a:rPr lang="ru-RU" sz="2400" i="1" dirty="0" smtClean="0">
                <a:latin typeface="Georgia" pitchFamily="18" charset="0"/>
              </a:rPr>
              <a:t>экономика</a:t>
            </a:r>
            <a:endParaRPr lang="ru-RU" i="1" dirty="0" smtClean="0">
              <a:latin typeface="Georgia" pitchFamily="18" charset="0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4466634" y="1545355"/>
            <a:ext cx="4508263" cy="115212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just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1.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По мнению Адама Смита это «невидимая рука</a:t>
            </a: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»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рынка, которая координирует деятельность его участников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2529233" y="3017332"/>
            <a:ext cx="4891589" cy="1008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2.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Бывает чистой, совершенной, несовершенной, добросовестной и недобросовестной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5223385" y="4399604"/>
            <a:ext cx="3741243" cy="1019788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lvl="0" algn="just"/>
            <a:r>
              <a:rPr lang="ru-RU" sz="21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3. </a:t>
            </a: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С ней борется государство с помощью образования </a:t>
            </a:r>
            <a:r>
              <a:rPr lang="ru-RU" sz="2000" i="1" dirty="0" err="1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Антикоммитета</a:t>
            </a:r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 </a:t>
            </a:r>
            <a:r>
              <a:rPr lang="ru-RU" sz="2000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и законов </a:t>
            </a:r>
          </a:p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1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Georgia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3131840" y="5872228"/>
            <a:ext cx="4248472" cy="9857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algn="just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i="1" dirty="0" smtClean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4. </a:t>
            </a: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Georgia" pitchFamily="18" charset="0"/>
              </a:rPr>
              <a:t>Представляет собой борьбу продавцов за место на рынке и покупателей за товар</a:t>
            </a:r>
            <a:endParaRPr lang="ru-RU" sz="3600" i="1" dirty="0">
              <a:solidFill>
                <a:schemeClr val="accent1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375" y="1288264"/>
            <a:ext cx="1666310" cy="16663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954" y="2697483"/>
            <a:ext cx="1443943" cy="1661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375" y="4025444"/>
            <a:ext cx="2370689" cy="1698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0954" y="5406174"/>
            <a:ext cx="1443942" cy="1443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163309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419872" y="188640"/>
            <a:ext cx="4752528" cy="114300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3779912" y="1519138"/>
            <a:ext cx="3744416" cy="79921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2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eorgia" pitchFamily="18" charset="0"/>
                <a:ea typeface="Batang" pitchFamily="18" charset="-127"/>
              </a:rPr>
              <a:t>КОНКУРЕНЦИЯ</a:t>
            </a:r>
          </a:p>
        </p:txBody>
      </p:sp>
      <p:sp>
        <p:nvSpPr>
          <p:cNvPr id="5" name="AutoShape 7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9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1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3" descr="Срочная новость для всех бухгалтеров: в 2020 году изменились имущественные  налоги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1828" y="2636912"/>
            <a:ext cx="5668710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75709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C4A2D5B-BF07-4AB3-B703-05EE4AE0E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280" y="357166"/>
            <a:ext cx="6480720" cy="1336698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atin typeface="Georgia" panose="02040502050405020303" pitchFamily="18" charset="0"/>
              </a:rPr>
              <a:t>Конкурс </a:t>
            </a:r>
            <a:r>
              <a:rPr lang="ru-RU" cap="all" dirty="0">
                <a:latin typeface="Georgia" panose="02040502050405020303" pitchFamily="18" charset="0"/>
              </a:rPr>
              <a:t>капитанов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C5CC8CDF-98BD-49B8-8C9D-A8A3906066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1840" y="5384967"/>
            <a:ext cx="4104456" cy="11370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>
                <a:latin typeface="Georgia" panose="02040502050405020303" pitchFamily="18" charset="0"/>
              </a:rPr>
              <a:t>Максимальная </a:t>
            </a:r>
            <a:r>
              <a:rPr lang="ru-RU" sz="2400" dirty="0" smtClean="0">
                <a:latin typeface="Georgia" panose="02040502050405020303" pitchFamily="18" charset="0"/>
              </a:rPr>
              <a:t>оценка - </a:t>
            </a:r>
            <a:endParaRPr lang="ru-RU" sz="2400" dirty="0">
              <a:latin typeface="Georgia" panose="02040502050405020303" pitchFamily="18" charset="0"/>
            </a:endParaRPr>
          </a:p>
          <a:p>
            <a:pPr marL="0" indent="0" algn="ctr">
              <a:buNone/>
            </a:pPr>
            <a:r>
              <a:rPr lang="ru-RU" sz="2400" dirty="0">
                <a:latin typeface="Georgia" panose="02040502050405020303" pitchFamily="18" charset="0"/>
              </a:rPr>
              <a:t>5 умников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20D0B53-50EF-4BEF-8FB2-CCFA965A9EA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15" t="45517" r="60712" b="20689"/>
          <a:stretch/>
        </p:blipFill>
        <p:spPr bwMode="auto">
          <a:xfrm>
            <a:off x="7380312" y="5229200"/>
            <a:ext cx="1656184" cy="14485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30DE3EB-4777-4767-9ED9-312C1D6701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2317426"/>
            <a:ext cx="2407323" cy="26093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659922EA-33F7-4301-BBEE-9BE3874AA1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629171" y="2345809"/>
            <a:ext cx="2407325" cy="266932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088D3BA-428B-4E35-8A6D-6251B17E88A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60611" y="2687256"/>
            <a:ext cx="1871050" cy="174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063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AC8B3DC-A238-418D-AA00-E89EE6EF94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2" y="4077072"/>
            <a:ext cx="4106736" cy="237626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2400" b="1" u="sng" dirty="0">
                <a:solidFill>
                  <a:srgbClr val="FF0000"/>
                </a:solidFill>
                <a:latin typeface="Georgia" panose="02040502050405020303" pitchFamily="18" charset="0"/>
              </a:rPr>
              <a:t>Капитан 2</a:t>
            </a:r>
            <a:endParaRPr lang="ru-RU" sz="2400" u="sng" dirty="0">
              <a:solidFill>
                <a:srgbClr val="FF0000"/>
              </a:solidFill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ru-RU" sz="2400" i="1" dirty="0">
                <a:latin typeface="Georgia" panose="02040502050405020303" pitchFamily="18" charset="0"/>
              </a:rPr>
              <a:t>Вы управляющий торговой компании. У вас нет средств на выплату долга коллекторам. </a:t>
            </a:r>
            <a:endParaRPr lang="ru-RU" sz="2400" i="1" dirty="0" smtClean="0">
              <a:latin typeface="Georgia" panose="02040502050405020303" pitchFamily="18" charset="0"/>
            </a:endParaRPr>
          </a:p>
          <a:p>
            <a:pPr marL="0" indent="0" algn="just">
              <a:buNone/>
            </a:pPr>
            <a:r>
              <a:rPr lang="ru-RU" sz="2400" i="1" dirty="0" smtClean="0">
                <a:latin typeface="Georgia" panose="02040502050405020303" pitchFamily="18" charset="0"/>
              </a:rPr>
              <a:t>Попробуйте </a:t>
            </a:r>
            <a:r>
              <a:rPr lang="ru-RU" sz="2400" i="1" dirty="0">
                <a:latin typeface="Georgia" panose="02040502050405020303" pitchFamily="18" charset="0"/>
              </a:rPr>
              <a:t>переубедить коллектора дать Вам отсрочку.</a:t>
            </a:r>
            <a:endParaRPr lang="ru-RU" sz="2400" dirty="0">
              <a:latin typeface="Georgia" panose="02040502050405020303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FB6A1980-5590-41B8-8871-782E06F2CFF2}"/>
              </a:ext>
            </a:extLst>
          </p:cNvPr>
          <p:cNvSpPr/>
          <p:nvPr/>
        </p:nvSpPr>
        <p:spPr>
          <a:xfrm>
            <a:off x="2571736" y="928670"/>
            <a:ext cx="471490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b="1" u="sng" dirty="0">
                <a:solidFill>
                  <a:srgbClr val="FF0000"/>
                </a:solidFill>
                <a:latin typeface="Georgia" panose="02040502050405020303" pitchFamily="18" charset="0"/>
              </a:rPr>
              <a:t>Капитан </a:t>
            </a:r>
            <a:r>
              <a:rPr lang="ru-RU" sz="2300" b="1" u="sng" dirty="0" smtClean="0">
                <a:solidFill>
                  <a:srgbClr val="FF0000"/>
                </a:solidFill>
                <a:latin typeface="Georgia" panose="02040502050405020303" pitchFamily="18" charset="0"/>
              </a:rPr>
              <a:t>1</a:t>
            </a:r>
          </a:p>
          <a:p>
            <a:pPr algn="just"/>
            <a:r>
              <a:rPr lang="ru-RU" sz="2300" i="1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Вы </a:t>
            </a:r>
            <a:r>
              <a:rPr lang="ru-RU" sz="2300" i="1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директор банка. Ваш друг неплатежеспособный, но просит у Вас кредит. </a:t>
            </a:r>
            <a:endParaRPr lang="ru-RU" sz="2300" i="1" dirty="0" smtClean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300" i="1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Обоснуйте </a:t>
            </a:r>
            <a:r>
              <a:rPr lang="ru-RU" sz="2300" i="1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свой отказ таким образом, чтобы остаться при своих интересах и не потерять при этом друга.</a:t>
            </a:r>
            <a:endParaRPr lang="ru-RU" sz="23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A78419D6-203D-4AA8-BEEE-766BF1774E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65948" y="1041261"/>
            <a:ext cx="2143125" cy="21431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88924C6-10CF-4068-8904-64F6AC6DB0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3174" y="4143380"/>
            <a:ext cx="2124075" cy="2152650"/>
          </a:xfrm>
          <a:prstGeom prst="rect">
            <a:avLst/>
          </a:prstGeom>
        </p:spPr>
      </p:pic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CC4A2D5B-BF07-4AB3-B703-05EE4AE0E7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7422" y="0"/>
            <a:ext cx="6480720" cy="1336698"/>
          </a:xfrm>
        </p:spPr>
        <p:txBody>
          <a:bodyPr>
            <a:normAutofit fontScale="90000"/>
          </a:bodyPr>
          <a:lstStyle/>
          <a:p>
            <a:r>
              <a:rPr lang="ru-RU" cap="all" dirty="0" smtClean="0">
                <a:latin typeface="Georgia" panose="02040502050405020303" pitchFamily="18" charset="0"/>
              </a:rPr>
              <a:t>Конкурс </a:t>
            </a:r>
            <a:r>
              <a:rPr lang="ru-RU" cap="all" dirty="0">
                <a:latin typeface="Georgia" panose="02040502050405020303" pitchFamily="18" charset="0"/>
              </a:rPr>
              <a:t>капитанов</a:t>
            </a:r>
          </a:p>
        </p:txBody>
      </p:sp>
    </p:spTree>
    <p:extLst>
      <p:ext uri="{BB962C8B-B14F-4D97-AF65-F5344CB8AC3E}">
        <p14:creationId xmlns:p14="http://schemas.microsoft.com/office/powerpoint/2010/main" val="21849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E251D1A-2D24-4F28-B407-0E70524D25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1800" y="332656"/>
            <a:ext cx="6192688" cy="12961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kern="0" cap="sm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БОЛЬШЕ СЛОВ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0A114E20-D9FA-4309-B97B-F6F82E05251F}"/>
              </a:ext>
            </a:extLst>
          </p:cNvPr>
          <p:cNvSpPr/>
          <p:nvPr/>
        </p:nvSpPr>
        <p:spPr>
          <a:xfrm>
            <a:off x="2921858" y="1556792"/>
            <a:ext cx="61926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Время на выполнение </a:t>
            </a:r>
            <a:r>
              <a:rPr lang="ru-RU" sz="20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задания - 2 </a:t>
            </a:r>
            <a:r>
              <a:rPr lang="ru-RU" sz="20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минуты</a:t>
            </a:r>
            <a:endParaRPr lang="ru-RU" sz="2000" dirty="0">
              <a:solidFill>
                <a:prstClr val="black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E145B93-7C84-4ED1-A694-E95954F99CCF}"/>
              </a:ext>
            </a:extLst>
          </p:cNvPr>
          <p:cNvSpPr/>
          <p:nvPr/>
        </p:nvSpPr>
        <p:spPr>
          <a:xfrm>
            <a:off x="2771800" y="5589240"/>
            <a:ext cx="475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Команда победитель получит </a:t>
            </a:r>
            <a:endParaRPr lang="ru-RU" sz="2400" dirty="0" smtClean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</a:endParaRPr>
          </a:p>
          <a:p>
            <a:pPr algn="ctr"/>
            <a:r>
              <a:rPr lang="ru-RU" sz="24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5 </a:t>
            </a:r>
            <a:r>
              <a:rPr lang="ru-RU" sz="24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</a:rPr>
              <a:t>умников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9668C7E-AF3B-4B82-9785-D31F15C88C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58082" y="5214950"/>
            <a:ext cx="1500198" cy="1311981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7C4A24B-1E15-410B-89F1-40370C6984A6}"/>
              </a:ext>
            </a:extLst>
          </p:cNvPr>
          <p:cNvSpPr/>
          <p:nvPr/>
        </p:nvSpPr>
        <p:spPr>
          <a:xfrm>
            <a:off x="2339752" y="2636912"/>
            <a:ext cx="68042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ctr"/>
            <a:r>
              <a:rPr lang="ru-RU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ОПЕРАЦИОННАЯ ДЕЯТЕЛЬНОСТЬ В ЛОГИСТИКЕ</a:t>
            </a:r>
          </a:p>
        </p:txBody>
      </p:sp>
    </p:spTree>
    <p:extLst>
      <p:ext uri="{BB962C8B-B14F-4D97-AF65-F5344CB8AC3E}">
        <p14:creationId xmlns:p14="http://schemas.microsoft.com/office/powerpoint/2010/main" val="372931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98BC1D6-85C0-4ABD-8F53-8009272C89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14678" y="857232"/>
            <a:ext cx="5112568" cy="3898146"/>
          </a:xfrm>
          <a:prstGeom prst="rect">
            <a:avLst/>
          </a:prstGeom>
          <a:ln>
            <a:noFill/>
          </a:ln>
          <a:effectLst>
            <a:softEdge rad="12700"/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1EA0A77-0D49-4DD7-BF40-F55025B018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280" y="500042"/>
            <a:ext cx="6480720" cy="1336698"/>
          </a:xfrm>
        </p:spPr>
        <p:txBody>
          <a:bodyPr>
            <a:normAutofit fontScale="90000"/>
          </a:bodyPr>
          <a:lstStyle/>
          <a:p>
            <a:r>
              <a:rPr lang="ru-RU" cap="small" dirty="0" smtClean="0">
                <a:latin typeface="Georgia" panose="02040502050405020303" pitchFamily="18" charset="0"/>
              </a:rPr>
              <a:t>НЕМОЕ КИНО</a:t>
            </a:r>
            <a:br>
              <a:rPr lang="ru-RU" cap="small" dirty="0" smtClean="0">
                <a:latin typeface="Georgia" panose="02040502050405020303" pitchFamily="18" charset="0"/>
              </a:rPr>
            </a:br>
            <a:endParaRPr lang="ru-RU" cap="small" dirty="0">
              <a:latin typeface="Georgia" panose="02040502050405020303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F235B8EA-E8F5-41A2-8B52-164F0E3E508C}"/>
              </a:ext>
            </a:extLst>
          </p:cNvPr>
          <p:cNvSpPr/>
          <p:nvPr/>
        </p:nvSpPr>
        <p:spPr>
          <a:xfrm>
            <a:off x="3428992" y="5286388"/>
            <a:ext cx="407196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613" marR="540385" indent="287338" algn="just"/>
            <a:r>
              <a:rPr lang="ru-RU" sz="22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 </a:t>
            </a:r>
            <a:r>
              <a:rPr lang="ru-RU" sz="22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каждую </a:t>
            </a:r>
            <a:r>
              <a:rPr lang="ru-RU" sz="22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угаданную </a:t>
            </a:r>
            <a:r>
              <a:rPr lang="ru-RU" sz="22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карточку, команда </a:t>
            </a:r>
            <a:r>
              <a:rPr lang="ru-RU" sz="22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получает </a:t>
            </a:r>
            <a:r>
              <a:rPr lang="ru-RU" sz="22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1 </a:t>
            </a:r>
            <a:r>
              <a:rPr lang="ru-RU" sz="22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умник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99717512-EA82-4398-80F5-07FC2E6466E6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1" t="45517" r="60712" b="20000"/>
          <a:stretch/>
        </p:blipFill>
        <p:spPr bwMode="auto">
          <a:xfrm>
            <a:off x="7286644" y="4929198"/>
            <a:ext cx="1620575" cy="150019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5937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ownload Free png House Cartoon Png - Cartoon House Transparent Png - Free  ... - DLPNG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r="19318"/>
          <a:stretch/>
        </p:blipFill>
        <p:spPr bwMode="auto">
          <a:xfrm>
            <a:off x="6948264" y="-128439"/>
            <a:ext cx="2042160" cy="2176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Выноска-облако 2"/>
          <p:cNvSpPr/>
          <p:nvPr/>
        </p:nvSpPr>
        <p:spPr>
          <a:xfrm>
            <a:off x="2886499" y="160338"/>
            <a:ext cx="2664296" cy="1224136"/>
          </a:xfrm>
          <a:prstGeom prst="cloudCallout">
            <a:avLst>
              <a:gd name="adj1" fmla="val 89565"/>
              <a:gd name="adj2" fmla="val 4009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ойкос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499" y="1628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Выноска-облако 9"/>
          <p:cNvSpPr/>
          <p:nvPr/>
        </p:nvSpPr>
        <p:spPr>
          <a:xfrm>
            <a:off x="6479704" y="2211700"/>
            <a:ext cx="2664296" cy="1224136"/>
          </a:xfrm>
          <a:prstGeom prst="cloudCallout">
            <a:avLst>
              <a:gd name="adj1" fmla="val -96909"/>
              <a:gd name="adj2" fmla="val -3460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i="1" dirty="0" err="1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номос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84140" y="3493820"/>
            <a:ext cx="613875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Экономика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491" y="4725144"/>
            <a:ext cx="1633364" cy="180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079636" y="4725144"/>
            <a:ext cx="318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Что</a:t>
            </a:r>
            <a:endParaRPr lang="ru-RU" sz="36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93740" y="5242760"/>
            <a:ext cx="318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</a:t>
            </a:r>
            <a:endParaRPr lang="ru-RU" sz="36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093740" y="5698078"/>
            <a:ext cx="318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Кому</a:t>
            </a:r>
            <a:endParaRPr lang="ru-RU" sz="36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5687899" y="4725144"/>
            <a:ext cx="396302" cy="1440160"/>
          </a:xfrm>
          <a:prstGeom prst="rightBrace">
            <a:avLst>
              <a:gd name="adj1" fmla="val 8333"/>
              <a:gd name="adj2" fmla="val 45767"/>
            </a:avLst>
          </a:prstGeom>
          <a:ln w="127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17693" y="4995869"/>
            <a:ext cx="3188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</a:t>
            </a:r>
            <a:r>
              <a:rPr lang="ru-RU" sz="2800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роизводить?</a:t>
            </a:r>
            <a:endParaRPr lang="ru-RU" sz="2800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10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8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100"/>
                            </p:stCondLst>
                            <p:childTnLst>
                              <p:par>
                                <p:cTn id="26" presetID="26" presetClass="entr" presetSubtype="0" fill="hold" grpId="0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93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25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6" grpId="0"/>
      <p:bldP spid="8" grpId="0"/>
      <p:bldP spid="15" grpId="0"/>
      <p:bldP spid="16" grpId="0"/>
      <p:bldP spid="9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AC9113F3-508F-4180-8335-8A9FE0E7F09F}"/>
              </a:ext>
            </a:extLst>
          </p:cNvPr>
          <p:cNvSpPr/>
          <p:nvPr/>
        </p:nvSpPr>
        <p:spPr>
          <a:xfrm>
            <a:off x="4000496" y="1071546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>
                <a:solidFill>
                  <a:srgbClr val="0F6F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Банкрот</a:t>
            </a:r>
            <a:endParaRPr lang="ru-RU" sz="4000" dirty="0">
              <a:solidFill>
                <a:srgbClr val="0F6FC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2050" name="Picture 2" descr="Можно ли стать самозанятым после банкротства">
            <a:extLst>
              <a:ext uri="{FF2B5EF4-FFF2-40B4-BE49-F238E27FC236}">
                <a16:creationId xmlns:a16="http://schemas.microsoft.com/office/drawing/2014/main" xmlns="" id="{9DDFEFEB-4A7D-43A6-87CD-F0F55C1657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928934"/>
            <a:ext cx="5748972" cy="271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2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3EBCCE6B-4ACC-474D-A1DC-FD8BBF4584A6}"/>
              </a:ext>
            </a:extLst>
          </p:cNvPr>
          <p:cNvSpPr/>
          <p:nvPr/>
        </p:nvSpPr>
        <p:spPr>
          <a:xfrm>
            <a:off x="4714876" y="1071546"/>
            <a:ext cx="24288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F6F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Договор</a:t>
            </a:r>
            <a:endParaRPr lang="ru-RU" sz="2400" dirty="0">
              <a:solidFill>
                <a:srgbClr val="0F6FC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BF14564E-4FCE-414B-8D4E-82ECCEE088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28993" y="2357430"/>
            <a:ext cx="5048284" cy="371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xmlns="" id="{EB1761DA-B2A2-4433-813C-CAC0660FCCA1}"/>
              </a:ext>
            </a:extLst>
          </p:cNvPr>
          <p:cNvSpPr/>
          <p:nvPr/>
        </p:nvSpPr>
        <p:spPr>
          <a:xfrm>
            <a:off x="4643438" y="1071546"/>
            <a:ext cx="25003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F6F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Упаковка</a:t>
            </a:r>
            <a:endParaRPr lang="ru-RU" sz="2400" dirty="0">
              <a:solidFill>
                <a:srgbClr val="0F6FC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1BB9281-3939-49D5-9101-029608A6A5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0430" y="2214554"/>
            <a:ext cx="4857784" cy="323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1FD1B9E7-8A4E-4322-B4A4-1252E78AA3A7}"/>
              </a:ext>
            </a:extLst>
          </p:cNvPr>
          <p:cNvSpPr/>
          <p:nvPr/>
        </p:nvSpPr>
        <p:spPr>
          <a:xfrm>
            <a:off x="4572000" y="1000108"/>
            <a:ext cx="300039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0F6F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Акция</a:t>
            </a:r>
            <a:endParaRPr lang="ru-RU" sz="2400" dirty="0">
              <a:solidFill>
                <a:srgbClr val="0F6FC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8BE3B8D-F732-4C8B-8D47-950F3CAA3FE2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2571744"/>
            <a:ext cx="2786082" cy="3724476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9582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819F5A36-6DC5-4838-B41C-95D465352D0A}"/>
              </a:ext>
            </a:extLst>
          </p:cNvPr>
          <p:cNvSpPr/>
          <p:nvPr/>
        </p:nvSpPr>
        <p:spPr>
          <a:xfrm>
            <a:off x="3929058" y="1214422"/>
            <a:ext cx="46434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solidFill>
                  <a:srgbClr val="0F6F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anose="02040502050405020303" pitchFamily="18" charset="0"/>
                <a:ea typeface="Times New Roman" panose="02020603050405020304" pitchFamily="18" charset="0"/>
              </a:rPr>
              <a:t>Производство</a:t>
            </a:r>
            <a:endParaRPr lang="ru-RU" sz="2400" dirty="0">
              <a:solidFill>
                <a:srgbClr val="0F6FC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0FC20360-81E6-4F3B-9745-F2BC1DBD9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78" y="2357430"/>
            <a:ext cx="5098520" cy="339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13EAABF7-4013-40A2-B436-A2B878AC74DD}"/>
              </a:ext>
            </a:extLst>
          </p:cNvPr>
          <p:cNvSpPr/>
          <p:nvPr/>
        </p:nvSpPr>
        <p:spPr>
          <a:xfrm>
            <a:off x="4857752" y="1071546"/>
            <a:ext cx="242889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spc="210" dirty="0">
                <a:solidFill>
                  <a:srgbClr val="0F6FC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Товар</a:t>
            </a:r>
            <a:endParaRPr lang="ru-RU" sz="2400" spc="210" dirty="0">
              <a:solidFill>
                <a:srgbClr val="0F6FC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7E7A33CD-66B3-4805-A6A4-B90174FB81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868" y="1928802"/>
            <a:ext cx="3571900" cy="3041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2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66732B-AD4B-4226-8D0F-C202A4D3D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280" y="285728"/>
            <a:ext cx="6480720" cy="1336698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Georgia" panose="02040502050405020303" pitchFamily="18" charset="0"/>
              </a:rPr>
              <a:t/>
            </a:r>
            <a:br>
              <a:rPr lang="ru-RU" dirty="0">
                <a:latin typeface="Georgia" panose="02040502050405020303" pitchFamily="18" charset="0"/>
              </a:rPr>
            </a:br>
            <a:r>
              <a:rPr lang="ru-RU" cap="all" dirty="0">
                <a:latin typeface="Georgia" panose="02040502050405020303" pitchFamily="18" charset="0"/>
              </a:rPr>
              <a:t>Занимательные задачки</a:t>
            </a:r>
            <a:r>
              <a:rPr lang="ru-RU" dirty="0">
                <a:effectLst/>
                <a:latin typeface="Georgia" panose="02040502050405020303" pitchFamily="18" charset="0"/>
              </a:rPr>
              <a:t/>
            </a:r>
            <a:br>
              <a:rPr lang="ru-RU" dirty="0">
                <a:effectLst/>
                <a:latin typeface="Georgia" panose="02040502050405020303" pitchFamily="18" charset="0"/>
              </a:rPr>
            </a:b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59DF191E-D512-45B8-AAB5-68B8D7A8B723}"/>
              </a:ext>
            </a:extLst>
          </p:cNvPr>
          <p:cNvSpPr/>
          <p:nvPr/>
        </p:nvSpPr>
        <p:spPr>
          <a:xfrm>
            <a:off x="2843808" y="57332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 каждую правильно решенную </a:t>
            </a:r>
            <a:r>
              <a:rPr lang="ru-RU" sz="20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задачу </a:t>
            </a:r>
            <a:r>
              <a:rPr lang="ru-RU" sz="20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команда получает 5 умников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992D69AE-7C7D-4688-A8BA-E5723C6217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26487" y="5549007"/>
            <a:ext cx="1441480" cy="1260630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F96D78CD-8782-424D-85C4-64437BE8A9B2}"/>
              </a:ext>
            </a:extLst>
          </p:cNvPr>
          <p:cNvSpPr/>
          <p:nvPr/>
        </p:nvSpPr>
        <p:spPr>
          <a:xfrm>
            <a:off x="3000364" y="1643050"/>
            <a:ext cx="57060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Время на выполнение - 7 минут</a:t>
            </a:r>
            <a:endParaRPr lang="ru-RU" sz="24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CD77F8DA-7901-452D-B8DA-CAF0B713E8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5743"/>
          <a:stretch/>
        </p:blipFill>
        <p:spPr>
          <a:xfrm>
            <a:off x="3286116" y="2357430"/>
            <a:ext cx="4762500" cy="26452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D0144E01-0972-4FF6-AB87-F38C59548D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310" t="21201" r="15201" b="31476"/>
          <a:stretch/>
        </p:blipFill>
        <p:spPr>
          <a:xfrm>
            <a:off x="4929190" y="3429000"/>
            <a:ext cx="2592858" cy="1502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4283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8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8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BE7BB64F-E3BA-47DB-A141-046D712D24CF}"/>
              </a:ext>
            </a:extLst>
          </p:cNvPr>
          <p:cNvSpPr/>
          <p:nvPr/>
        </p:nvSpPr>
        <p:spPr>
          <a:xfrm>
            <a:off x="2771800" y="548680"/>
            <a:ext cx="515778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ctr"/>
            <a:r>
              <a:rPr lang="ru-RU" sz="2000" b="1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Задача 1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20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Имеется сосуд, полностью заполненный 24л воды и три пустых сосуда 5,11 и 13 л. </a:t>
            </a:r>
            <a:endParaRPr lang="ru-RU" sz="2000" dirty="0" smtClean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2000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Как </a:t>
            </a:r>
            <a:r>
              <a:rPr lang="ru-RU" sz="2000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поделить воду на равные части за пять переливаний, используя только эти четыре сосуда?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B6A8A24-428E-433F-AB4E-CE8E312FA6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62610" y="2786058"/>
            <a:ext cx="2081390" cy="2296467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90B74739-E446-4EB3-B8F8-9CC0FAF3617D}"/>
              </a:ext>
            </a:extLst>
          </p:cNvPr>
          <p:cNvSpPr/>
          <p:nvPr/>
        </p:nvSpPr>
        <p:spPr>
          <a:xfrm>
            <a:off x="3286116" y="5000636"/>
            <a:ext cx="52565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just"/>
            <a:r>
              <a:rPr lang="ru-RU" sz="2000" i="1" dirty="0" smtClean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1-е </a:t>
            </a:r>
            <a:r>
              <a:rPr lang="ru-RU" sz="2000" i="1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переливание – 8,0,11,5;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2000" i="1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2-е переливание – 8,11,0,5;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2000" i="1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3-е переливание – 8,13,3,0;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2000" i="1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4-е переливание – 8,8,3,5;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2000" i="1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5-е переливание – 8,8,8,0;</a:t>
            </a:r>
            <a:endParaRPr lang="ru-RU" sz="2000" dirty="0">
              <a:solidFill>
                <a:srgbClr val="0F6FC6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70" y="307181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307181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6" y="307181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32" y="307181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57488" y="435769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24 л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435769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5 л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072066" y="4357694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11 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286512" y="4429132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13 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56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Вопрос : zer0_in — LiveJournal">
            <a:extLst>
              <a:ext uri="{FF2B5EF4-FFF2-40B4-BE49-F238E27FC236}">
                <a16:creationId xmlns:a16="http://schemas.microsoft.com/office/drawing/2014/main" xmlns="" id="{04631FA4-02EB-4826-851B-E76B95C255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24" y="0"/>
            <a:ext cx="1349768" cy="1568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7A400FF1-F944-4BBB-8956-37D0373EC254}"/>
              </a:ext>
            </a:extLst>
          </p:cNvPr>
          <p:cNvSpPr/>
          <p:nvPr/>
        </p:nvSpPr>
        <p:spPr>
          <a:xfrm>
            <a:off x="2928926" y="4000504"/>
            <a:ext cx="621507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613" marR="540385" indent="20638"/>
            <a:r>
              <a:rPr lang="ru-RU" sz="1400" b="1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 </a:t>
            </a:r>
            <a:endParaRPr lang="ru-RU" sz="14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sz="1400" i="1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Возьмем </a:t>
            </a:r>
            <a:r>
              <a:rPr lang="ru-RU" sz="1400" i="1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из первой коробочки одну монету, из второй – две, из третьей – три и т.д. Всего получается 55 монет, общий вес которых должен быть 550 г. Но так как среди них есть фальшивые, то показанный весами вес будет отличаться от 550г на номер коробочки с фальшивыми монетами. Другими словами, если весы покажут 544 г, то фальшивые монеты в шестой коробочке: </a:t>
            </a:r>
            <a:endParaRPr lang="ru-RU" sz="1400" i="1" dirty="0" smtClean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74930" marR="540385" indent="448945" algn="ctr"/>
            <a:r>
              <a:rPr lang="ru-RU" sz="1400" i="1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550- </a:t>
            </a:r>
            <a:r>
              <a:rPr lang="ru-RU" sz="1400" i="1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544 = 6</a:t>
            </a:r>
            <a:r>
              <a:rPr lang="ru-RU" sz="1400" i="1" dirty="0" smtClean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.</a:t>
            </a:r>
            <a:endParaRPr lang="ru-RU" sz="14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84" y="2857496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646D4EF-C373-4195-AFCB-FB2B472C95B9}"/>
              </a:ext>
            </a:extLst>
          </p:cNvPr>
          <p:cNvSpPr/>
          <p:nvPr/>
        </p:nvSpPr>
        <p:spPr>
          <a:xfrm>
            <a:off x="2714612" y="0"/>
            <a:ext cx="621507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ctr"/>
            <a:r>
              <a:rPr lang="ru-RU" b="1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Задача 2</a:t>
            </a:r>
            <a:endParaRPr lang="ru-RU" sz="14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На столе лежит десять пронумерованных коробочек. В каждой из них лежит по десять монет. В одной из коробочек находятся фальшивые монеты. Настоящая монета весит 10г, а поддельная – 9. В помощь даны весы со шкалой в граммах.</a:t>
            </a:r>
            <a:endParaRPr lang="ru-RU" sz="14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dirty="0">
                <a:solidFill>
                  <a:srgbClr val="0F6FC6">
                    <a:lumMod val="75000"/>
                  </a:srgb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Как определить, в какой коробочке находятся фальшивые монеты, используя весы только для одного взвешивания? Весы могут взвешивать не более 750г.</a:t>
            </a:r>
            <a:endParaRPr lang="ru-RU" sz="1400" dirty="0">
              <a:solidFill>
                <a:srgbClr val="0F6FC6">
                  <a:lumMod val="75000"/>
                </a:srgb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2857496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857496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0" y="2928934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2928934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2928934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70" y="2928934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12" y="2857496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2928934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72" y="2928934"/>
            <a:ext cx="1143008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185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35DCEB8E-F7C2-47C9-8FBB-09206CDB3AA4}"/>
              </a:ext>
            </a:extLst>
          </p:cNvPr>
          <p:cNvSpPr/>
          <p:nvPr/>
        </p:nvSpPr>
        <p:spPr>
          <a:xfrm>
            <a:off x="2857488" y="285728"/>
            <a:ext cx="542928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ctr">
              <a:spcBef>
                <a:spcPts val="1200"/>
              </a:spcBef>
            </a:pPr>
            <a:r>
              <a:rPr lang="ru-RU" sz="1600" b="1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3</a:t>
            </a:r>
            <a:endParaRPr lang="ru-RU" sz="1600" dirty="0">
              <a:solidFill>
                <a:srgbClr val="0F6FC6">
                  <a:lumMod val="75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930" marR="540385" indent="448945" algn="just"/>
            <a:r>
              <a:rPr lang="ru-RU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Выполняя задание Центра, штандартенфюрер Штирлиц , он же полковник советской разведки Исаев, определил, что точки А, В, и С  принадлежат кривой производственных потребностей врага. Кроме того, он разведал, что Генеральный штаб врага, планирует изготовить 70 тыс. пушек.</a:t>
            </a:r>
          </a:p>
          <a:p>
            <a:pPr marL="74930" marR="540385" indent="448945" algn="just"/>
            <a:r>
              <a:rPr lang="ru-RU" dirty="0">
                <a:solidFill>
                  <a:srgbClr val="0F6FC6">
                    <a:lumMod val="75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Штирлиц отправляет шифровку в Центр: «Юстас-Алексу. Мой прогноз – победа в наших руках, враг находится в точке А».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77C3401A-9F34-40FA-9333-461015A9D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24738" y="2786058"/>
            <a:ext cx="1619261" cy="1571636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6"/>
          <a:stretch>
            <a:fillRect/>
          </a:stretch>
        </p:blipFill>
        <p:spPr bwMode="auto">
          <a:xfrm>
            <a:off x="7858148" y="500042"/>
            <a:ext cx="1285852" cy="1740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F:\скан53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43306" y="3500438"/>
            <a:ext cx="3714776" cy="258777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071802" y="3786190"/>
            <a:ext cx="513410" cy="1785950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dirty="0" smtClean="0"/>
              <a:t>пушки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5715008" y="6143644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продукты 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2275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Download Free png House Cartoon Png - Cartoon House Transparent Png - Free  ... - DLPNG.com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4" t="3375" r="4635" b="15787"/>
          <a:stretch/>
        </p:blipFill>
        <p:spPr bwMode="auto">
          <a:xfrm>
            <a:off x="5483696" y="270146"/>
            <a:ext cx="3480792" cy="21183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60" b="13140"/>
          <a:stretch/>
        </p:blipFill>
        <p:spPr bwMode="auto">
          <a:xfrm>
            <a:off x="2843808" y="2317943"/>
            <a:ext cx="6048672" cy="259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60338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5213" y="4715373"/>
            <a:ext cx="1517758" cy="20790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142"/>
          <a:stretch/>
        </p:blipFill>
        <p:spPr bwMode="auto">
          <a:xfrm>
            <a:off x="3337188" y="4775730"/>
            <a:ext cx="1513162" cy="2018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4" r="13057"/>
          <a:stretch/>
        </p:blipFill>
        <p:spPr bwMode="auto">
          <a:xfrm>
            <a:off x="4874621" y="4776322"/>
            <a:ext cx="1590592" cy="2018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157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0"/>
                            </p:stCondLst>
                            <p:childTnLst>
                              <p:par>
                                <p:cTn id="1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9586" y="2857496"/>
            <a:ext cx="1417738" cy="141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7E0BC538-F0F4-456B-B704-6A94BFDB1359}"/>
              </a:ext>
            </a:extLst>
          </p:cNvPr>
          <p:cNvSpPr/>
          <p:nvPr/>
        </p:nvSpPr>
        <p:spPr>
          <a:xfrm>
            <a:off x="2771800" y="275432"/>
            <a:ext cx="5729290" cy="265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ctr">
              <a:spcBef>
                <a:spcPts val="1200"/>
              </a:spcBef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4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74930" marR="540385" indent="448945" algn="just"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Три продавца должны поделить между собой 21 бочку, из которых 7 бочек наполнены квасом, 7 наполнены наполовину и 7 пустые. Спрашивается, как им поделить так, чтобы у каждого было одинаковое количество кваса и одинаковое количество бочек, при этом переливать квас из одной бочки в другую запрещено.</a:t>
            </a:r>
            <a:endParaRPr lang="ru-RU" sz="1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801A2111-C8FF-4F3F-BC71-C7A9CDADFA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29586" y="836712"/>
            <a:ext cx="1214414" cy="1372288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xmlns="" id="{589364A2-B788-4ADA-BA89-3C25E8999BEA}"/>
              </a:ext>
            </a:extLst>
          </p:cNvPr>
          <p:cNvSpPr/>
          <p:nvPr/>
        </p:nvSpPr>
        <p:spPr>
          <a:xfrm>
            <a:off x="2804160" y="4214818"/>
            <a:ext cx="63398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930" marR="540385" indent="448945" algn="just">
              <a:spcAft>
                <a:spcPts val="0"/>
              </a:spcAft>
            </a:pPr>
            <a:r>
              <a:rPr lang="ru-RU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Ответ: Пусть 1-й продавец возьмет 3 полные бочки кваса, 2-й и 3-й продавцы по 2 полные бочки. 1-й продавец возьмет 1 наполовину наполненную бочку, 2и3-й – по 3 наполовину наполненных бочек. Таким образом,  по объему количество кваса составляет у каждого продавца 3,5 бочки, а количество бочек: 1- 4; 2,3 – по 5б. Пустыми бочками восполним количество, 1-й заберет 3 пустые бочки, а 2,3 – по 2 пустые бочки.</a:t>
            </a:r>
            <a:endParaRPr lang="ru-RU" sz="14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857496"/>
            <a:ext cx="1417738" cy="141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206" y="3000372"/>
            <a:ext cx="961060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08" y="2857496"/>
            <a:ext cx="1417738" cy="141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2857496"/>
            <a:ext cx="1417738" cy="141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3000372"/>
            <a:ext cx="961060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0" y="3000372"/>
            <a:ext cx="961060" cy="1143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048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2217396-7842-4C27-B9EF-2DC8E9640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63280" y="188640"/>
            <a:ext cx="6480720" cy="1336698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Georgia" pitchFamily="18" charset="0"/>
              </a:rPr>
              <a:t/>
            </a:r>
            <a:br>
              <a:rPr lang="ru-RU" sz="3600" dirty="0" smtClean="0">
                <a:latin typeface="Georgia" pitchFamily="18" charset="0"/>
              </a:rPr>
            </a:br>
            <a:r>
              <a:rPr lang="ru-RU" dirty="0" smtClean="0">
                <a:latin typeface="Georgia" panose="02040502050405020303" pitchFamily="18" charset="0"/>
              </a:rPr>
              <a:t>ПОЙМИ МЕНЯ</a:t>
            </a:r>
            <a:br>
              <a:rPr lang="ru-RU" dirty="0" smtClean="0">
                <a:latin typeface="Georgia" panose="02040502050405020303" pitchFamily="18" charset="0"/>
              </a:rPr>
            </a:br>
            <a:endParaRPr lang="ru-RU" dirty="0">
              <a:latin typeface="Georgia" panose="02040502050405020303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74FC2B0-0B16-41CD-8E8A-CF45FCE86E66}"/>
              </a:ext>
            </a:extLst>
          </p:cNvPr>
          <p:cNvSpPr/>
          <p:nvPr/>
        </p:nvSpPr>
        <p:spPr>
          <a:xfrm>
            <a:off x="2699792" y="1052736"/>
            <a:ext cx="6444208" cy="5790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613" marR="540385" indent="20638" algn="ctr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Время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на выполнение задания – 1 мин.</a:t>
            </a:r>
            <a:endParaRPr lang="ru-RU" sz="24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BE89A579-8D99-4447-B069-64CBC0064CF6}"/>
              </a:ext>
            </a:extLst>
          </p:cNvPr>
          <p:cNvSpPr/>
          <p:nvPr/>
        </p:nvSpPr>
        <p:spPr>
          <a:xfrm>
            <a:off x="2843808" y="573325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</a:rPr>
              <a:t>За каждое правильное слово, участник получает 1 умник</a:t>
            </a:r>
            <a:endParaRPr lang="ru-RU" sz="2000" dirty="0">
              <a:solidFill>
                <a:schemeClr val="accent1">
                  <a:lumMod val="75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25774FE-26B9-4A1C-BA26-77B589CD4AD1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1" t="45517" r="60712" b="20000"/>
          <a:stretch/>
        </p:blipFill>
        <p:spPr bwMode="auto">
          <a:xfrm>
            <a:off x="7092280" y="5360596"/>
            <a:ext cx="1620575" cy="14178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2" name="Picture 4" descr="Пойми меня на Андроид - игра в слова с друзьями">
            <a:extLst>
              <a:ext uri="{FF2B5EF4-FFF2-40B4-BE49-F238E27FC236}">
                <a16:creationId xmlns:a16="http://schemas.microsoft.com/office/drawing/2014/main" xmlns="" id="{5341A4B1-F9EA-4A5A-8535-3DC73A31D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1593" y="2060848"/>
            <a:ext cx="6265838" cy="310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593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xmlns="" id="{0A60600D-B191-4313-ABB9-24636A8870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612897"/>
              </p:ext>
            </p:extLst>
          </p:nvPr>
        </p:nvGraphicFramePr>
        <p:xfrm>
          <a:off x="2804031" y="1626112"/>
          <a:ext cx="6048672" cy="3898699"/>
        </p:xfrm>
        <a:graphic>
          <a:graphicData uri="http://schemas.openxmlformats.org/drawingml/2006/table">
            <a:tbl>
              <a:tblPr firstRow="1" firstCol="1" bandRow="1"/>
              <a:tblGrid>
                <a:gridCol w="2808311">
                  <a:extLst>
                    <a:ext uri="{9D8B030D-6E8A-4147-A177-3AD203B41FA5}">
                      <a16:colId xmlns:a16="http://schemas.microsoft.com/office/drawing/2014/main" xmlns="" val="975341887"/>
                    </a:ext>
                  </a:extLst>
                </a:gridCol>
                <a:gridCol w="3240361">
                  <a:extLst>
                    <a:ext uri="{9D8B030D-6E8A-4147-A177-3AD203B41FA5}">
                      <a16:colId xmlns:a16="http://schemas.microsoft.com/office/drawing/2014/main" xmlns="" val="345647863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 команда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FF0000"/>
                          </a:solidFill>
                          <a:effectLst/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 команда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71594923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упаковка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склад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139483169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груз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грузовой автомобиль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22527295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стеллаж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логистический канал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02000108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посредник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поставщик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973240953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маршрут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материальный </a:t>
                      </a:r>
                      <a:endParaRPr lang="ru-RU" sz="1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eorgia" panose="020405020504050203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поток</a:t>
                      </a:r>
                      <a:endParaRPr lang="ru-RU" sz="1800" i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eorgia" panose="020405020504050203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69088723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логистическая операция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логистическое</a:t>
                      </a: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eorgia" panose="020405020504050203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звено</a:t>
                      </a:r>
                      <a:endParaRPr lang="ru-RU" sz="1800" i="1" dirty="0">
                        <a:solidFill>
                          <a:schemeClr val="accent1">
                            <a:lumMod val="7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Georgia" panose="02040502050405020303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74644599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логистическая цепочка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логистический аутсорсинг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122955755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затраты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запасы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25650668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снабжение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поставка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68452101"/>
                  </a:ext>
                </a:extLst>
              </a:tr>
              <a:tr h="282637"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хранение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540385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800" i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Georgia" panose="02040502050405020303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маркировка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5789720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528" y="-50288"/>
            <a:ext cx="64801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38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3284984"/>
            <a:ext cx="6282952" cy="1368152"/>
          </a:xfrm>
        </p:spPr>
        <p:txBody>
          <a:bodyPr>
            <a:noAutofit/>
          </a:bodyPr>
          <a:lstStyle/>
          <a:p>
            <a:r>
              <a:rPr lang="ru-RU" sz="4000" i="1" dirty="0" smtClean="0">
                <a:latin typeface="Georgia" pitchFamily="18" charset="0"/>
              </a:rPr>
              <a:t>Всем спасибо за участие!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1772816"/>
            <a:ext cx="49502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algn="ctr">
              <a:spcBef>
                <a:spcPct val="20000"/>
              </a:spcBef>
              <a:buClr>
                <a:srgbClr val="A28E6A"/>
              </a:buClr>
              <a:buSzPct val="95000"/>
            </a:pPr>
            <a:r>
              <a:rPr lang="ru-RU" sz="4400" i="1" dirty="0">
                <a:solidFill>
                  <a:srgbClr val="009DD9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Занимательная экономика</a:t>
            </a:r>
          </a:p>
        </p:txBody>
      </p:sp>
    </p:spTree>
    <p:extLst>
      <p:ext uri="{BB962C8B-B14F-4D97-AF65-F5344CB8AC3E}">
        <p14:creationId xmlns:p14="http://schemas.microsoft.com/office/powerpoint/2010/main" val="2401650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1628800"/>
            <a:ext cx="6282952" cy="1368152"/>
          </a:xfrm>
        </p:spPr>
        <p:txBody>
          <a:bodyPr>
            <a:noAutofit/>
          </a:bodyPr>
          <a:lstStyle/>
          <a:p>
            <a:r>
              <a:rPr lang="ru-RU" sz="4000" i="1" dirty="0">
                <a:latin typeface="Georgia" pitchFamily="18" charset="0"/>
              </a:rPr>
              <a:t>Экономический </a:t>
            </a:r>
            <a:r>
              <a:rPr lang="ru-RU" sz="4000" i="1" dirty="0" err="1">
                <a:latin typeface="Georgia" pitchFamily="18" charset="0"/>
              </a:rPr>
              <a:t>брейн</a:t>
            </a:r>
            <a:r>
              <a:rPr lang="ru-RU" sz="4000" i="1" dirty="0">
                <a:latin typeface="Georgia" pitchFamily="18" charset="0"/>
              </a:rPr>
              <a:t>-ринг</a:t>
            </a:r>
            <a:endParaRPr lang="ru-RU" sz="40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3068960"/>
            <a:ext cx="495029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 algn="ctr">
              <a:spcBef>
                <a:spcPct val="20000"/>
              </a:spcBef>
              <a:buClr>
                <a:srgbClr val="A28E6A"/>
              </a:buClr>
              <a:buSzPct val="95000"/>
            </a:pPr>
            <a:r>
              <a:rPr lang="ru-RU" sz="44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Занимательная экономика</a:t>
            </a:r>
          </a:p>
        </p:txBody>
      </p:sp>
    </p:spTree>
    <p:extLst>
      <p:ext uri="{BB962C8B-B14F-4D97-AF65-F5344CB8AC3E}">
        <p14:creationId xmlns:p14="http://schemas.microsoft.com/office/powerpoint/2010/main" val="24417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83768" y="45855"/>
            <a:ext cx="6480720" cy="1006881"/>
          </a:xfrm>
        </p:spPr>
        <p:txBody>
          <a:bodyPr>
            <a:normAutofit/>
          </a:bodyPr>
          <a:lstStyle/>
          <a:p>
            <a:r>
              <a:rPr lang="ru-RU" dirty="0"/>
              <a:t>Игра состоит из </a:t>
            </a:r>
            <a:r>
              <a:rPr lang="ru-RU" dirty="0" smtClean="0"/>
              <a:t>7 </a:t>
            </a:r>
            <a:r>
              <a:rPr lang="ru-RU" dirty="0"/>
              <a:t>туров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951312" y="980728"/>
            <a:ext cx="6192688" cy="417646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Приветствие;</a:t>
            </a:r>
          </a:p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Угадай-ка;</a:t>
            </a:r>
          </a:p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Конкурс капитанов;</a:t>
            </a:r>
          </a:p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Больше слов;</a:t>
            </a:r>
          </a:p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Немое кино;</a:t>
            </a:r>
          </a:p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Занимательные задачки;</a:t>
            </a:r>
          </a:p>
          <a:p>
            <a:r>
              <a:rPr lang="ru-RU" dirty="0" smtClean="0">
                <a:latin typeface="Bookman Old Style" pitchFamily="18" charset="0"/>
                <a:ea typeface="Batang" pitchFamily="18" charset="-127"/>
              </a:rPr>
              <a:t>Пойми меня.</a:t>
            </a:r>
            <a:endParaRPr lang="ru-RU" dirty="0">
              <a:latin typeface="Bookman Old Style" pitchFamily="18" charset="0"/>
              <a:ea typeface="Batang" pitchFamily="18" charset="-127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55776" y="76078"/>
            <a:ext cx="6480720" cy="995468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ПРИВЕТСТВИЕ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13659" y="3389923"/>
            <a:ext cx="6192688" cy="720080"/>
          </a:xfrm>
        </p:spPr>
        <p:txBody>
          <a:bodyPr/>
          <a:lstStyle/>
          <a:p>
            <a:r>
              <a:rPr lang="ru-RU" i="1" dirty="0" smtClean="0">
                <a:latin typeface="Georgia" pitchFamily="18" charset="0"/>
              </a:rPr>
              <a:t>Эмблема</a:t>
            </a:r>
            <a:endParaRPr lang="ru-RU" i="1" dirty="0">
              <a:latin typeface="Georgia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8886" y="5193473"/>
            <a:ext cx="1645114" cy="16397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одержимое 4"/>
          <p:cNvSpPr txBox="1">
            <a:spLocks/>
          </p:cNvSpPr>
          <p:nvPr/>
        </p:nvSpPr>
        <p:spPr>
          <a:xfrm>
            <a:off x="2779323" y="5206102"/>
            <a:ext cx="5305049" cy="99841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atin typeface="Georgia" pitchFamily="18" charset="0"/>
              </a:rPr>
              <a:t>Максимальная оценка - </a:t>
            </a:r>
            <a:r>
              <a:rPr lang="ru-RU" b="1" i="1" dirty="0" smtClean="0">
                <a:latin typeface="Georgia" pitchFamily="18" charset="0"/>
              </a:rPr>
              <a:t>2 умника</a:t>
            </a:r>
          </a:p>
          <a:p>
            <a:endParaRPr lang="ru-RU" dirty="0"/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2714612" y="1428736"/>
            <a:ext cx="619268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atin typeface="Georgia" pitchFamily="18" charset="0"/>
              </a:rPr>
              <a:t>Капитан</a:t>
            </a: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2696208" y="2420888"/>
            <a:ext cx="6192688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i="1" dirty="0" smtClean="0">
                <a:latin typeface="Georgia" pitchFamily="18" charset="0"/>
              </a:rPr>
              <a:t>Название команды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96208" y="4360748"/>
            <a:ext cx="16626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ru-RU" sz="3200" i="1" dirty="0" smtClean="0">
                <a:solidFill>
                  <a:srgbClr val="0F6FC6">
                    <a:lumMod val="75000"/>
                  </a:srgbClr>
                </a:solidFill>
                <a:latin typeface="Georgia" pitchFamily="18" charset="0"/>
              </a:rPr>
              <a:t>Девиз</a:t>
            </a:r>
            <a:endParaRPr lang="ru-RU" sz="3200" i="1" dirty="0">
              <a:solidFill>
                <a:srgbClr val="0F6FC6">
                  <a:lumMod val="75000"/>
                </a:srgbClr>
              </a:solidFill>
              <a:latin typeface="Georgia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950" y="827759"/>
            <a:ext cx="1973408" cy="2610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702" y="3643314"/>
            <a:ext cx="1664951" cy="170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8" y="2857496"/>
            <a:ext cx="1747718" cy="1755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/>
      <p:bldP spid="9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067944" y="116632"/>
            <a:ext cx="4032448" cy="936104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2951312" y="1052736"/>
            <a:ext cx="5941168" cy="4176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536575" algn="just">
              <a:buNone/>
            </a:pPr>
            <a:r>
              <a:rPr lang="ru-RU" dirty="0" smtClean="0"/>
              <a:t>Задача - определить загаданный экономический термин. </a:t>
            </a:r>
          </a:p>
          <a:p>
            <a:pPr marL="0" indent="536575" algn="just">
              <a:buNone/>
            </a:pPr>
            <a:r>
              <a:rPr lang="ru-RU" dirty="0" smtClean="0"/>
              <a:t>Вам предлагаются подсказки. </a:t>
            </a:r>
          </a:p>
          <a:p>
            <a:pPr marL="0" indent="536575" algn="just">
              <a:buNone/>
            </a:pPr>
            <a:r>
              <a:rPr lang="ru-RU" dirty="0" smtClean="0"/>
              <a:t>При правильном определении слова с первой попытки команда получает 15 умников. </a:t>
            </a:r>
          </a:p>
          <a:p>
            <a:pPr marL="0" indent="536575" algn="just">
              <a:buNone/>
            </a:pPr>
            <a:r>
              <a:rPr lang="ru-RU" dirty="0" smtClean="0"/>
              <a:t>С подсказками соответственно – 12, 9, 6 и 3 умника. </a:t>
            </a:r>
          </a:p>
          <a:p>
            <a:pPr marL="0" indent="536575" algn="just">
              <a:buNone/>
            </a:pPr>
            <a:r>
              <a:rPr lang="ru-RU" dirty="0" smtClean="0"/>
              <a:t>В случае неправильного ответа право ответа переходит к команде-сопернику. </a:t>
            </a:r>
          </a:p>
          <a:p>
            <a:pPr marL="0" indent="536575" algn="just"/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3" b="7052"/>
          <a:stretch/>
        </p:blipFill>
        <p:spPr bwMode="auto">
          <a:xfrm>
            <a:off x="4067944" y="5013176"/>
            <a:ext cx="3456384" cy="1686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23928" y="-14185"/>
            <a:ext cx="4374228" cy="6926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sz="4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754075" y="692696"/>
            <a:ext cx="5184577" cy="936104"/>
          </a:xfrm>
        </p:spPr>
        <p:txBody>
          <a:bodyPr>
            <a:normAutofit fontScale="70000" lnSpcReduction="20000"/>
          </a:bodyPr>
          <a:lstStyle/>
          <a:p>
            <a:pPr lvl="0" algn="just"/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Georgia" pitchFamily="18" charset="0"/>
              </a:rPr>
              <a:t>Часть национального дохода, обеспечивающая потребности членов общества.</a:t>
            </a:r>
          </a:p>
          <a:p>
            <a:endParaRPr lang="ru-RU" dirty="0"/>
          </a:p>
        </p:txBody>
      </p:sp>
      <p:sp>
        <p:nvSpPr>
          <p:cNvPr id="6" name="Содержимое 4"/>
          <p:cNvSpPr txBox="1">
            <a:spLocks/>
          </p:cNvSpPr>
          <p:nvPr/>
        </p:nvSpPr>
        <p:spPr>
          <a:xfrm>
            <a:off x="2702359" y="1650355"/>
            <a:ext cx="6172718" cy="92201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</a:rPr>
              <a:t>Это понятие включает в себя продукты питания, непродовольственные товары, а также жилищно-коммунальные услуги.</a:t>
            </a: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2339752" y="3167074"/>
            <a:ext cx="4590698" cy="1038713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</a:rPr>
              <a:t>Большую часть в этом занимают личные потребности  населения.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4746256" y="4408147"/>
            <a:ext cx="4368388" cy="1120196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273050" lvl="8" indent="-273050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kumimoji="0" lang="ru-RU" sz="3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</a:rPr>
              <a:t>Оно также включает материальные затраты в учреждениях, обслуживающие население.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4444812" y="5567420"/>
            <a:ext cx="4516665" cy="862672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274320" marR="0" lvl="0" indent="-27432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Georgia" pitchFamily="18" charset="0"/>
              </a:rPr>
              <a:t>Соотношение его с фондом накопления колеблется в пропорции ¾ к ¼.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5F4ED"/>
              </a:clrFrom>
              <a:clrTo>
                <a:srgbClr val="F5F4E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90" t="7377" r="35020" b="4738"/>
          <a:stretch/>
        </p:blipFill>
        <p:spPr bwMode="auto">
          <a:xfrm>
            <a:off x="7981984" y="260648"/>
            <a:ext cx="982060" cy="138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502" y="2426696"/>
            <a:ext cx="2588168" cy="86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5842" y="2964713"/>
            <a:ext cx="2118802" cy="1443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916" y="4510084"/>
            <a:ext cx="1536006" cy="1920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75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4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15816" y="0"/>
            <a:ext cx="5742380" cy="1143000"/>
          </a:xfrm>
        </p:spPr>
        <p:txBody>
          <a:bodyPr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УГАДАЙ-КА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3131840" y="1643050"/>
            <a:ext cx="4896544" cy="67695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r>
              <a:rPr kumimoji="0" lang="ru-RU" sz="3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Georgia" pitchFamily="18" charset="0"/>
              </a:rPr>
              <a:t>ПОТРЕБЛЕНИЕ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212976"/>
            <a:ext cx="4762500" cy="324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Тема Offic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641</TotalTime>
  <Words>998</Words>
  <Application>Microsoft Office PowerPoint</Application>
  <PresentationFormat>Экран (4:3)</PresentationFormat>
  <Paragraphs>154</Paragraphs>
  <Slides>33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Экономический брейн-ринг</vt:lpstr>
      <vt:lpstr>Презентация PowerPoint</vt:lpstr>
      <vt:lpstr>Презентация PowerPoint</vt:lpstr>
      <vt:lpstr>Экономический брейн-ринг</vt:lpstr>
      <vt:lpstr>Игра состоит из 7 туров:</vt:lpstr>
      <vt:lpstr>ПРИВЕТСТВИЕ</vt:lpstr>
      <vt:lpstr>УГАДАЙ-КА</vt:lpstr>
      <vt:lpstr>УГАДАЙ-КА</vt:lpstr>
      <vt:lpstr>УГАДАЙ-КА</vt:lpstr>
      <vt:lpstr>УГАДАЙ-КА</vt:lpstr>
      <vt:lpstr>УГАДАЙ-КА</vt:lpstr>
      <vt:lpstr>УГАДАЙ-КА</vt:lpstr>
      <vt:lpstr>УГАДАЙ-КА</vt:lpstr>
      <vt:lpstr>УГАДАЙ-КА</vt:lpstr>
      <vt:lpstr>УГАДАЙ-КА</vt:lpstr>
      <vt:lpstr>Конкурс капитанов</vt:lpstr>
      <vt:lpstr>Конкурс капитанов</vt:lpstr>
      <vt:lpstr>Презентация PowerPoint</vt:lpstr>
      <vt:lpstr>НЕМОЕ КИНО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Занимательные задачки </vt:lpstr>
      <vt:lpstr>Презентация PowerPoint</vt:lpstr>
      <vt:lpstr>Презентация PowerPoint</vt:lpstr>
      <vt:lpstr>Презентация PowerPoint</vt:lpstr>
      <vt:lpstr>Презентация PowerPoint</vt:lpstr>
      <vt:lpstr> ПОЙМИ МЕНЯ </vt:lpstr>
      <vt:lpstr>Презентация PowerPoint</vt:lpstr>
      <vt:lpstr>Всем спасибо за участие!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Экономический брейн-ринг</dc:title>
  <dc:creator>Элона</dc:creator>
  <cp:lastModifiedBy>Пользователь</cp:lastModifiedBy>
  <cp:revision>74</cp:revision>
  <dcterms:created xsi:type="dcterms:W3CDTF">2021-04-27T02:51:52Z</dcterms:created>
  <dcterms:modified xsi:type="dcterms:W3CDTF">2021-04-28T07:34:19Z</dcterms:modified>
</cp:coreProperties>
</file>