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49" r:id="rId2"/>
    <p:sldId id="350" r:id="rId3"/>
    <p:sldId id="361" r:id="rId4"/>
    <p:sldId id="256" r:id="rId5"/>
    <p:sldId id="351" r:id="rId6"/>
    <p:sldId id="352" r:id="rId7"/>
    <p:sldId id="354" r:id="rId8"/>
    <p:sldId id="353" r:id="rId9"/>
    <p:sldId id="360" r:id="rId10"/>
    <p:sldId id="357" r:id="rId11"/>
    <p:sldId id="358" r:id="rId12"/>
    <p:sldId id="35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F95A6-AC5A-4AAE-82BE-EBDBFDA3211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9950FF-D84C-4F69-B203-0A839538252B}">
      <dgm:prSet phldrT="[Текст]" custT="1"/>
      <dgm:spPr/>
      <dgm:t>
        <a:bodyPr/>
        <a:lstStyle/>
        <a:p>
          <a:r>
            <a:rPr lang="ru-RU" sz="1800" dirty="0" smtClean="0"/>
            <a:t>1</a:t>
          </a:r>
          <a:r>
            <a:rPr lang="ru-RU" sz="3600" dirty="0" smtClean="0"/>
            <a:t>. </a:t>
          </a:r>
          <a:r>
            <a:rPr lang="ru-RU" sz="1800" b="1" dirty="0" smtClean="0">
              <a:solidFill>
                <a:schemeClr val="tx1"/>
              </a:solidFill>
            </a:rPr>
            <a:t>В 1871г.</a:t>
          </a:r>
          <a:r>
            <a:rPr lang="ru-RU" sz="1800" b="1" dirty="0" smtClean="0">
              <a:solidFill>
                <a:srgbClr val="FF0000"/>
              </a:solidFill>
            </a:rPr>
            <a:t> </a:t>
          </a:r>
          <a:r>
            <a:rPr lang="ru-RU" sz="1800" dirty="0" smtClean="0"/>
            <a:t>Германия становится мощным государством в Европе</a:t>
          </a:r>
          <a:endParaRPr lang="ru-RU" sz="1800" dirty="0"/>
        </a:p>
      </dgm:t>
    </dgm:pt>
    <dgm:pt modelId="{86D039DF-4E48-42A9-B321-93B7493304FA}" type="parTrans" cxnId="{9051756B-4A24-4FD4-BB70-FA505FD684E3}">
      <dgm:prSet/>
      <dgm:spPr/>
      <dgm:t>
        <a:bodyPr/>
        <a:lstStyle/>
        <a:p>
          <a:endParaRPr lang="ru-RU"/>
        </a:p>
      </dgm:t>
    </dgm:pt>
    <dgm:pt modelId="{189BC662-A6DB-4092-8248-25E9DF448F5F}" type="sibTrans" cxnId="{9051756B-4A24-4FD4-BB70-FA505FD684E3}">
      <dgm:prSet/>
      <dgm:spPr/>
      <dgm:t>
        <a:bodyPr/>
        <a:lstStyle/>
        <a:p>
          <a:endParaRPr lang="ru-RU"/>
        </a:p>
      </dgm:t>
    </dgm:pt>
    <dgm:pt modelId="{D407530F-6507-4350-97DB-D92F2506C273}">
      <dgm:prSet phldrT="[Текст]" custT="1"/>
      <dgm:spPr/>
      <dgm:t>
        <a:bodyPr/>
        <a:lstStyle/>
        <a:p>
          <a:r>
            <a:rPr lang="ru-RU" sz="1800" dirty="0" smtClean="0"/>
            <a:t>2. </a:t>
          </a:r>
          <a:r>
            <a:rPr lang="ru-RU" sz="1800" b="1" dirty="0" smtClean="0">
              <a:solidFill>
                <a:schemeClr val="tx1"/>
              </a:solidFill>
            </a:rPr>
            <a:t>1882г. </a:t>
          </a:r>
          <a:r>
            <a:rPr lang="ru-RU" sz="1800" dirty="0" smtClean="0"/>
            <a:t>Германия, Австро-Венгрия, Италия создают «Тройственный союз»</a:t>
          </a:r>
          <a:endParaRPr lang="ru-RU" sz="1800" dirty="0"/>
        </a:p>
      </dgm:t>
    </dgm:pt>
    <dgm:pt modelId="{4354401D-C650-4AF8-86CE-31CFCE218F7D}" type="parTrans" cxnId="{C522AA45-289C-45E8-83EB-A712AF3B8177}">
      <dgm:prSet/>
      <dgm:spPr/>
      <dgm:t>
        <a:bodyPr/>
        <a:lstStyle/>
        <a:p>
          <a:endParaRPr lang="ru-RU"/>
        </a:p>
      </dgm:t>
    </dgm:pt>
    <dgm:pt modelId="{228E8076-1D2C-4D02-ABF7-D300F87BC289}" type="sibTrans" cxnId="{C522AA45-289C-45E8-83EB-A712AF3B8177}">
      <dgm:prSet/>
      <dgm:spPr/>
      <dgm:t>
        <a:bodyPr/>
        <a:lstStyle/>
        <a:p>
          <a:endParaRPr lang="ru-RU"/>
        </a:p>
      </dgm:t>
    </dgm:pt>
    <dgm:pt modelId="{319B0AFC-744E-4DBD-822A-6AD3D843B0BD}">
      <dgm:prSet phldrT="[Текст]" custT="1"/>
      <dgm:spPr/>
      <dgm:t>
        <a:bodyPr/>
        <a:lstStyle/>
        <a:p>
          <a:r>
            <a:rPr lang="ru-RU" sz="1800" dirty="0" smtClean="0"/>
            <a:t>3. На Балканах Россия терпит дипломатическое поражение</a:t>
          </a:r>
          <a:endParaRPr lang="ru-RU" sz="1800" dirty="0"/>
        </a:p>
      </dgm:t>
    </dgm:pt>
    <dgm:pt modelId="{D6D8896A-40DD-4944-9025-4B981BEAB188}" type="parTrans" cxnId="{0F57095D-7DBA-4955-9747-9E91EB71DD77}">
      <dgm:prSet/>
      <dgm:spPr/>
      <dgm:t>
        <a:bodyPr/>
        <a:lstStyle/>
        <a:p>
          <a:endParaRPr lang="ru-RU"/>
        </a:p>
      </dgm:t>
    </dgm:pt>
    <dgm:pt modelId="{5BC7BB5B-5AB3-4CF9-8988-C496367BA88A}" type="sibTrans" cxnId="{0F57095D-7DBA-4955-9747-9E91EB71DD77}">
      <dgm:prSet/>
      <dgm:spPr/>
      <dgm:t>
        <a:bodyPr/>
        <a:lstStyle/>
        <a:p>
          <a:endParaRPr lang="ru-RU"/>
        </a:p>
      </dgm:t>
    </dgm:pt>
    <dgm:pt modelId="{7DB328A9-72EA-4026-93B8-90F673184997}">
      <dgm:prSet phldrT="[Текст]" custT="1"/>
      <dgm:spPr/>
      <dgm:t>
        <a:bodyPr/>
        <a:lstStyle/>
        <a:p>
          <a:r>
            <a:rPr lang="ru-RU" sz="1800" dirty="0" smtClean="0"/>
            <a:t>4. Начинается экономическое противоречие между Россией и Германией</a:t>
          </a:r>
          <a:endParaRPr lang="ru-RU" sz="1800" dirty="0"/>
        </a:p>
      </dgm:t>
    </dgm:pt>
    <dgm:pt modelId="{A4AD5953-6760-4B87-8B23-A11121FA9C80}" type="parTrans" cxnId="{1A03F788-7227-4E93-BFC0-0BA95C50C370}">
      <dgm:prSet/>
      <dgm:spPr/>
      <dgm:t>
        <a:bodyPr/>
        <a:lstStyle/>
        <a:p>
          <a:endParaRPr lang="ru-RU"/>
        </a:p>
      </dgm:t>
    </dgm:pt>
    <dgm:pt modelId="{C7CB05BF-6042-4718-B819-BC24CC24BEE8}" type="sibTrans" cxnId="{1A03F788-7227-4E93-BFC0-0BA95C50C370}">
      <dgm:prSet/>
      <dgm:spPr/>
      <dgm:t>
        <a:bodyPr/>
        <a:lstStyle/>
        <a:p>
          <a:endParaRPr lang="ru-RU"/>
        </a:p>
      </dgm:t>
    </dgm:pt>
    <dgm:pt modelId="{64573DC4-F9EC-4596-A54B-B58BCB559014}">
      <dgm:prSet phldrT="[Текст]" custT="1"/>
      <dgm:spPr/>
      <dgm:t>
        <a:bodyPr/>
        <a:lstStyle/>
        <a:p>
          <a:r>
            <a:rPr lang="ru-RU" sz="1800" dirty="0" smtClean="0"/>
            <a:t>5. Германия превращалась из союзника в опаснейшего врага</a:t>
          </a:r>
          <a:endParaRPr lang="ru-RU" sz="1800" dirty="0"/>
        </a:p>
      </dgm:t>
    </dgm:pt>
    <dgm:pt modelId="{14C07918-87FE-48CE-953E-C14B70F3E2CB}" type="parTrans" cxnId="{390C9B5B-9EC7-4DE4-BB52-BFD1B237F5CC}">
      <dgm:prSet/>
      <dgm:spPr/>
      <dgm:t>
        <a:bodyPr/>
        <a:lstStyle/>
        <a:p>
          <a:endParaRPr lang="ru-RU"/>
        </a:p>
      </dgm:t>
    </dgm:pt>
    <dgm:pt modelId="{4293308F-A6F1-4AD4-92C3-F247BB3F028C}" type="sibTrans" cxnId="{390C9B5B-9EC7-4DE4-BB52-BFD1B237F5CC}">
      <dgm:prSet/>
      <dgm:spPr/>
      <dgm:t>
        <a:bodyPr/>
        <a:lstStyle/>
        <a:p>
          <a:endParaRPr lang="ru-RU"/>
        </a:p>
      </dgm:t>
    </dgm:pt>
    <dgm:pt modelId="{E2CD1E64-DDB1-4DFD-843D-AC061B1EB652}" type="pres">
      <dgm:prSet presAssocID="{6B8F95A6-AC5A-4AAE-82BE-EBDBFDA3211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5A76B-BF68-4133-877D-5846CAA909F5}" type="pres">
      <dgm:prSet presAssocID="{CE9950FF-D84C-4F69-B203-0A839538252B}" presName="node" presStyleLbl="node1" presStyleIdx="0" presStyleCnt="5" custScaleX="162054" custScaleY="75877" custRadScaleRad="111962" custRadScaleInc="-1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7E9DE-0B99-4911-B346-9785EA30EA11}" type="pres">
      <dgm:prSet presAssocID="{189BC662-A6DB-4092-8248-25E9DF448F5F}" presName="sibTrans" presStyleLbl="sibTrans2D1" presStyleIdx="0" presStyleCnt="5"/>
      <dgm:spPr/>
      <dgm:t>
        <a:bodyPr/>
        <a:lstStyle/>
        <a:p>
          <a:endParaRPr lang="ru-RU"/>
        </a:p>
      </dgm:t>
    </dgm:pt>
    <dgm:pt modelId="{9B21A338-8D61-4719-BE13-7D82B5EB131D}" type="pres">
      <dgm:prSet presAssocID="{189BC662-A6DB-4092-8248-25E9DF448F5F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4846D57-6989-4DC9-B048-EB5E26775987}" type="pres">
      <dgm:prSet presAssocID="{D407530F-6507-4350-97DB-D92F2506C273}" presName="node" presStyleLbl="node1" presStyleIdx="1" presStyleCnt="5" custScaleX="136251" custScaleY="76145" custRadScaleRad="123116" custRadScaleInc="-12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F1C4D-52D7-4B4C-8EA7-5039A0D8337F}" type="pres">
      <dgm:prSet presAssocID="{228E8076-1D2C-4D02-ABF7-D300F87BC289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1DC8254-3319-46D0-9BEC-61B7CCA99A99}" type="pres">
      <dgm:prSet presAssocID="{228E8076-1D2C-4D02-ABF7-D300F87BC28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381A8E3-9468-4153-AFCB-F52F121371A2}" type="pres">
      <dgm:prSet presAssocID="{319B0AFC-744E-4DBD-822A-6AD3D843B0BD}" presName="node" presStyleLbl="node1" presStyleIdx="2" presStyleCnt="5" custScaleX="129314" custScaleY="70940" custRadScaleRad="82326" custRadScaleInc="-81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DAF25-7791-4DEB-89F7-FFDE3C14A991}" type="pres">
      <dgm:prSet presAssocID="{5BC7BB5B-5AB3-4CF9-8988-C496367BA88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6991CA38-5C25-4378-BDFF-28381A6D69E0}" type="pres">
      <dgm:prSet presAssocID="{5BC7BB5B-5AB3-4CF9-8988-C496367BA88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A9AA67E9-0819-4F38-876F-E257D42B90CE}" type="pres">
      <dgm:prSet presAssocID="{7DB328A9-72EA-4026-93B8-90F673184997}" presName="node" presStyleLbl="node1" presStyleIdx="3" presStyleCnt="5" custScaleX="147577" custScaleY="67925" custRadScaleRad="89998" custRadScaleInc="85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2546DA-3218-4039-8FB0-2913B97E0003}" type="pres">
      <dgm:prSet presAssocID="{C7CB05BF-6042-4718-B819-BC24CC24BEE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25EB0DC5-1192-49DA-9489-0394671E722D}" type="pres">
      <dgm:prSet presAssocID="{C7CB05BF-6042-4718-B819-BC24CC24BEE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ACCB09E5-9D22-4E71-BA05-3FC01C14E816}" type="pres">
      <dgm:prSet presAssocID="{64573DC4-F9EC-4596-A54B-B58BCB559014}" presName="node" presStyleLbl="node1" presStyleIdx="4" presStyleCnt="5" custScaleX="137954" custScaleY="71453" custRadScaleRad="123964" custRadScaleInc="10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DEAD5D-E4BF-48A7-AD30-F94521765CFA}" type="pres">
      <dgm:prSet presAssocID="{4293308F-A6F1-4AD4-92C3-F247BB3F028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EFA54229-2AC6-4954-8DC1-87DE7553A7EA}" type="pres">
      <dgm:prSet presAssocID="{4293308F-A6F1-4AD4-92C3-F247BB3F028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0F57095D-7DBA-4955-9747-9E91EB71DD77}" srcId="{6B8F95A6-AC5A-4AAE-82BE-EBDBFDA32116}" destId="{319B0AFC-744E-4DBD-822A-6AD3D843B0BD}" srcOrd="2" destOrd="0" parTransId="{D6D8896A-40DD-4944-9025-4B981BEAB188}" sibTransId="{5BC7BB5B-5AB3-4CF9-8988-C496367BA88A}"/>
    <dgm:cxn modelId="{C2C5CC10-1368-4A7B-8CA2-4D6EFB978BDB}" type="presOf" srcId="{4293308F-A6F1-4AD4-92C3-F247BB3F028C}" destId="{EFA54229-2AC6-4954-8DC1-87DE7553A7EA}" srcOrd="1" destOrd="0" presId="urn:microsoft.com/office/officeart/2005/8/layout/cycle2"/>
    <dgm:cxn modelId="{1A03F788-7227-4E93-BFC0-0BA95C50C370}" srcId="{6B8F95A6-AC5A-4AAE-82BE-EBDBFDA32116}" destId="{7DB328A9-72EA-4026-93B8-90F673184997}" srcOrd="3" destOrd="0" parTransId="{A4AD5953-6760-4B87-8B23-A11121FA9C80}" sibTransId="{C7CB05BF-6042-4718-B819-BC24CC24BEE8}"/>
    <dgm:cxn modelId="{C522AA45-289C-45E8-83EB-A712AF3B8177}" srcId="{6B8F95A6-AC5A-4AAE-82BE-EBDBFDA32116}" destId="{D407530F-6507-4350-97DB-D92F2506C273}" srcOrd="1" destOrd="0" parTransId="{4354401D-C650-4AF8-86CE-31CFCE218F7D}" sibTransId="{228E8076-1D2C-4D02-ABF7-D300F87BC289}"/>
    <dgm:cxn modelId="{5B9B80F4-F712-47F2-A89D-BF19DAA78293}" type="presOf" srcId="{319B0AFC-744E-4DBD-822A-6AD3D843B0BD}" destId="{0381A8E3-9468-4153-AFCB-F52F121371A2}" srcOrd="0" destOrd="0" presId="urn:microsoft.com/office/officeart/2005/8/layout/cycle2"/>
    <dgm:cxn modelId="{CEB34255-139C-4A38-B9D4-A84BCB318857}" type="presOf" srcId="{189BC662-A6DB-4092-8248-25E9DF448F5F}" destId="{9B21A338-8D61-4719-BE13-7D82B5EB131D}" srcOrd="1" destOrd="0" presId="urn:microsoft.com/office/officeart/2005/8/layout/cycle2"/>
    <dgm:cxn modelId="{F890A471-B24E-404E-A806-DF54F3908C14}" type="presOf" srcId="{228E8076-1D2C-4D02-ABF7-D300F87BC289}" destId="{E42F1C4D-52D7-4B4C-8EA7-5039A0D8337F}" srcOrd="0" destOrd="0" presId="urn:microsoft.com/office/officeart/2005/8/layout/cycle2"/>
    <dgm:cxn modelId="{F02D4A33-1B3D-4A70-995E-4ACD321871E0}" type="presOf" srcId="{5BC7BB5B-5AB3-4CF9-8988-C496367BA88A}" destId="{6991CA38-5C25-4378-BDFF-28381A6D69E0}" srcOrd="1" destOrd="0" presId="urn:microsoft.com/office/officeart/2005/8/layout/cycle2"/>
    <dgm:cxn modelId="{F58BF590-9D08-46C6-B864-05DDBC730BBE}" type="presOf" srcId="{C7CB05BF-6042-4718-B819-BC24CC24BEE8}" destId="{F02546DA-3218-4039-8FB0-2913B97E0003}" srcOrd="0" destOrd="0" presId="urn:microsoft.com/office/officeart/2005/8/layout/cycle2"/>
    <dgm:cxn modelId="{F8B42B23-1206-4C7C-8C36-CA053F1CA3C9}" type="presOf" srcId="{CE9950FF-D84C-4F69-B203-0A839538252B}" destId="{0AF5A76B-BF68-4133-877D-5846CAA909F5}" srcOrd="0" destOrd="0" presId="urn:microsoft.com/office/officeart/2005/8/layout/cycle2"/>
    <dgm:cxn modelId="{390C9B5B-9EC7-4DE4-BB52-BFD1B237F5CC}" srcId="{6B8F95A6-AC5A-4AAE-82BE-EBDBFDA32116}" destId="{64573DC4-F9EC-4596-A54B-B58BCB559014}" srcOrd="4" destOrd="0" parTransId="{14C07918-87FE-48CE-953E-C14B70F3E2CB}" sibTransId="{4293308F-A6F1-4AD4-92C3-F247BB3F028C}"/>
    <dgm:cxn modelId="{A551C8AA-3DB8-4A91-A76D-2B066E36360D}" type="presOf" srcId="{228E8076-1D2C-4D02-ABF7-D300F87BC289}" destId="{11DC8254-3319-46D0-9BEC-61B7CCA99A99}" srcOrd="1" destOrd="0" presId="urn:microsoft.com/office/officeart/2005/8/layout/cycle2"/>
    <dgm:cxn modelId="{EEF0B904-9318-43BC-9503-46B92EA20D8E}" type="presOf" srcId="{6B8F95A6-AC5A-4AAE-82BE-EBDBFDA32116}" destId="{E2CD1E64-DDB1-4DFD-843D-AC061B1EB652}" srcOrd="0" destOrd="0" presId="urn:microsoft.com/office/officeart/2005/8/layout/cycle2"/>
    <dgm:cxn modelId="{3ACA91E3-4AE6-40D5-8D1F-32A8B93DF899}" type="presOf" srcId="{189BC662-A6DB-4092-8248-25E9DF448F5F}" destId="{9CC7E9DE-0B99-4911-B346-9785EA30EA11}" srcOrd="0" destOrd="0" presId="urn:microsoft.com/office/officeart/2005/8/layout/cycle2"/>
    <dgm:cxn modelId="{26B17E57-4DE2-4CBA-BBE1-3AA210380FA9}" type="presOf" srcId="{D407530F-6507-4350-97DB-D92F2506C273}" destId="{84846D57-6989-4DC9-B048-EB5E26775987}" srcOrd="0" destOrd="0" presId="urn:microsoft.com/office/officeart/2005/8/layout/cycle2"/>
    <dgm:cxn modelId="{19F51E4E-11AD-471A-8384-49DD12A66C21}" type="presOf" srcId="{C7CB05BF-6042-4718-B819-BC24CC24BEE8}" destId="{25EB0DC5-1192-49DA-9489-0394671E722D}" srcOrd="1" destOrd="0" presId="urn:microsoft.com/office/officeart/2005/8/layout/cycle2"/>
    <dgm:cxn modelId="{204574C3-F6B2-40CC-8DE7-470E8E9DB5A8}" type="presOf" srcId="{7DB328A9-72EA-4026-93B8-90F673184997}" destId="{A9AA67E9-0819-4F38-876F-E257D42B90CE}" srcOrd="0" destOrd="0" presId="urn:microsoft.com/office/officeart/2005/8/layout/cycle2"/>
    <dgm:cxn modelId="{9051756B-4A24-4FD4-BB70-FA505FD684E3}" srcId="{6B8F95A6-AC5A-4AAE-82BE-EBDBFDA32116}" destId="{CE9950FF-D84C-4F69-B203-0A839538252B}" srcOrd="0" destOrd="0" parTransId="{86D039DF-4E48-42A9-B321-93B7493304FA}" sibTransId="{189BC662-A6DB-4092-8248-25E9DF448F5F}"/>
    <dgm:cxn modelId="{144D22FF-9AD4-4F22-86BB-83992B323038}" type="presOf" srcId="{64573DC4-F9EC-4596-A54B-B58BCB559014}" destId="{ACCB09E5-9D22-4E71-BA05-3FC01C14E816}" srcOrd="0" destOrd="0" presId="urn:microsoft.com/office/officeart/2005/8/layout/cycle2"/>
    <dgm:cxn modelId="{E5E86F03-A661-4D16-8501-5F767835F2FB}" type="presOf" srcId="{4293308F-A6F1-4AD4-92C3-F247BB3F028C}" destId="{6DDEAD5D-E4BF-48A7-AD30-F94521765CFA}" srcOrd="0" destOrd="0" presId="urn:microsoft.com/office/officeart/2005/8/layout/cycle2"/>
    <dgm:cxn modelId="{47E27295-55D5-4867-A339-9362663A04EE}" type="presOf" srcId="{5BC7BB5B-5AB3-4CF9-8988-C496367BA88A}" destId="{F19DAF25-7791-4DEB-89F7-FFDE3C14A991}" srcOrd="0" destOrd="0" presId="urn:microsoft.com/office/officeart/2005/8/layout/cycle2"/>
    <dgm:cxn modelId="{69C81CC0-8018-4A56-96AC-374E66EBB6E5}" type="presParOf" srcId="{E2CD1E64-DDB1-4DFD-843D-AC061B1EB652}" destId="{0AF5A76B-BF68-4133-877D-5846CAA909F5}" srcOrd="0" destOrd="0" presId="urn:microsoft.com/office/officeart/2005/8/layout/cycle2"/>
    <dgm:cxn modelId="{C0491B2E-BDBF-4801-A3B6-225F5D44186B}" type="presParOf" srcId="{E2CD1E64-DDB1-4DFD-843D-AC061B1EB652}" destId="{9CC7E9DE-0B99-4911-B346-9785EA30EA11}" srcOrd="1" destOrd="0" presId="urn:microsoft.com/office/officeart/2005/8/layout/cycle2"/>
    <dgm:cxn modelId="{DF5165A4-6046-4D73-92DB-795194A24082}" type="presParOf" srcId="{9CC7E9DE-0B99-4911-B346-9785EA30EA11}" destId="{9B21A338-8D61-4719-BE13-7D82B5EB131D}" srcOrd="0" destOrd="0" presId="urn:microsoft.com/office/officeart/2005/8/layout/cycle2"/>
    <dgm:cxn modelId="{3692D5D2-7880-4F1E-8A3C-B587232CF065}" type="presParOf" srcId="{E2CD1E64-DDB1-4DFD-843D-AC061B1EB652}" destId="{84846D57-6989-4DC9-B048-EB5E26775987}" srcOrd="2" destOrd="0" presId="urn:microsoft.com/office/officeart/2005/8/layout/cycle2"/>
    <dgm:cxn modelId="{EC7D171A-A7C9-49CD-B04B-3FB36FC70EF9}" type="presParOf" srcId="{E2CD1E64-DDB1-4DFD-843D-AC061B1EB652}" destId="{E42F1C4D-52D7-4B4C-8EA7-5039A0D8337F}" srcOrd="3" destOrd="0" presId="urn:microsoft.com/office/officeart/2005/8/layout/cycle2"/>
    <dgm:cxn modelId="{DA29157B-BEFF-46FA-9101-5D9E513B417F}" type="presParOf" srcId="{E42F1C4D-52D7-4B4C-8EA7-5039A0D8337F}" destId="{11DC8254-3319-46D0-9BEC-61B7CCA99A99}" srcOrd="0" destOrd="0" presId="urn:microsoft.com/office/officeart/2005/8/layout/cycle2"/>
    <dgm:cxn modelId="{B6CEDEB9-4812-4F2A-9D62-85DE756D9A81}" type="presParOf" srcId="{E2CD1E64-DDB1-4DFD-843D-AC061B1EB652}" destId="{0381A8E3-9468-4153-AFCB-F52F121371A2}" srcOrd="4" destOrd="0" presId="urn:microsoft.com/office/officeart/2005/8/layout/cycle2"/>
    <dgm:cxn modelId="{BEDB7AB4-9722-49B6-A219-BC0A8600AAE5}" type="presParOf" srcId="{E2CD1E64-DDB1-4DFD-843D-AC061B1EB652}" destId="{F19DAF25-7791-4DEB-89F7-FFDE3C14A991}" srcOrd="5" destOrd="0" presId="urn:microsoft.com/office/officeart/2005/8/layout/cycle2"/>
    <dgm:cxn modelId="{67469B33-D0E2-4D27-831D-4A4C8E500F13}" type="presParOf" srcId="{F19DAF25-7791-4DEB-89F7-FFDE3C14A991}" destId="{6991CA38-5C25-4378-BDFF-28381A6D69E0}" srcOrd="0" destOrd="0" presId="urn:microsoft.com/office/officeart/2005/8/layout/cycle2"/>
    <dgm:cxn modelId="{3407A720-3887-4DE9-B56C-13CDB7DBC1A0}" type="presParOf" srcId="{E2CD1E64-DDB1-4DFD-843D-AC061B1EB652}" destId="{A9AA67E9-0819-4F38-876F-E257D42B90CE}" srcOrd="6" destOrd="0" presId="urn:microsoft.com/office/officeart/2005/8/layout/cycle2"/>
    <dgm:cxn modelId="{2A788FE5-A47B-4B9D-BBBA-900888EC7734}" type="presParOf" srcId="{E2CD1E64-DDB1-4DFD-843D-AC061B1EB652}" destId="{F02546DA-3218-4039-8FB0-2913B97E0003}" srcOrd="7" destOrd="0" presId="urn:microsoft.com/office/officeart/2005/8/layout/cycle2"/>
    <dgm:cxn modelId="{EC6485FD-11DF-4EEA-85B4-0C1C89AD3DA0}" type="presParOf" srcId="{F02546DA-3218-4039-8FB0-2913B97E0003}" destId="{25EB0DC5-1192-49DA-9489-0394671E722D}" srcOrd="0" destOrd="0" presId="urn:microsoft.com/office/officeart/2005/8/layout/cycle2"/>
    <dgm:cxn modelId="{37C4CCCF-B309-4818-866F-60596D0A779D}" type="presParOf" srcId="{E2CD1E64-DDB1-4DFD-843D-AC061B1EB652}" destId="{ACCB09E5-9D22-4E71-BA05-3FC01C14E816}" srcOrd="8" destOrd="0" presId="urn:microsoft.com/office/officeart/2005/8/layout/cycle2"/>
    <dgm:cxn modelId="{D9868049-F6EF-480E-942B-B3CA80FABB07}" type="presParOf" srcId="{E2CD1E64-DDB1-4DFD-843D-AC061B1EB652}" destId="{6DDEAD5D-E4BF-48A7-AD30-F94521765CFA}" srcOrd="9" destOrd="0" presId="urn:microsoft.com/office/officeart/2005/8/layout/cycle2"/>
    <dgm:cxn modelId="{B1A2D100-C978-4D91-ADAD-76C7DC95534D}" type="presParOf" srcId="{6DDEAD5D-E4BF-48A7-AD30-F94521765CFA}" destId="{EFA54229-2AC6-4954-8DC1-87DE7553A7E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5A76B-BF68-4133-877D-5846CAA909F5}">
      <dsp:nvSpPr>
        <dsp:cNvPr id="0" name=""/>
        <dsp:cNvSpPr/>
      </dsp:nvSpPr>
      <dsp:spPr>
        <a:xfrm>
          <a:off x="2870927" y="84248"/>
          <a:ext cx="3357252" cy="15719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</a:t>
          </a:r>
          <a:r>
            <a:rPr lang="ru-RU" sz="3600" kern="1200" dirty="0" smtClean="0"/>
            <a:t>. </a:t>
          </a:r>
          <a:r>
            <a:rPr lang="ru-RU" sz="1800" b="1" kern="1200" dirty="0" smtClean="0">
              <a:solidFill>
                <a:schemeClr val="tx1"/>
              </a:solidFill>
            </a:rPr>
            <a:t>В 1871г.</a:t>
          </a:r>
          <a:r>
            <a:rPr lang="ru-RU" sz="1800" b="1" kern="1200" dirty="0" smtClean="0">
              <a:solidFill>
                <a:srgbClr val="FF0000"/>
              </a:solidFill>
            </a:rPr>
            <a:t> </a:t>
          </a:r>
          <a:r>
            <a:rPr lang="ru-RU" sz="1800" kern="1200" dirty="0" smtClean="0"/>
            <a:t>Германия становится мощным государством в Европе</a:t>
          </a:r>
          <a:endParaRPr lang="ru-RU" sz="1800" kern="1200" dirty="0"/>
        </a:p>
      </dsp:txBody>
      <dsp:txXfrm>
        <a:off x="3362585" y="314452"/>
        <a:ext cx="2373936" cy="1111526"/>
      </dsp:txXfrm>
    </dsp:sp>
    <dsp:sp modelId="{9CC7E9DE-0B99-4911-B346-9785EA30EA11}">
      <dsp:nvSpPr>
        <dsp:cNvPr id="0" name=""/>
        <dsp:cNvSpPr/>
      </dsp:nvSpPr>
      <dsp:spPr>
        <a:xfrm rot="1768050">
          <a:off x="5797332" y="1393892"/>
          <a:ext cx="595548" cy="699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808888" y="1489786"/>
        <a:ext cx="416884" cy="419516"/>
      </dsp:txXfrm>
    </dsp:sp>
    <dsp:sp modelId="{84846D57-6989-4DC9-B048-EB5E26775987}">
      <dsp:nvSpPr>
        <dsp:cNvPr id="0" name=""/>
        <dsp:cNvSpPr/>
      </dsp:nvSpPr>
      <dsp:spPr>
        <a:xfrm>
          <a:off x="6180072" y="1800200"/>
          <a:ext cx="2822694" cy="15774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2. </a:t>
          </a:r>
          <a:r>
            <a:rPr lang="ru-RU" sz="1800" b="1" kern="1200" dirty="0" smtClean="0">
              <a:solidFill>
                <a:schemeClr val="tx1"/>
              </a:solidFill>
            </a:rPr>
            <a:t>1882г. </a:t>
          </a:r>
          <a:r>
            <a:rPr lang="ru-RU" sz="1800" kern="1200" dirty="0" smtClean="0"/>
            <a:t>Германия, Австро-Венгрия, Италия создают «Тройственный союз»</a:t>
          </a:r>
          <a:endParaRPr lang="ru-RU" sz="1800" kern="1200" dirty="0"/>
        </a:p>
      </dsp:txBody>
      <dsp:txXfrm>
        <a:off x="6593446" y="2031217"/>
        <a:ext cx="1995946" cy="1115452"/>
      </dsp:txXfrm>
    </dsp:sp>
    <dsp:sp modelId="{E42F1C4D-52D7-4B4C-8EA7-5039A0D8337F}">
      <dsp:nvSpPr>
        <dsp:cNvPr id="0" name=""/>
        <dsp:cNvSpPr/>
      </dsp:nvSpPr>
      <dsp:spPr>
        <a:xfrm rot="6936173">
          <a:off x="6868046" y="3331441"/>
          <a:ext cx="400123" cy="699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0800000">
        <a:off x="6954000" y="3417155"/>
        <a:ext cx="280086" cy="419516"/>
      </dsp:txXfrm>
    </dsp:sp>
    <dsp:sp modelId="{0381A8E3-9468-4153-AFCB-F52F121371A2}">
      <dsp:nvSpPr>
        <dsp:cNvPr id="0" name=""/>
        <dsp:cNvSpPr/>
      </dsp:nvSpPr>
      <dsp:spPr>
        <a:xfrm>
          <a:off x="5220058" y="4007517"/>
          <a:ext cx="2678981" cy="1469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3. На Балканах Россия терпит дипломатическое поражение</a:t>
          </a:r>
          <a:endParaRPr lang="ru-RU" sz="1800" kern="1200" dirty="0"/>
        </a:p>
      </dsp:txBody>
      <dsp:txXfrm>
        <a:off x="5612386" y="4222743"/>
        <a:ext cx="1894325" cy="1039203"/>
      </dsp:txXfrm>
    </dsp:sp>
    <dsp:sp modelId="{F19DAF25-7791-4DEB-89F7-FFDE3C14A991}">
      <dsp:nvSpPr>
        <dsp:cNvPr id="0" name=""/>
        <dsp:cNvSpPr/>
      </dsp:nvSpPr>
      <dsp:spPr>
        <a:xfrm rot="10779753">
          <a:off x="4244663" y="4404351"/>
          <a:ext cx="689341" cy="699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0800000">
        <a:off x="4451463" y="4543581"/>
        <a:ext cx="482539" cy="419516"/>
      </dsp:txXfrm>
    </dsp:sp>
    <dsp:sp modelId="{A9AA67E9-0819-4F38-876F-E257D42B90CE}">
      <dsp:nvSpPr>
        <dsp:cNvPr id="0" name=""/>
        <dsp:cNvSpPr/>
      </dsp:nvSpPr>
      <dsp:spPr>
        <a:xfrm>
          <a:off x="862305" y="4063299"/>
          <a:ext cx="3057334" cy="14071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4. Начинается экономическое противоречие между Россией и Германией</a:t>
          </a:r>
          <a:endParaRPr lang="ru-RU" sz="1800" kern="1200" dirty="0"/>
        </a:p>
      </dsp:txBody>
      <dsp:txXfrm>
        <a:off x="1310041" y="4269378"/>
        <a:ext cx="2161862" cy="995035"/>
      </dsp:txXfrm>
    </dsp:sp>
    <dsp:sp modelId="{F02546DA-3218-4039-8FB0-2913B97E0003}">
      <dsp:nvSpPr>
        <dsp:cNvPr id="0" name=""/>
        <dsp:cNvSpPr/>
      </dsp:nvSpPr>
      <dsp:spPr>
        <a:xfrm rot="14902000">
          <a:off x="1764412" y="3367509"/>
          <a:ext cx="420426" cy="699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0800000">
        <a:off x="1850726" y="3565970"/>
        <a:ext cx="294298" cy="419516"/>
      </dsp:txXfrm>
    </dsp:sp>
    <dsp:sp modelId="{ACCB09E5-9D22-4E71-BA05-3FC01C14E816}">
      <dsp:nvSpPr>
        <dsp:cNvPr id="0" name=""/>
        <dsp:cNvSpPr/>
      </dsp:nvSpPr>
      <dsp:spPr>
        <a:xfrm>
          <a:off x="107490" y="1872210"/>
          <a:ext cx="2857975" cy="14802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5. Германия превращалась из союзника в опаснейшего врага</a:t>
          </a:r>
          <a:endParaRPr lang="ru-RU" sz="1800" kern="1200" dirty="0"/>
        </a:p>
      </dsp:txBody>
      <dsp:txXfrm>
        <a:off x="526031" y="2088992"/>
        <a:ext cx="2020893" cy="1046718"/>
      </dsp:txXfrm>
    </dsp:sp>
    <dsp:sp modelId="{6DDEAD5D-E4BF-48A7-AD30-F94521765CFA}">
      <dsp:nvSpPr>
        <dsp:cNvPr id="0" name=""/>
        <dsp:cNvSpPr/>
      </dsp:nvSpPr>
      <dsp:spPr>
        <a:xfrm rot="19797830">
          <a:off x="2669416" y="1430144"/>
          <a:ext cx="614170" cy="6991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2681788" y="1616096"/>
        <a:ext cx="429919" cy="419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E8A90-1B1C-43D3-94FA-8172E0FF1DB8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9DBBC-77DF-4C06-BDF3-9B1F46C2F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415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1EC468-BA34-4810-9A2A-345C9446E105}" type="datetime1">
              <a:rPr lang="ru-RU" smtClean="0"/>
              <a:t>18.03.2021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A8843A6-7A46-4C43-A125-661FDCF67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EEC7F-07BD-41D5-9B40-DFF5311207DB}" type="datetime1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BF00-3CAF-4CD7-81AD-81542CD7B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94D1B-BEBB-4B81-9161-7B6D28BCAE77}" type="datetime1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0E89D-2D65-4A73-8568-E494D92CE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2782F-FC07-458D-88B5-63BB334C6D98}" type="datetime1">
              <a:rPr lang="ru-RU" smtClean="0"/>
              <a:t>18.03.2021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94138-5AC5-4565-B3BF-B9185F2AA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45690A-79EC-4620-9EF3-59008648FD9F}" type="datetime1">
              <a:rPr lang="ru-RU" smtClean="0"/>
              <a:t>18.03.2021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D61936-E4FA-43F2-8F9C-0370E45B3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F03AD-8395-4DD8-AC37-75E65DC02313}" type="datetime1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2AF69-EF81-49EF-ACF5-756DF3C32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C23242-7694-47AB-B09A-F55053238DB7}" type="datetime1">
              <a:rPr lang="ru-RU" smtClean="0"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556896-618B-40D5-957E-378312DBB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F7AE8-5D43-4055-B4D5-A8589969A43C}" type="datetime1">
              <a:rPr lang="ru-RU" smtClean="0"/>
              <a:t>18.03.2021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2A31-E762-4639-9198-1E92C4F75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DE9BF-F439-44BA-8729-2693F1CDE7CC}" type="datetime1">
              <a:rPr lang="ru-RU" smtClean="0"/>
              <a:t>18.03.2021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20040-C0AB-4F09-A1E5-2DE62AF08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492C10-5A1E-40E2-B1EF-D4CCDBB5673F}" type="datetime1">
              <a:rPr lang="ru-RU" smtClean="0"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169536-B2A0-4009-AEAD-D394E0038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1446650-2205-44DC-9160-EB0563D202C8}" type="datetime1">
              <a:rPr lang="ru-RU" smtClean="0"/>
              <a:t>18.03.2021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6BEF225-65EA-4603-B265-2CB88A8C6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77F7EBB-8725-4D2D-8D3A-AF91FF216228}" type="datetime1">
              <a:rPr lang="ru-RU" smtClean="0"/>
              <a:t>18.03.2021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1BFD543-F853-4176-8F3B-CD6773DED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6" r:id="rId2"/>
    <p:sldLayoutId id="2147483673" r:id="rId3"/>
    <p:sldLayoutId id="2147483667" r:id="rId4"/>
    <p:sldLayoutId id="2147483674" r:id="rId5"/>
    <p:sldLayoutId id="2147483668" r:id="rId6"/>
    <p:sldLayoutId id="2147483669" r:id="rId7"/>
    <p:sldLayoutId id="2147483675" r:id="rId8"/>
    <p:sldLayoutId id="2147483676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1268760"/>
            <a:ext cx="4392488" cy="452596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dirty="0" smtClean="0"/>
              <a:t>1-2</a:t>
            </a:r>
          </a:p>
          <a:p>
            <a:r>
              <a:rPr lang="ru-RU" sz="4400" dirty="0" smtClean="0"/>
              <a:t>2-2,4</a:t>
            </a:r>
          </a:p>
          <a:p>
            <a:r>
              <a:rPr lang="ru-RU" sz="4400" dirty="0" smtClean="0"/>
              <a:t>3-1</a:t>
            </a:r>
          </a:p>
          <a:p>
            <a:r>
              <a:rPr lang="ru-RU" sz="4400" dirty="0" smtClean="0"/>
              <a:t>4- </a:t>
            </a:r>
            <a:r>
              <a:rPr lang="ru-RU" sz="3600" dirty="0" smtClean="0"/>
              <a:t>православную</a:t>
            </a:r>
          </a:p>
          <a:p>
            <a:r>
              <a:rPr lang="ru-RU" sz="4400" dirty="0" smtClean="0"/>
              <a:t>5-1,3,2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/>
              <a:t>Ключ к тесту</a:t>
            </a:r>
            <a:endParaRPr lang="ru-RU" sz="4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4339507" y="1268760"/>
            <a:ext cx="4896544" cy="20621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Критерии оценивания: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5 ответов – «оценка 5»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4 ответа – «оценка 4»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3 ответа – «оценка 3»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68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2132856"/>
            <a:ext cx="9252520" cy="452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09537" indent="0" algn="ctr">
              <a:buNone/>
            </a:pPr>
            <a:r>
              <a:rPr lang="ru-RU" sz="2800" b="1" dirty="0">
                <a:solidFill>
                  <a:srgbClr val="0070C0"/>
                </a:solidFill>
              </a:rPr>
              <a:t>Александр III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Великий</a:t>
            </a:r>
            <a:r>
              <a:rPr lang="ru-RU" sz="2800" b="1" dirty="0">
                <a:solidFill>
                  <a:srgbClr val="0070C0"/>
                </a:solidFill>
              </a:rPr>
              <a:t>, мирный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Узаконивать</a:t>
            </a:r>
            <a:r>
              <a:rPr lang="ru-RU" sz="2800" b="1" dirty="0">
                <a:solidFill>
                  <a:srgbClr val="0070C0"/>
                </a:solidFill>
              </a:rPr>
              <a:t>, сглаживать, защищать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Российский император из династии Романовых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М</a:t>
            </a:r>
            <a:r>
              <a:rPr lang="ru-RU" sz="2800" b="1" dirty="0" smtClean="0">
                <a:solidFill>
                  <a:srgbClr val="0070C0"/>
                </a:solidFill>
              </a:rPr>
              <a:t>иротворец</a:t>
            </a:r>
            <a:endParaRPr lang="ru-RU" sz="28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</a:rPr>
              <a:t>Составить синквейн на тему: Александр</a:t>
            </a:r>
            <a:r>
              <a:rPr lang="en-US" sz="4400" i="1" dirty="0" smtClean="0">
                <a:solidFill>
                  <a:srgbClr val="FF0000"/>
                </a:solidFill>
              </a:rPr>
              <a:t> III.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0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1875854"/>
          </a:xfrm>
        </p:spPr>
        <p:txBody>
          <a:bodyPr/>
          <a:lstStyle/>
          <a:p>
            <a:r>
              <a:rPr lang="ru-RU" b="1" dirty="0"/>
              <a:t>Параграф 29, </a:t>
            </a:r>
            <a:r>
              <a:rPr lang="ru-RU" dirty="0"/>
              <a:t>вопросы в конце параграфа; Охарактеризовать в тетрадях цели Тройственного и франко-русского союзов.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6995" y="2708920"/>
            <a:ext cx="792087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Спасибо за внимание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51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481138"/>
            <a:ext cx="9036496" cy="4180110"/>
          </a:xfrm>
        </p:spPr>
        <p:txBody>
          <a:bodyPr/>
          <a:lstStyle/>
          <a:p>
            <a:r>
              <a:rPr lang="ru-RU" sz="3600" b="1" dirty="0" smtClean="0"/>
              <a:t>Почему Александр </a:t>
            </a:r>
            <a:r>
              <a:rPr lang="en-US" sz="3600" b="1" dirty="0" smtClean="0"/>
              <a:t>III</a:t>
            </a:r>
            <a:r>
              <a:rPr lang="ru-RU" sz="3600" b="1" dirty="0" smtClean="0"/>
              <a:t> вел миротворческую внешнюю политику? Чем это вызвано?</a:t>
            </a:r>
          </a:p>
          <a:p>
            <a:pPr marL="109537" indent="0">
              <a:buNone/>
            </a:pPr>
            <a:endParaRPr lang="ru-RU" sz="4400" b="1" dirty="0" smtClean="0">
              <a:solidFill>
                <a:srgbClr val="C00000"/>
              </a:solidFill>
            </a:endParaRPr>
          </a:p>
          <a:p>
            <a:r>
              <a:rPr lang="ru-RU" sz="4400" b="1" dirty="0" smtClean="0"/>
              <a:t>Как бы вы поступили на месте императора?</a:t>
            </a:r>
            <a:endParaRPr lang="ru-RU" sz="4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Проблемный вопрос: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805264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0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026" name="Picture 2" descr="https://etc.usf.edu/maps/pages/2600/2655/265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 rot="17296483">
            <a:off x="2323948" y="665333"/>
            <a:ext cx="216024" cy="2397853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14918126">
            <a:off x="2558013" y="503374"/>
            <a:ext cx="216024" cy="1080120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8314427">
            <a:off x="5004048" y="2612219"/>
            <a:ext cx="216024" cy="1008112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679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a/ae/S-b_war_panting_by_Antoni_Piotrowski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673"/>
          <a:stretch>
            <a:fillRect/>
          </a:stretch>
        </p:blipFill>
        <p:spPr bwMode="auto">
          <a:xfrm>
            <a:off x="6350" y="6349"/>
            <a:ext cx="9134466" cy="6859979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809876" y="214290"/>
            <a:ext cx="5906232" cy="144655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Внешняя политика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Александра </a:t>
            </a:r>
            <a:r>
              <a:rPr lang="en-US" sz="4400" b="1" i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III</a:t>
            </a:r>
            <a:endParaRPr lang="ru-RU" sz="4400" b="1" i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000125" y="6000750"/>
            <a:ext cx="728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 </a:t>
            </a:r>
          </a:p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1042988" y="4437063"/>
            <a:ext cx="68421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 dirty="0"/>
              <a:t>«Когда русский царь удит рыбу, Европа может подождать».</a:t>
            </a:r>
          </a:p>
          <a:p>
            <a:pPr algn="r"/>
            <a:r>
              <a:rPr lang="ru-RU" b="1" dirty="0"/>
              <a:t>Александр </a:t>
            </a:r>
            <a:r>
              <a:rPr lang="en-US" b="1" dirty="0"/>
              <a:t>III</a:t>
            </a:r>
            <a:endParaRPr lang="ru-RU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8843A6-7A46-4C43-A125-661FDCF676C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252028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b="1" dirty="0" smtClean="0">
                <a:solidFill>
                  <a:schemeClr val="tx2"/>
                </a:solidFill>
              </a:rPr>
              <a:t>Понять специфику и характер внешней политики Александра </a:t>
            </a:r>
            <a:r>
              <a:rPr lang="en-US" sz="4400" b="1" dirty="0" smtClean="0">
                <a:solidFill>
                  <a:schemeClr val="tx2"/>
                </a:solidFill>
              </a:rPr>
              <a:t>III</a:t>
            </a:r>
            <a:r>
              <a:rPr lang="ru-RU" sz="4400" b="1" dirty="0" smtClean="0">
                <a:solidFill>
                  <a:schemeClr val="tx2"/>
                </a:solidFill>
              </a:rPr>
              <a:t>.</a:t>
            </a: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</a:rPr>
              <a:t>Цель урока: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00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25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109537" indent="0">
              <a:buNone/>
            </a:pPr>
            <a:r>
              <a:rPr lang="ru-RU" sz="3600" i="1" dirty="0">
                <a:solidFill>
                  <a:schemeClr val="tx2"/>
                </a:solidFill>
              </a:rPr>
              <a:t>1. Причина противоречий с Германией</a:t>
            </a:r>
            <a:endParaRPr lang="ru-RU" sz="3600" dirty="0">
              <a:solidFill>
                <a:schemeClr val="tx2"/>
              </a:solidFill>
            </a:endParaRPr>
          </a:p>
          <a:p>
            <a:pPr marL="109537" indent="0">
              <a:buNone/>
            </a:pPr>
            <a:r>
              <a:rPr lang="ru-RU" sz="3600" i="1" dirty="0" smtClean="0">
                <a:solidFill>
                  <a:schemeClr val="tx2"/>
                </a:solidFill>
              </a:rPr>
              <a:t> </a:t>
            </a:r>
            <a:r>
              <a:rPr lang="ru-RU" sz="3600" i="1" dirty="0">
                <a:solidFill>
                  <a:schemeClr val="tx2"/>
                </a:solidFill>
              </a:rPr>
              <a:t>2. Причина создания русско-французского </a:t>
            </a:r>
            <a:r>
              <a:rPr lang="ru-RU" sz="3600" i="1" dirty="0" smtClean="0">
                <a:solidFill>
                  <a:schemeClr val="tx2"/>
                </a:solidFill>
              </a:rPr>
              <a:t>союза</a:t>
            </a:r>
            <a:endParaRPr lang="ru-RU" sz="3600" dirty="0">
              <a:solidFill>
                <a:schemeClr val="tx2"/>
              </a:solidFill>
            </a:endParaRPr>
          </a:p>
          <a:p>
            <a:pPr marL="109537" indent="0">
              <a:buNone/>
            </a:pPr>
            <a:r>
              <a:rPr lang="ru-RU" sz="3600" i="1" dirty="0" smtClean="0">
                <a:solidFill>
                  <a:schemeClr val="tx2"/>
                </a:solidFill>
              </a:rPr>
              <a:t>3</a:t>
            </a:r>
            <a:r>
              <a:rPr lang="ru-RU" sz="3600" i="1" dirty="0">
                <a:solidFill>
                  <a:schemeClr val="tx2"/>
                </a:solidFill>
              </a:rPr>
              <a:t>. Как происходило присоединение Средней Азии</a:t>
            </a:r>
            <a:endParaRPr lang="ru-RU" sz="36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</a:rPr>
              <a:t>Задачи: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7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264" y="836712"/>
            <a:ext cx="9008232" cy="602128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1 пара (А.М) – пункт 2, «Русско-французский союз».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2 пара (О.Ж.) – пункт 3, «Присоединение Средней Азии»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Задание: </a:t>
            </a:r>
            <a:r>
              <a:rPr lang="ru-RU" sz="3200" dirty="0" smtClean="0">
                <a:solidFill>
                  <a:schemeClr val="tx1"/>
                </a:solidFill>
              </a:rPr>
              <a:t>Переверните </a:t>
            </a:r>
            <a:r>
              <a:rPr lang="ru-RU" sz="3200" dirty="0">
                <a:solidFill>
                  <a:schemeClr val="tx1"/>
                </a:solidFill>
              </a:rPr>
              <a:t>лист горизонтально, в центре сделайте </a:t>
            </a:r>
            <a:r>
              <a:rPr lang="ru-RU" sz="3200" dirty="0" smtClean="0">
                <a:solidFill>
                  <a:schemeClr val="tx1"/>
                </a:solidFill>
              </a:rPr>
              <a:t>надпись </a:t>
            </a:r>
            <a:r>
              <a:rPr lang="ru-RU" sz="3200" dirty="0">
                <a:solidFill>
                  <a:schemeClr val="tx1"/>
                </a:solidFill>
              </a:rPr>
              <a:t>названия вашего кластера, которое соответствует названию пункта параграфа вашей </a:t>
            </a:r>
            <a:r>
              <a:rPr lang="ru-RU" sz="3200" dirty="0" smtClean="0">
                <a:solidFill>
                  <a:schemeClr val="tx1"/>
                </a:solidFill>
              </a:rPr>
              <a:t>пары</a:t>
            </a:r>
            <a:r>
              <a:rPr lang="ru-RU" sz="3200" dirty="0">
                <a:solidFill>
                  <a:schemeClr val="tx1"/>
                </a:solidFill>
              </a:rPr>
              <a:t>. Далее, от названия, вы делаете стрелочку в сторону и пишите там ту информацию, которую сочтете полезной и так далее. </a:t>
            </a:r>
            <a:r>
              <a:rPr lang="ru-RU" sz="3200" dirty="0" smtClean="0">
                <a:solidFill>
                  <a:schemeClr val="tx1"/>
                </a:solidFill>
              </a:rPr>
              <a:t>В конце подводите итог.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Работа в парах.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1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94973721"/>
              </p:ext>
            </p:extLst>
          </p:nvPr>
        </p:nvGraphicFramePr>
        <p:xfrm>
          <a:off x="0" y="44624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9632" y="5635749"/>
            <a:ext cx="6624736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Вывод: </a:t>
            </a:r>
            <a:r>
              <a:rPr lang="ru-RU" sz="2400" b="1" dirty="0" smtClean="0">
                <a:solidFill>
                  <a:srgbClr val="00B050"/>
                </a:solidFill>
              </a:rPr>
              <a:t>Противоречие с Германией обострилось так, что получило название «таможенной войны».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2" y="1844824"/>
            <a:ext cx="3024336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11860" y="2250037"/>
            <a:ext cx="2520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Обострение противоречий с Германией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35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содержание </a:t>
            </a:r>
            <a:r>
              <a:rPr lang="ru-RU" dirty="0"/>
              <a:t>кластера соответствует основной мысли (теме)</a:t>
            </a:r>
          </a:p>
          <a:p>
            <a:pPr lvl="0"/>
            <a:r>
              <a:rPr lang="ru-RU" dirty="0"/>
              <a:t>объем содержания изложенного материала в кластере соответствует основной мысли (теме)</a:t>
            </a:r>
          </a:p>
          <a:p>
            <a:pPr lvl="0"/>
            <a:r>
              <a:rPr lang="ru-RU" dirty="0"/>
              <a:t>в кластере грамотно использована научная терминология</a:t>
            </a:r>
          </a:p>
          <a:p>
            <a:pPr lvl="0"/>
            <a:r>
              <a:rPr lang="ru-RU" dirty="0" smtClean="0"/>
              <a:t>не </a:t>
            </a:r>
            <a:r>
              <a:rPr lang="ru-RU" dirty="0"/>
              <a:t>допущено ни одной фактической ошибки (например, в кластере перечислены все причины, особенности и т. д.)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i="1" dirty="0"/>
              <a:t>Оценка кластер схемы:</a:t>
            </a:r>
            <a:br>
              <a:rPr lang="ru-RU" sz="4400" i="1" dirty="0"/>
            </a:br>
            <a:endParaRPr lang="ru-RU" sz="44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4138-5AC5-4565-B3BF-B9185F2AA43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2443</TotalTime>
  <Words>355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Wingdings 2</vt:lpstr>
      <vt:lpstr>Wingdings 3</vt:lpstr>
      <vt:lpstr>Открытая</vt:lpstr>
      <vt:lpstr>Ключ к тесту</vt:lpstr>
      <vt:lpstr>Проблемный вопрос:</vt:lpstr>
      <vt:lpstr>Презентация PowerPoint</vt:lpstr>
      <vt:lpstr>Презентация PowerPoint</vt:lpstr>
      <vt:lpstr>Цель урока:</vt:lpstr>
      <vt:lpstr>Задачи:</vt:lpstr>
      <vt:lpstr>Работа в парах.</vt:lpstr>
      <vt:lpstr>Презентация PowerPoint</vt:lpstr>
      <vt:lpstr>Оценка кластер схемы: </vt:lpstr>
      <vt:lpstr>Составить синквейн на тему: Александр III.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240</cp:revision>
  <dcterms:created xsi:type="dcterms:W3CDTF">2011-03-04T11:28:54Z</dcterms:created>
  <dcterms:modified xsi:type="dcterms:W3CDTF">2021-03-18T14:22:59Z</dcterms:modified>
</cp:coreProperties>
</file>