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8"/>
  </p:notesMasterIdLst>
  <p:sldIdLst>
    <p:sldId id="256" r:id="rId2"/>
    <p:sldId id="292" r:id="rId3"/>
    <p:sldId id="257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61" r:id="rId36"/>
    <p:sldId id="276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2B1EB1-AC9E-4EF1-A6DB-EEC7F09F5B98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15B66C-BA66-419D-A1E4-43726FBF94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15B66C-BA66-419D-A1E4-43726FBF947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15B66C-BA66-419D-A1E4-43726FBF9479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707E-AC6C-4F22-A745-D37117099D5F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62518-2AF9-4BAD-944C-CFAAB10A4B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707E-AC6C-4F22-A745-D37117099D5F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62518-2AF9-4BAD-944C-CFAAB10A4B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707E-AC6C-4F22-A745-D37117099D5F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62518-2AF9-4BAD-944C-CFAAB10A4B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707E-AC6C-4F22-A745-D37117099D5F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62518-2AF9-4BAD-944C-CFAAB10A4B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707E-AC6C-4F22-A745-D37117099D5F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62518-2AF9-4BAD-944C-CFAAB10A4B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707E-AC6C-4F22-A745-D37117099D5F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62518-2AF9-4BAD-944C-CFAAB10A4B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707E-AC6C-4F22-A745-D37117099D5F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62518-2AF9-4BAD-944C-CFAAB10A4B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707E-AC6C-4F22-A745-D37117099D5F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62518-2AF9-4BAD-944C-CFAAB10A4B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707E-AC6C-4F22-A745-D37117099D5F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62518-2AF9-4BAD-944C-CFAAB10A4B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707E-AC6C-4F22-A745-D37117099D5F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62518-2AF9-4BAD-944C-CFAAB10A4B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707E-AC6C-4F22-A745-D37117099D5F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62518-2AF9-4BAD-944C-CFAAB10A4B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E707E-AC6C-4F22-A745-D37117099D5F}" type="datetimeFigureOut">
              <a:rPr lang="ru-RU" smtClean="0"/>
              <a:pPr/>
              <a:t>04.06.2025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62518-2AF9-4BAD-944C-CFAAB10A4B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3.xml"/><Relationship Id="rId18" Type="http://schemas.openxmlformats.org/officeDocument/2006/relationships/slide" Target="slide18.xml"/><Relationship Id="rId26" Type="http://schemas.openxmlformats.org/officeDocument/2006/relationships/slide" Target="slide27.xml"/><Relationship Id="rId3" Type="http://schemas.openxmlformats.org/officeDocument/2006/relationships/slide" Target="slide3.xml"/><Relationship Id="rId21" Type="http://schemas.openxmlformats.org/officeDocument/2006/relationships/slide" Target="slide22.xml"/><Relationship Id="rId34" Type="http://schemas.openxmlformats.org/officeDocument/2006/relationships/slide" Target="slide19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17" Type="http://schemas.openxmlformats.org/officeDocument/2006/relationships/slide" Target="slide17.xml"/><Relationship Id="rId25" Type="http://schemas.openxmlformats.org/officeDocument/2006/relationships/slide" Target="slide26.xml"/><Relationship Id="rId33" Type="http://schemas.openxmlformats.org/officeDocument/2006/relationships/slide" Target="slide34.xml"/><Relationship Id="rId2" Type="http://schemas.openxmlformats.org/officeDocument/2006/relationships/notesSlide" Target="../notesSlides/notesSlide1.xml"/><Relationship Id="rId16" Type="http://schemas.openxmlformats.org/officeDocument/2006/relationships/slide" Target="slide16.xml"/><Relationship Id="rId20" Type="http://schemas.openxmlformats.org/officeDocument/2006/relationships/slide" Target="slide21.xml"/><Relationship Id="rId29" Type="http://schemas.openxmlformats.org/officeDocument/2006/relationships/slide" Target="slide3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24" Type="http://schemas.openxmlformats.org/officeDocument/2006/relationships/slide" Target="slide25.xml"/><Relationship Id="rId32" Type="http://schemas.openxmlformats.org/officeDocument/2006/relationships/slide" Target="slide33.xml"/><Relationship Id="rId5" Type="http://schemas.openxmlformats.org/officeDocument/2006/relationships/slide" Target="slide5.xml"/><Relationship Id="rId15" Type="http://schemas.openxmlformats.org/officeDocument/2006/relationships/slide" Target="slide15.xml"/><Relationship Id="rId23" Type="http://schemas.openxmlformats.org/officeDocument/2006/relationships/slide" Target="slide24.xml"/><Relationship Id="rId28" Type="http://schemas.openxmlformats.org/officeDocument/2006/relationships/slide" Target="slide29.xml"/><Relationship Id="rId10" Type="http://schemas.openxmlformats.org/officeDocument/2006/relationships/slide" Target="slide10.xml"/><Relationship Id="rId19" Type="http://schemas.openxmlformats.org/officeDocument/2006/relationships/slide" Target="slide20.xml"/><Relationship Id="rId31" Type="http://schemas.openxmlformats.org/officeDocument/2006/relationships/slide" Target="slide32.xml"/><Relationship Id="rId4" Type="http://schemas.openxmlformats.org/officeDocument/2006/relationships/slide" Target="slide4.xml"/><Relationship Id="rId9" Type="http://schemas.openxmlformats.org/officeDocument/2006/relationships/slide" Target="slide9.xml"/><Relationship Id="rId14" Type="http://schemas.openxmlformats.org/officeDocument/2006/relationships/slide" Target="slide14.xml"/><Relationship Id="rId22" Type="http://schemas.openxmlformats.org/officeDocument/2006/relationships/slide" Target="slide23.xml"/><Relationship Id="rId27" Type="http://schemas.openxmlformats.org/officeDocument/2006/relationships/slide" Target="slide28.xml"/><Relationship Id="rId30" Type="http://schemas.openxmlformats.org/officeDocument/2006/relationships/slide" Target="slide31.xml"/><Relationship Id="rId35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://reformorthodox.ucoz.ru/Foto/732df92d6ceb.jpg" TargetMode="External"/><Relationship Id="rId13" Type="http://schemas.openxmlformats.org/officeDocument/2006/relationships/hyperlink" Target="http://www.svet999.ru/content/w_13_07_06/andrei_bogolubski.jpg" TargetMode="External"/><Relationship Id="rId18" Type="http://schemas.openxmlformats.org/officeDocument/2006/relationships/hyperlink" Target="http://www.shtori.info/uploads/catalog/4953_1_max.jpg" TargetMode="External"/><Relationship Id="rId3" Type="http://schemas.openxmlformats.org/officeDocument/2006/relationships/hyperlink" Target="http://mp3dot.ru/images/art/3/2/0/0/b_3200b1c3cff5959.jpg" TargetMode="External"/><Relationship Id="rId7" Type="http://schemas.openxmlformats.org/officeDocument/2006/relationships/hyperlink" Target="http://vadiman79.users.photofile.ru/photo/vadiman79/115636913/xlarge/134468147.jpg" TargetMode="External"/><Relationship Id="rId12" Type="http://schemas.openxmlformats.org/officeDocument/2006/relationships/hyperlink" Target="http://crosti.ru/patterns/00/06/29/402032e0a8/preview.jpg" TargetMode="External"/><Relationship Id="rId17" Type="http://schemas.openxmlformats.org/officeDocument/2006/relationships/hyperlink" Target="http://discover.crimea.ua/images/stories/statyi/saharnaya/images/ws-953_541_480_95.jpg" TargetMode="External"/><Relationship Id="rId2" Type="http://schemas.openxmlformats.org/officeDocument/2006/relationships/hyperlink" Target="http://01varvara.files.wordpress.com/2008/03/boris-olshansky-great-russia-2005.jpg" TargetMode="External"/><Relationship Id="rId16" Type="http://schemas.openxmlformats.org/officeDocument/2006/relationships/hyperlink" Target="http://edu.mari.ru/mouo-yoshkarola/dou26/DocLib1/msk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rtsait.ru/art/sh/shustov/img/4.jpg" TargetMode="External"/><Relationship Id="rId11" Type="http://schemas.openxmlformats.org/officeDocument/2006/relationships/hyperlink" Target="http://crosti.ru/patterns/00/04/c2/c8dac13dce/preview.jpg" TargetMode="External"/><Relationship Id="rId5" Type="http://schemas.openxmlformats.org/officeDocument/2006/relationships/hyperlink" Target="http://www.salsbiz.com/images/Knyaz_Igor_in_945_by_Lebedev.jpg" TargetMode="External"/><Relationship Id="rId15" Type="http://schemas.openxmlformats.org/officeDocument/2006/relationships/hyperlink" Target="http://img1.liveinternet.ru/images/attach/c/4/81/580/81580731_1325104682_koval1.jpg" TargetMode="External"/><Relationship Id="rId10" Type="http://schemas.openxmlformats.org/officeDocument/2006/relationships/hyperlink" Target="http://thefatlossfactorprogram2.com/wp-content/uploads/2013/05/question-mark.png" TargetMode="External"/><Relationship Id="rId4" Type="http://schemas.openxmlformats.org/officeDocument/2006/relationships/hyperlink" Target="http://www.9may.lv/images/userfiles/images/K20.jpg" TargetMode="External"/><Relationship Id="rId9" Type="http://schemas.openxmlformats.org/officeDocument/2006/relationships/hyperlink" Target="http://lemur59.ru/sites/default/files/images/monomah.jpg" TargetMode="External"/><Relationship Id="rId14" Type="http://schemas.openxmlformats.org/officeDocument/2006/relationships/hyperlink" Target="http://www.russian.kiev.ua/photo/stati/11606739.jpg" TargetMode="Externa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hyperlink" Target="http://topwar.ru/uploads/posts/2012-11/1354155553_sibir_11.jpg" TargetMode="External"/><Relationship Id="rId3" Type="http://schemas.openxmlformats.org/officeDocument/2006/relationships/hyperlink" Target="http://svetramha.ucoz.ru/svetramha/publ/rech/31f591d1.jpg" TargetMode="External"/><Relationship Id="rId7" Type="http://schemas.openxmlformats.org/officeDocument/2006/relationships/hyperlink" Target="http://900igr.net/datas/istorija/Groznyj-politika/0008-008-Vneshnjaja-politika-Ivana-Groznogo.jpg" TargetMode="External"/><Relationship Id="rId2" Type="http://schemas.openxmlformats.org/officeDocument/2006/relationships/hyperlink" Target="http://media.vorotila.net/items/a/8/9/t1@a891939f-215f-459a-88d9-8db16730817d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estpics.ru/full/Hokhly-1.jpg" TargetMode="External"/><Relationship Id="rId11" Type="http://schemas.openxmlformats.org/officeDocument/2006/relationships/hyperlink" Target="http://900igr.net/datai/istorija/Rossija-v-17-veke/0011-012-Formirovanie-absoljutnoj-monarkhii.jpg" TargetMode="External"/><Relationship Id="rId5" Type="http://schemas.openxmlformats.org/officeDocument/2006/relationships/hyperlink" Target="http://900igr.net/datai/istorija/Feodalnaja-Rus/0004-003-Knjazhestva-stanovilis-polnostju-samostojatelnymi-chekanilo-monetu.jpg" TargetMode="External"/><Relationship Id="rId10" Type="http://schemas.openxmlformats.org/officeDocument/2006/relationships/hyperlink" Target="http://www.infbez.net/images/stories/shlem/erihonka/h68a.jpg" TargetMode="External"/><Relationship Id="rId4" Type="http://schemas.openxmlformats.org/officeDocument/2006/relationships/hyperlink" Target="http://sergeywaz.ucoz.ru/_ld/15/25138036.jpg" TargetMode="External"/><Relationship Id="rId9" Type="http://schemas.openxmlformats.org/officeDocument/2006/relationships/hyperlink" Target="http://files.myopera.com/pa-m-xa/albums/3407472/%D0%A1%D0%B2%D1%8F%D1%82%D0%BE%D0%B3%D0%BE%D1%80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://01varvara.files.wordpress.com/2008/03/boris-olshansky-great-russia-200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500034" y="142852"/>
            <a:ext cx="8215370" cy="9144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Verdana" pitchFamily="34" charset="0"/>
              </a:rPr>
              <a:t>Путешествие в историю </a:t>
            </a:r>
            <a:endParaRPr lang="ru-RU" sz="4000" b="1" dirty="0">
              <a:solidFill>
                <a:srgbClr val="002060"/>
              </a:solidFill>
              <a:latin typeface="Verdana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572132" y="5500702"/>
            <a:ext cx="3571868" cy="121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Мартынова Светлана Вячеславовна</a:t>
            </a:r>
          </a:p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учитель истории</a:t>
            </a:r>
          </a:p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МБОУ ООШ №3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г. Камешково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57158" y="1142984"/>
            <a:ext cx="5357850" cy="442915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Именно этот человек провел первую в истории Руси налоговую реформу, установив размер дани и места ее сборов; соблюдая традиции  своего времени. Жестоко отомстил за гибель близкого человека; управлял государством не от своего имени, а от имени сына. Который был малолетним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Управляющая кнопка: в начало 7">
            <a:hlinkClick r:id="rId2" action="ppaction://hlinksldjump" highlightClick="1"/>
          </p:cNvPr>
          <p:cNvSpPr/>
          <p:nvPr/>
        </p:nvSpPr>
        <p:spPr>
          <a:xfrm>
            <a:off x="8429652" y="0"/>
            <a:ext cx="714348" cy="642918"/>
          </a:xfrm>
          <a:prstGeom prst="actionButtonBeginning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578" name="Picture 2" descr="http://crosti.ru/patterns/00/04/c2/c8dac13dce/preview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72264" y="1500174"/>
            <a:ext cx="1631687" cy="2270248"/>
          </a:xfrm>
          <a:prstGeom prst="roundRect">
            <a:avLst/>
          </a:prstGeom>
          <a:noFill/>
        </p:spPr>
      </p:pic>
      <p:sp>
        <p:nvSpPr>
          <p:cNvPr id="10" name="Скругленный прямоугольник 9"/>
          <p:cNvSpPr/>
          <p:nvPr/>
        </p:nvSpPr>
        <p:spPr>
          <a:xfrm>
            <a:off x="6643702" y="3786190"/>
            <a:ext cx="1500198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Княгиня Ольга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4" descr="http://thefatlossfactorprogram2.com/wp-content/uploads/2013/05/question-mark.png"/>
          <p:cNvPicPr>
            <a:picLocks noChangeAspect="1" noChangeArrowheads="1"/>
          </p:cNvPicPr>
          <p:nvPr/>
        </p:nvPicPr>
        <p:blipFill>
          <a:blip r:embed="rId4"/>
          <a:srcRect l="12500" t="14286" r="12500" b="14286"/>
          <a:stretch>
            <a:fillRect/>
          </a:stretch>
        </p:blipFill>
        <p:spPr bwMode="auto">
          <a:xfrm>
            <a:off x="6072198" y="1357298"/>
            <a:ext cx="2786082" cy="3286148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429652" y="0"/>
            <a:ext cx="714348" cy="642918"/>
          </a:xfrm>
          <a:prstGeom prst="actionButtonBeginning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34" y="1500174"/>
            <a:ext cx="5000660" cy="35719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Этот князь от своего отца получил в управление Новгород, где ему помогал княжить его дядя Добрыня; киевский престол он отвоевал у старшего брата; с именем этого князя связаны первые религиозные реформы в стране.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4" name="Picture 2" descr="http://crosti.ru/patterns/00/06/29/402032e0a8/preview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643702" y="2143116"/>
            <a:ext cx="1637537" cy="2088000"/>
          </a:xfrm>
          <a:prstGeom prst="round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6643702" y="4214818"/>
            <a:ext cx="1714512" cy="64294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Владимир Святой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4" descr="http://thefatlossfactorprogram2.com/wp-content/uploads/2013/05/question-mark.png"/>
          <p:cNvPicPr>
            <a:picLocks noChangeAspect="1" noChangeArrowheads="1"/>
          </p:cNvPicPr>
          <p:nvPr/>
        </p:nvPicPr>
        <p:blipFill>
          <a:blip r:embed="rId4"/>
          <a:srcRect l="12500" t="14286" r="12500" b="14286"/>
          <a:stretch>
            <a:fillRect/>
          </a:stretch>
        </p:blipFill>
        <p:spPr bwMode="auto">
          <a:xfrm>
            <a:off x="6072198" y="1928802"/>
            <a:ext cx="2786082" cy="3286148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429652" y="0"/>
            <a:ext cx="714348" cy="642918"/>
          </a:xfrm>
          <a:prstGeom prst="actionButtonBeginning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5720" y="142852"/>
            <a:ext cx="5429288" cy="642942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[</a:t>
            </a: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Он</a:t>
            </a:r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]</a:t>
            </a: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строил много церквей, основывал монастыри, не жалел издержек на украшение храмов </a:t>
            </a:r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&lt;…&gt;</a:t>
            </a: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Он построил церковь Покрова при устье реки Нерли и много других каменных церквей </a:t>
            </a:r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&lt;…&gt;</a:t>
            </a: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Властолюбивый князь, изгнавши братьев и тех бояр, которые недостаточно ему повиновались, правил в своей земле самовластно, забывши, что он был избран народом, отягощал народ поборами и по произволу казнил смертью всякого, кого хотел»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2770" name="Picture 2" descr="http://www.svet999.ru/content/w_13_07_06/andrei_bogolubsk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1571612"/>
            <a:ext cx="1811459" cy="2556000"/>
          </a:xfrm>
          <a:prstGeom prst="round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6429388" y="4143380"/>
            <a:ext cx="1857388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Андрей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Боголюбский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4" descr="http://thefatlossfactorprogram2.com/wp-content/uploads/2013/05/question-mark.png"/>
          <p:cNvPicPr>
            <a:picLocks noChangeAspect="1" noChangeArrowheads="1"/>
          </p:cNvPicPr>
          <p:nvPr/>
        </p:nvPicPr>
        <p:blipFill>
          <a:blip r:embed="rId4"/>
          <a:srcRect l="12500" t="14286" r="12500" b="14286"/>
          <a:stretch>
            <a:fillRect/>
          </a:stretch>
        </p:blipFill>
        <p:spPr bwMode="auto">
          <a:xfrm>
            <a:off x="5857884" y="1285860"/>
            <a:ext cx="3071834" cy="3857652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429652" y="0"/>
            <a:ext cx="714348" cy="642918"/>
          </a:xfrm>
          <a:prstGeom prst="actionButtonBeginning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34" y="214290"/>
            <a:ext cx="5000660" cy="635798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«Поручение собирать ордынскую дань со многих, если только не со всех, князей и доставлять ее в орду </a:t>
            </a:r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[</a:t>
            </a: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он</a:t>
            </a:r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]</a:t>
            </a: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получил </a:t>
            </a:r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&lt;…&gt;</a:t>
            </a: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когда стал великим князем владимирским. Это полномочие послужило в руках великого князя могучим орудием политического объединения удельной Руси. Не охотник и не мастер бить свою братию мечом, московский князь получил возможность бить ее рублем»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1746" name="Picture 2" descr="http://www.russian.kiev.ua/photo/stati/1160673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3" y="1643050"/>
            <a:ext cx="1842133" cy="2340000"/>
          </a:xfrm>
          <a:prstGeom prst="round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6357950" y="4000504"/>
            <a:ext cx="1785950" cy="35719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Иван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Калита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4" descr="http://thefatlossfactorprogram2.com/wp-content/uploads/2013/05/question-mark.png"/>
          <p:cNvPicPr>
            <a:picLocks noChangeAspect="1" noChangeArrowheads="1"/>
          </p:cNvPicPr>
          <p:nvPr/>
        </p:nvPicPr>
        <p:blipFill>
          <a:blip r:embed="rId4"/>
          <a:srcRect l="12500" t="14286" r="12500" b="14286"/>
          <a:stretch>
            <a:fillRect/>
          </a:stretch>
        </p:blipFill>
        <p:spPr bwMode="auto">
          <a:xfrm>
            <a:off x="5786446" y="1000108"/>
            <a:ext cx="3071834" cy="3857652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00034" y="642894"/>
            <a:ext cx="5000660" cy="128590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Как прежде на Руси называли письменную жалобу или письменный донос?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Управляющая кнопка: в начало 4">
            <a:hlinkClick r:id="rId2" action="ppaction://hlinksldjump" highlightClick="1"/>
          </p:cNvPr>
          <p:cNvSpPr/>
          <p:nvPr/>
        </p:nvSpPr>
        <p:spPr>
          <a:xfrm>
            <a:off x="8429652" y="0"/>
            <a:ext cx="714348" cy="642918"/>
          </a:xfrm>
          <a:prstGeom prst="actionButtonBeginning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29058" y="3929066"/>
            <a:ext cx="191453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Ябеда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4" descr="http://thefatlossfactorprogram2.com/wp-content/uploads/2013/05/question-mark.png"/>
          <p:cNvPicPr>
            <a:picLocks noChangeAspect="1" noChangeArrowheads="1"/>
          </p:cNvPicPr>
          <p:nvPr/>
        </p:nvPicPr>
        <p:blipFill>
          <a:blip r:embed="rId3"/>
          <a:srcRect l="12500" t="14286" r="12500" b="14286"/>
          <a:stretch>
            <a:fillRect/>
          </a:stretch>
        </p:blipFill>
        <p:spPr bwMode="auto">
          <a:xfrm>
            <a:off x="3643306" y="3357562"/>
            <a:ext cx="2571768" cy="2071702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429652" y="0"/>
            <a:ext cx="714348" cy="642918"/>
          </a:xfrm>
          <a:prstGeom prst="actionButtonBeginning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34" y="642894"/>
            <a:ext cx="5000660" cy="128590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Как в древней Руси называли Балтийское море?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9698" name="Picture 2" descr="http://img1.liveinternet.ru/images/attach/c/4/81/580/81580731_1325104682_koval1.jpg"/>
          <p:cNvPicPr>
            <a:picLocks noChangeAspect="1" noChangeArrowheads="1"/>
          </p:cNvPicPr>
          <p:nvPr/>
        </p:nvPicPr>
        <p:blipFill>
          <a:blip r:embed="rId3"/>
          <a:srcRect l="1494" t="2131" r="2888" b="4119"/>
          <a:stretch>
            <a:fillRect/>
          </a:stretch>
        </p:blipFill>
        <p:spPr bwMode="auto">
          <a:xfrm>
            <a:off x="4286248" y="2643182"/>
            <a:ext cx="4392000" cy="3019500"/>
          </a:xfrm>
          <a:prstGeom prst="round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785786" y="3500438"/>
            <a:ext cx="2357454" cy="64294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Варяжским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4" descr="http://thefatlossfactorprogram2.com/wp-content/uploads/2013/05/question-mark.png"/>
          <p:cNvPicPr>
            <a:picLocks noChangeAspect="1" noChangeArrowheads="1"/>
          </p:cNvPicPr>
          <p:nvPr/>
        </p:nvPicPr>
        <p:blipFill>
          <a:blip r:embed="rId4"/>
          <a:srcRect l="12500" t="14286" r="12500" b="14286"/>
          <a:stretch>
            <a:fillRect/>
          </a:stretch>
        </p:blipFill>
        <p:spPr bwMode="auto">
          <a:xfrm>
            <a:off x="714348" y="2786058"/>
            <a:ext cx="2571768" cy="2071702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429652" y="0"/>
            <a:ext cx="714348" cy="642918"/>
          </a:xfrm>
          <a:prstGeom prst="actionButtonBeginning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34" y="642894"/>
            <a:ext cx="5000660" cy="128590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Как в старину называли театральную маску?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8674" name="Picture 2" descr="http://edu.mari.ru/mouo-yoshkarola/dou26/DocLib1/ms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5" y="2214554"/>
            <a:ext cx="2929728" cy="3636000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1714480" y="3714752"/>
            <a:ext cx="1714512" cy="64294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Личина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4" descr="http://thefatlossfactorprogram2.com/wp-content/uploads/2013/05/question-mark.png"/>
          <p:cNvPicPr>
            <a:picLocks noChangeAspect="1" noChangeArrowheads="1"/>
          </p:cNvPicPr>
          <p:nvPr/>
        </p:nvPicPr>
        <p:blipFill>
          <a:blip r:embed="rId4"/>
          <a:srcRect l="12500" t="14286" r="12500" b="14286"/>
          <a:stretch>
            <a:fillRect/>
          </a:stretch>
        </p:blipFill>
        <p:spPr bwMode="auto">
          <a:xfrm>
            <a:off x="1285852" y="2928934"/>
            <a:ext cx="2571768" cy="2071702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429652" y="0"/>
            <a:ext cx="714348" cy="642918"/>
          </a:xfrm>
          <a:prstGeom prst="actionButtonBeginning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34" y="642894"/>
            <a:ext cx="5000660" cy="150022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Какая часть тела называется так же, как раньше на Руси большой кусок сахара?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52" name="Picture 4" descr="http://discover.crimea.ua/images/stories/statyi/saharnaya/images/ws-953_541_480_9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571744"/>
            <a:ext cx="3384000" cy="3002433"/>
          </a:xfrm>
          <a:prstGeom prst="round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1142976" y="3643314"/>
            <a:ext cx="1700218" cy="57150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Голова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4" descr="http://thefatlossfactorprogram2.com/wp-content/uploads/2013/05/question-mark.png"/>
          <p:cNvPicPr>
            <a:picLocks noChangeAspect="1" noChangeArrowheads="1"/>
          </p:cNvPicPr>
          <p:nvPr/>
        </p:nvPicPr>
        <p:blipFill>
          <a:blip r:embed="rId4"/>
          <a:srcRect l="12500" t="14286" r="12500" b="14286"/>
          <a:stretch>
            <a:fillRect/>
          </a:stretch>
        </p:blipFill>
        <p:spPr bwMode="auto">
          <a:xfrm>
            <a:off x="714348" y="2857496"/>
            <a:ext cx="2571768" cy="2071702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429652" y="0"/>
            <a:ext cx="714348" cy="642918"/>
          </a:xfrm>
          <a:prstGeom prst="actionButtonBeginning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34" y="500042"/>
            <a:ext cx="5000660" cy="207170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Как в старину называлось русское женское платье с очень длинными широкими рукавами (часто разрезными)?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6628" name="Picture 4" descr="http://www.shtori.info/uploads/catalog/4953_1_max.jpg"/>
          <p:cNvPicPr>
            <a:picLocks noChangeAspect="1" noChangeArrowheads="1"/>
          </p:cNvPicPr>
          <p:nvPr/>
        </p:nvPicPr>
        <p:blipFill>
          <a:blip r:embed="rId3"/>
          <a:srcRect l="10465" t="3782" r="9302" b="4201"/>
          <a:stretch>
            <a:fillRect/>
          </a:stretch>
        </p:blipFill>
        <p:spPr bwMode="auto">
          <a:xfrm>
            <a:off x="5929322" y="1357298"/>
            <a:ext cx="2767560" cy="4392000"/>
          </a:xfrm>
          <a:prstGeom prst="round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1785918" y="3929066"/>
            <a:ext cx="178595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Летник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4" descr="http://thefatlossfactorprogram2.com/wp-content/uploads/2013/05/question-mark.png"/>
          <p:cNvPicPr>
            <a:picLocks noChangeAspect="1" noChangeArrowheads="1"/>
          </p:cNvPicPr>
          <p:nvPr/>
        </p:nvPicPr>
        <p:blipFill>
          <a:blip r:embed="rId4"/>
          <a:srcRect l="12500" t="14286" r="12500" b="14286"/>
          <a:stretch>
            <a:fillRect/>
          </a:stretch>
        </p:blipFill>
        <p:spPr bwMode="auto">
          <a:xfrm>
            <a:off x="1428728" y="3143248"/>
            <a:ext cx="2571768" cy="2071702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714876" y="928670"/>
            <a:ext cx="4143404" cy="471490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Ø"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Это может быть в рыболовной сети;</a:t>
            </a:r>
          </a:p>
          <a:p>
            <a:pPr algn="ctr">
              <a:buFont typeface="Wingdings" pitchFamily="2" charset="2"/>
              <a:buChar char="Ø"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Это нужно грибнику и ягоднику;</a:t>
            </a:r>
          </a:p>
          <a:p>
            <a:pPr algn="ctr">
              <a:buFont typeface="Wingdings" pitchFamily="2" charset="2"/>
              <a:buChar char="Ø"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Это использует турист и охотник, сельские домохозяйки;</a:t>
            </a:r>
          </a:p>
          <a:p>
            <a:pPr algn="ctr">
              <a:buFont typeface="Wingdings" pitchFamily="2" charset="2"/>
              <a:buChar char="Ø"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Это немало рассказало нам о жизни древнего Новгорода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5604" name="Picture 4" descr="http://svetramha.ucoz.ru/svetramha/publ/rech/31f591d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57224" y="1857364"/>
            <a:ext cx="2857520" cy="2341567"/>
          </a:xfrm>
          <a:prstGeom prst="round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500166" y="4214818"/>
            <a:ext cx="1643074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Береста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2" descr="http://media.vorotila.net/items/a/8/9/t1@a891939f-215f-459a-88d9-8db16730817d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85784" y="857232"/>
            <a:ext cx="5500726" cy="5072098"/>
          </a:xfrm>
          <a:prstGeom prst="rect">
            <a:avLst/>
          </a:prstGeom>
          <a:noFill/>
        </p:spPr>
      </p:pic>
      <p:sp>
        <p:nvSpPr>
          <p:cNvPr id="12" name="Управляющая кнопка: в начало 11">
            <a:hlinkClick r:id="rId5" action="ppaction://hlinksldjump" highlightClick="1"/>
          </p:cNvPr>
          <p:cNvSpPr/>
          <p:nvPr/>
        </p:nvSpPr>
        <p:spPr>
          <a:xfrm>
            <a:off x="8429652" y="0"/>
            <a:ext cx="714348" cy="642918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654032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  <a:latin typeface="Verdana" pitchFamily="34" charset="0"/>
              </a:rPr>
              <a:t>Инструкция</a:t>
            </a:r>
            <a:endParaRPr lang="ru-RU" sz="4000" b="1" dirty="0">
              <a:solidFill>
                <a:srgbClr val="FFFF00"/>
              </a:solidFill>
              <a:latin typeface="Verdana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58" y="1000108"/>
            <a:ext cx="2571768" cy="78581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Исторические</a:t>
            </a: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картины 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071802" y="1071546"/>
            <a:ext cx="5857916" cy="57150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Ответ получаем, щелчком по картинке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7158" y="1857364"/>
            <a:ext cx="3857652" cy="78581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Жизнь замечательных людей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86248" y="1785926"/>
            <a:ext cx="4643470" cy="78581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Ответ получаем, щелчком по значку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4" descr="http://thefatlossfactorprogram2.com/wp-content/uploads/2013/05/question-mark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58082" y="2143116"/>
            <a:ext cx="428628" cy="357190"/>
          </a:xfrm>
          <a:prstGeom prst="ellipse">
            <a:avLst/>
          </a:prstGeom>
          <a:noFill/>
        </p:spPr>
      </p:pic>
      <p:sp>
        <p:nvSpPr>
          <p:cNvPr id="10" name="Скругленный прямоугольник 9"/>
          <p:cNvSpPr/>
          <p:nvPr/>
        </p:nvSpPr>
        <p:spPr>
          <a:xfrm>
            <a:off x="357158" y="2714620"/>
            <a:ext cx="2500330" cy="78581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Загадки истории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928926" y="2714620"/>
            <a:ext cx="6072230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Ответ получаем, щелчком по значку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4" descr="http://thefatlossfactorprogram2.com/wp-content/uploads/2013/05/question-mark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528" y="2857496"/>
            <a:ext cx="428628" cy="357190"/>
          </a:xfrm>
          <a:prstGeom prst="ellipse">
            <a:avLst/>
          </a:prstGeom>
          <a:noFill/>
        </p:spPr>
      </p:pic>
      <p:pic>
        <p:nvPicPr>
          <p:cNvPr id="14" name="Picture 2" descr="http://media.vorotila.net/items/a/8/9/t1@a891939f-215f-459a-88d9-8db16730817d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3643314"/>
            <a:ext cx="1071570" cy="714380"/>
          </a:xfrm>
          <a:prstGeom prst="rect">
            <a:avLst/>
          </a:prstGeom>
          <a:noFill/>
        </p:spPr>
      </p:pic>
      <p:sp>
        <p:nvSpPr>
          <p:cNvPr id="15" name="Скругленный прямоугольник 14"/>
          <p:cNvSpPr/>
          <p:nvPr/>
        </p:nvSpPr>
        <p:spPr>
          <a:xfrm>
            <a:off x="2214546" y="3643314"/>
            <a:ext cx="6786610" cy="57150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Ответ получаем, щелчком по черному ящику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85720" y="4357694"/>
            <a:ext cx="2500330" cy="57150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Карты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857488" y="4286256"/>
            <a:ext cx="6143668" cy="64294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Ответ получаем, щелчком по значку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Picture 4" descr="http://thefatlossfactorprogram2.com/wp-content/uploads/2013/05/question-mark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01090" y="4429132"/>
            <a:ext cx="428628" cy="357190"/>
          </a:xfrm>
          <a:prstGeom prst="ellipse">
            <a:avLst/>
          </a:prstGeom>
          <a:noFill/>
        </p:spPr>
      </p:pic>
      <p:sp>
        <p:nvSpPr>
          <p:cNvPr id="19" name="Скругленный прямоугольник 18"/>
          <p:cNvSpPr/>
          <p:nvPr/>
        </p:nvSpPr>
        <p:spPr>
          <a:xfrm>
            <a:off x="285720" y="5072074"/>
            <a:ext cx="3929090" cy="57150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Ратное дело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286248" y="5000636"/>
            <a:ext cx="4643470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Ответ получаем, щелчком </a:t>
            </a:r>
          </a:p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по значку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1" name="Picture 4" descr="http://thefatlossfactorprogram2.com/wp-content/uploads/2013/05/question-mark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58082" y="5357826"/>
            <a:ext cx="428628" cy="357190"/>
          </a:xfrm>
          <a:prstGeom prst="ellipse">
            <a:avLst/>
          </a:prstGeom>
          <a:noFill/>
        </p:spPr>
      </p:pic>
      <p:sp>
        <p:nvSpPr>
          <p:cNvPr id="22" name="Скругленный прямоугольник 21"/>
          <p:cNvSpPr/>
          <p:nvPr/>
        </p:nvSpPr>
        <p:spPr>
          <a:xfrm>
            <a:off x="357158" y="5786454"/>
            <a:ext cx="2571768" cy="57150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Понятия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143240" y="5786454"/>
            <a:ext cx="4643470" cy="7143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Ответ получаем, щелчком </a:t>
            </a:r>
          </a:p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по значку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4" name="Picture 4" descr="http://thefatlossfactorprogram2.com/wp-content/uploads/2013/05/question-mark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86512" y="6143644"/>
            <a:ext cx="428628" cy="357190"/>
          </a:xfrm>
          <a:prstGeom prst="ellipse">
            <a:avLst/>
          </a:prstGeom>
          <a:noFill/>
        </p:spPr>
      </p:pic>
      <p:sp>
        <p:nvSpPr>
          <p:cNvPr id="25" name="Управляющая кнопка: назад 24">
            <a:hlinkClick r:id="" action="ppaction://hlinkshowjump?jump=endshow" highlightClick="1"/>
          </p:cNvPr>
          <p:cNvSpPr/>
          <p:nvPr/>
        </p:nvSpPr>
        <p:spPr>
          <a:xfrm>
            <a:off x="0" y="6429396"/>
            <a:ext cx="500034" cy="42860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928662" y="6429396"/>
            <a:ext cx="3286148" cy="42860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Завершить показ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14282" y="285728"/>
            <a:ext cx="3214710" cy="92869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Что изображено на карте?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Управляющая кнопка: в начало 5">
            <a:hlinkClick r:id="rId2" action="ppaction://hlinksldjump" highlightClick="1"/>
          </p:cNvPr>
          <p:cNvSpPr/>
          <p:nvPr/>
        </p:nvSpPr>
        <p:spPr>
          <a:xfrm>
            <a:off x="8429652" y="0"/>
            <a:ext cx="714348" cy="642918"/>
          </a:xfrm>
          <a:prstGeom prst="actionButtonBeginning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034" y="3786190"/>
            <a:ext cx="2571768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Путь из Варяг в Греки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4" descr="http://thefatlossfactorprogram2.com/wp-content/uploads/2013/05/question-mark.png"/>
          <p:cNvPicPr>
            <a:picLocks noChangeAspect="1" noChangeArrowheads="1"/>
          </p:cNvPicPr>
          <p:nvPr/>
        </p:nvPicPr>
        <p:blipFill>
          <a:blip r:embed="rId3"/>
          <a:srcRect l="12500" t="14286" r="12500" b="14286"/>
          <a:stretch>
            <a:fillRect/>
          </a:stretch>
        </p:blipFill>
        <p:spPr bwMode="auto">
          <a:xfrm>
            <a:off x="357158" y="3143248"/>
            <a:ext cx="2857520" cy="2286016"/>
          </a:xfrm>
          <a:prstGeom prst="ellipse">
            <a:avLst/>
          </a:prstGeom>
          <a:noFill/>
        </p:spPr>
      </p:pic>
      <p:pic>
        <p:nvPicPr>
          <p:cNvPr id="36868" name="Picture 4" descr="http://sergeywaz.ucoz.ru/_ld/15/2513803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57554" y="1714488"/>
            <a:ext cx="5472000" cy="4104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4282" y="285728"/>
            <a:ext cx="3786214" cy="100013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Какой период истории изображен на карте?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Управляющая кнопка: в начало 4">
            <a:hlinkClick r:id="rId2" action="ppaction://hlinksldjump" highlightClick="1"/>
          </p:cNvPr>
          <p:cNvSpPr/>
          <p:nvPr/>
        </p:nvSpPr>
        <p:spPr>
          <a:xfrm>
            <a:off x="8429652" y="0"/>
            <a:ext cx="714348" cy="642918"/>
          </a:xfrm>
          <a:prstGeom prst="actionButtonBeginning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8914" name="Picture 2" descr="http://900igr.net/datai/istorija/Feodalnaja-Rus/0004-003-Knjazhestva-stanovilis-polnostju-samostojatelnymi-chekanilo-monet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857232"/>
            <a:ext cx="4021588" cy="5472000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571472" y="3714752"/>
            <a:ext cx="3143272" cy="92869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Феодальная раздробленность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4" descr="http://thefatlossfactorprogram2.com/wp-content/uploads/2013/05/question-mark.png"/>
          <p:cNvPicPr>
            <a:picLocks noChangeAspect="1" noChangeArrowheads="1"/>
          </p:cNvPicPr>
          <p:nvPr/>
        </p:nvPicPr>
        <p:blipFill>
          <a:blip r:embed="rId4"/>
          <a:srcRect l="12500" t="14286" r="12500" b="14286"/>
          <a:stretch>
            <a:fillRect/>
          </a:stretch>
        </p:blipFill>
        <p:spPr bwMode="auto">
          <a:xfrm>
            <a:off x="357158" y="2928934"/>
            <a:ext cx="3500462" cy="2571768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429652" y="0"/>
            <a:ext cx="714348" cy="642918"/>
          </a:xfrm>
          <a:prstGeom prst="actionButtonBeginning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4282" y="285728"/>
            <a:ext cx="3786214" cy="121444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Какое событие истории Руси изображено на карте?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1986" name="Picture 2" descr="http://www.bestpics.ru/full/Hokhly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1571612"/>
            <a:ext cx="4860000" cy="4659593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357158" y="3429000"/>
            <a:ext cx="2786082" cy="85725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Куликовская битва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4" descr="http://thefatlossfactorprogram2.com/wp-content/uploads/2013/05/question-mark.png"/>
          <p:cNvPicPr>
            <a:picLocks noChangeAspect="1" noChangeArrowheads="1"/>
          </p:cNvPicPr>
          <p:nvPr/>
        </p:nvPicPr>
        <p:blipFill>
          <a:blip r:embed="rId4"/>
          <a:srcRect l="12500" t="14286" r="12500" b="14286"/>
          <a:stretch>
            <a:fillRect/>
          </a:stretch>
        </p:blipFill>
        <p:spPr bwMode="auto">
          <a:xfrm>
            <a:off x="142844" y="2786058"/>
            <a:ext cx="3214742" cy="2071702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429652" y="0"/>
            <a:ext cx="714348" cy="642918"/>
          </a:xfrm>
          <a:prstGeom prst="actionButtonBeginning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4282" y="285728"/>
            <a:ext cx="3786214" cy="121444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Какое событие истории </a:t>
            </a:r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XVI </a:t>
            </a: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в. изображено на карте?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62" name="Picture 2" descr="http://900igr.net/datas/istorija/Groznyj-politika/0008-008-Vneshnjaja-politika-Ivana-Groznog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1714488"/>
            <a:ext cx="5186248" cy="4356785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642910" y="3857628"/>
            <a:ext cx="2428892" cy="78581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Ливонская война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4" descr="http://thefatlossfactorprogram2.com/wp-content/uploads/2013/05/question-mark.png"/>
          <p:cNvPicPr>
            <a:picLocks noChangeAspect="1" noChangeArrowheads="1"/>
          </p:cNvPicPr>
          <p:nvPr/>
        </p:nvPicPr>
        <p:blipFill>
          <a:blip r:embed="rId4"/>
          <a:srcRect l="12500" t="14286" r="12500" b="14286"/>
          <a:stretch>
            <a:fillRect/>
          </a:stretch>
        </p:blipFill>
        <p:spPr bwMode="auto">
          <a:xfrm>
            <a:off x="428596" y="3143248"/>
            <a:ext cx="3214742" cy="2071702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429652" y="0"/>
            <a:ext cx="714348" cy="642918"/>
          </a:xfrm>
          <a:prstGeom prst="actionButtonBeginning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4282" y="285728"/>
            <a:ext cx="3786214" cy="121444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Какое событие истории изображено на карте?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9938" name="Picture 2" descr="http://topwar.ru/uploads/posts/2012-11/1354155553_sibir_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1928802"/>
            <a:ext cx="5796000" cy="4079660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500034" y="3071810"/>
            <a:ext cx="2000264" cy="92869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Освоение Сибири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4" descr="http://thefatlossfactorprogram2.com/wp-content/uploads/2013/05/question-mark.png"/>
          <p:cNvPicPr>
            <a:picLocks noChangeAspect="1" noChangeArrowheads="1"/>
          </p:cNvPicPr>
          <p:nvPr/>
        </p:nvPicPr>
        <p:blipFill>
          <a:blip r:embed="rId4"/>
          <a:srcRect l="12500" t="14286" r="12500" b="14286"/>
          <a:stretch>
            <a:fillRect/>
          </a:stretch>
        </p:blipFill>
        <p:spPr bwMode="auto">
          <a:xfrm>
            <a:off x="285720" y="2500306"/>
            <a:ext cx="2571736" cy="2071702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429652" y="0"/>
            <a:ext cx="714348" cy="642918"/>
          </a:xfrm>
          <a:prstGeom prst="actionButtonBeginning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4282" y="285728"/>
            <a:ext cx="7858180" cy="171451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Одна ее часть состояла из «лучших» – бояр и начальных людей, другая – из «</a:t>
            </a:r>
            <a:r>
              <a:rPr lang="ru-RU" sz="24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молодших</a:t>
            </a: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» – отроков. Обе подчинялись только князю.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 чем идет речь?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928926" y="3357562"/>
            <a:ext cx="2928958" cy="157163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Дружина – отборное княжеское войско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4" descr="http://thefatlossfactorprogram2.com/wp-content/uploads/2013/05/question-mark.png"/>
          <p:cNvPicPr>
            <a:picLocks noChangeAspect="1" noChangeArrowheads="1"/>
          </p:cNvPicPr>
          <p:nvPr/>
        </p:nvPicPr>
        <p:blipFill>
          <a:blip r:embed="rId3"/>
          <a:srcRect l="12500" t="14286" r="12500" b="14286"/>
          <a:stretch>
            <a:fillRect/>
          </a:stretch>
        </p:blipFill>
        <p:spPr bwMode="auto">
          <a:xfrm>
            <a:off x="2643174" y="2857496"/>
            <a:ext cx="3500462" cy="2571768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429652" y="0"/>
            <a:ext cx="714348" cy="642918"/>
          </a:xfrm>
          <a:prstGeom prst="actionButtonBeginning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4282" y="285728"/>
            <a:ext cx="6929486" cy="128588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Как в древней Руси называли отважного, доблестного воина, богатыря?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6082" name="Picture 2" descr="http://files.myopera.com/pa-m-xa/albums/3407472/%D0%A1%D0%B2%D1%8F%D1%82%D0%BE%D0%B3%D0%BE%D1%8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5786" y="2071678"/>
            <a:ext cx="3996000" cy="4125770"/>
          </a:xfrm>
          <a:prstGeom prst="round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5572132" y="4143380"/>
            <a:ext cx="2214578" cy="64294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Витязь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4" descr="http://thefatlossfactorprogram2.com/wp-content/uploads/2013/05/question-mark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29256" y="3714752"/>
            <a:ext cx="2500330" cy="1571636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429652" y="0"/>
            <a:ext cx="714348" cy="642918"/>
          </a:xfrm>
          <a:prstGeom prst="actionButtonBeginning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57224" y="1142984"/>
            <a:ext cx="7143800" cy="128588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Когда в военной истории России опасность представляла … свинья?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14678" y="4214818"/>
            <a:ext cx="3071834" cy="107157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 Ледовом побоище 1242г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4" descr="http://thefatlossfactorprogram2.com/wp-content/uploads/2013/05/question-mark.png"/>
          <p:cNvPicPr>
            <a:picLocks noChangeAspect="1" noChangeArrowheads="1"/>
          </p:cNvPicPr>
          <p:nvPr/>
        </p:nvPicPr>
        <p:blipFill>
          <a:blip r:embed="rId3"/>
          <a:srcRect l="12500" t="14286" r="12500" b="14286"/>
          <a:stretch>
            <a:fillRect/>
          </a:stretch>
        </p:blipFill>
        <p:spPr bwMode="auto">
          <a:xfrm>
            <a:off x="3000364" y="3500438"/>
            <a:ext cx="3500462" cy="2571768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429652" y="0"/>
            <a:ext cx="714348" cy="642918"/>
          </a:xfrm>
          <a:prstGeom prst="actionButtonBeginning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57224" y="1142984"/>
            <a:ext cx="7143800" cy="128588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Как воины Дмитрия Донского называли то, что мы зовем сегодня арбалетом?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86116" y="3786190"/>
            <a:ext cx="2143140" cy="78581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Самострел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4" descr="http://thefatlossfactorprogram2.com/wp-content/uploads/2013/05/question-mark.png"/>
          <p:cNvPicPr>
            <a:picLocks noChangeAspect="1" noChangeArrowheads="1"/>
          </p:cNvPicPr>
          <p:nvPr/>
        </p:nvPicPr>
        <p:blipFill>
          <a:blip r:embed="rId3"/>
          <a:srcRect l="12500" t="14286" r="12500" b="14286"/>
          <a:stretch>
            <a:fillRect/>
          </a:stretch>
        </p:blipFill>
        <p:spPr bwMode="auto">
          <a:xfrm>
            <a:off x="2714612" y="3214686"/>
            <a:ext cx="3000396" cy="2286016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429652" y="0"/>
            <a:ext cx="714348" cy="642918"/>
          </a:xfrm>
          <a:prstGeom prst="actionButtonBeginning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14348" y="428604"/>
            <a:ext cx="7143800" cy="14287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Как в древней Руси назывался вид железного шлема с острым верхом, наушниками и козырьком с </a:t>
            </a:r>
            <a:r>
              <a:rPr lang="ru-RU" sz="24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наносником</a:t>
            </a: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3012" name="Picture 4" descr="http://www.infbez.net/images/stories/shlem/erihonka/h68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2357430"/>
            <a:ext cx="3232821" cy="3852000"/>
          </a:xfrm>
          <a:prstGeom prst="round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1071538" y="3429000"/>
            <a:ext cx="2143140" cy="78581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Ерихонка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4" descr="http://thefatlossfactorprogram2.com/wp-content/uploads/2013/05/question-mark.png"/>
          <p:cNvPicPr>
            <a:picLocks noChangeAspect="1" noChangeArrowheads="1"/>
          </p:cNvPicPr>
          <p:nvPr/>
        </p:nvPicPr>
        <p:blipFill>
          <a:blip r:embed="rId4"/>
          <a:srcRect l="12500" t="14286" r="12500" b="14286"/>
          <a:stretch>
            <a:fillRect/>
          </a:stretch>
        </p:blipFill>
        <p:spPr bwMode="auto">
          <a:xfrm>
            <a:off x="642910" y="2786058"/>
            <a:ext cx="3000396" cy="2286016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4282" y="285728"/>
            <a:ext cx="2571768" cy="78581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3" action="ppaction://hlinksldjump"/>
              </a:rPr>
              <a:t>Исторические</a:t>
            </a: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3" action="ppaction://hlinksldjump"/>
              </a:rPr>
              <a:t>картины 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357290" y="1214422"/>
            <a:ext cx="3857652" cy="78581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3" action="ppaction://hlinksldjump"/>
              </a:rPr>
              <a:t>Жизнь замечательных людей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643174" y="2143116"/>
            <a:ext cx="2500330" cy="78581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3" action="ppaction://hlinksldjump"/>
              </a:rPr>
              <a:t>Загадки истории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29058" y="3857628"/>
            <a:ext cx="2500330" cy="77152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3" action="ppaction://hlinksldjump"/>
              </a:rPr>
              <a:t>Карты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643306" y="4857760"/>
            <a:ext cx="3929090" cy="78581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3" action="ppaction://hlinksldjump"/>
              </a:rPr>
              <a:t>Ратное дело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86512" y="5857892"/>
            <a:ext cx="2571768" cy="77152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3" action="ppaction://hlinksldjump"/>
              </a:rPr>
              <a:t>Понятия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57158" y="1357298"/>
            <a:ext cx="571504" cy="55721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4" action="ppaction://hlinksldjump"/>
              </a:rPr>
              <a:t>1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57158" y="2000240"/>
            <a:ext cx="571504" cy="55721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5" action="ppaction://hlinksldjump"/>
              </a:rPr>
              <a:t>2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57158" y="2714620"/>
            <a:ext cx="571504" cy="55721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6" action="ppaction://hlinksldjump"/>
              </a:rPr>
              <a:t>3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57158" y="3357562"/>
            <a:ext cx="571504" cy="55721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7" action="ppaction://hlinksldjump"/>
              </a:rPr>
              <a:t>4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57158" y="4000504"/>
            <a:ext cx="571504" cy="55721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8" action="ppaction://hlinksldjump"/>
              </a:rPr>
              <a:t>5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428728" y="2428868"/>
            <a:ext cx="571504" cy="55721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9" action="ppaction://hlinksldjump"/>
              </a:rPr>
              <a:t>1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1428728" y="3071810"/>
            <a:ext cx="571504" cy="55721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10" action="ppaction://hlinksldjump"/>
              </a:rPr>
              <a:t>2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1428728" y="3714752"/>
            <a:ext cx="571504" cy="55721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11" action="ppaction://hlinksldjump"/>
              </a:rPr>
              <a:t>3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1428728" y="4429132"/>
            <a:ext cx="571504" cy="55721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12" action="ppaction://hlinksldjump"/>
              </a:rPr>
              <a:t>4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1428728" y="5072074"/>
            <a:ext cx="571504" cy="55721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13" action="ppaction://hlinksldjump"/>
              </a:rPr>
              <a:t>5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2714612" y="3429000"/>
            <a:ext cx="571504" cy="55721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14" action="ppaction://hlinksldjump"/>
              </a:rPr>
              <a:t>1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2714612" y="4071942"/>
            <a:ext cx="571504" cy="55721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15" action="ppaction://hlinksldjump"/>
              </a:rPr>
              <a:t>2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2714612" y="4714884"/>
            <a:ext cx="571504" cy="55721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16" action="ppaction://hlinksldjump"/>
              </a:rPr>
              <a:t>3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2714612" y="5357826"/>
            <a:ext cx="571504" cy="55721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17" action="ppaction://hlinksldjump"/>
              </a:rPr>
              <a:t>4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2714612" y="6000768"/>
            <a:ext cx="571504" cy="55721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18" action="ppaction://hlinksldjump"/>
              </a:rPr>
              <a:t>5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5643570" y="2857496"/>
            <a:ext cx="571504" cy="55721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19" action="ppaction://hlinksldjump"/>
              </a:rPr>
              <a:t>1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5643570" y="2214554"/>
            <a:ext cx="571504" cy="55721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20" action="ppaction://hlinksldjump"/>
              </a:rPr>
              <a:t>2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5643570" y="1571612"/>
            <a:ext cx="571504" cy="55721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21" action="ppaction://hlinksldjump"/>
              </a:rPr>
              <a:t>3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5643570" y="928670"/>
            <a:ext cx="571504" cy="55721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22" action="ppaction://hlinksldjump"/>
              </a:rPr>
              <a:t>4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5643570" y="285728"/>
            <a:ext cx="571504" cy="55721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23" action="ppaction://hlinksldjump"/>
              </a:rPr>
              <a:t>5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6858016" y="3857628"/>
            <a:ext cx="571504" cy="55721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24" action="ppaction://hlinksldjump"/>
              </a:rPr>
              <a:t>1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6858016" y="3214686"/>
            <a:ext cx="571504" cy="55721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25" action="ppaction://hlinksldjump"/>
              </a:rPr>
              <a:t>2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Овал 33"/>
          <p:cNvSpPr/>
          <p:nvPr/>
        </p:nvSpPr>
        <p:spPr>
          <a:xfrm>
            <a:off x="6858016" y="2500306"/>
            <a:ext cx="571504" cy="55721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26" action="ppaction://hlinksldjump"/>
              </a:rPr>
              <a:t>3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6858016" y="1857364"/>
            <a:ext cx="571504" cy="55721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27" action="ppaction://hlinksldjump"/>
              </a:rPr>
              <a:t>4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6858016" y="1142984"/>
            <a:ext cx="571504" cy="55721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28" action="ppaction://hlinksldjump"/>
              </a:rPr>
              <a:t>5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Овал 36"/>
          <p:cNvSpPr/>
          <p:nvPr/>
        </p:nvSpPr>
        <p:spPr>
          <a:xfrm>
            <a:off x="8143900" y="5000636"/>
            <a:ext cx="571504" cy="55721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29" action="ppaction://hlinksldjump"/>
              </a:rPr>
              <a:t>1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Овал 37"/>
          <p:cNvSpPr/>
          <p:nvPr/>
        </p:nvSpPr>
        <p:spPr>
          <a:xfrm>
            <a:off x="8143900" y="4357694"/>
            <a:ext cx="571504" cy="55721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30" action="ppaction://hlinksldjump"/>
              </a:rPr>
              <a:t>2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Овал 38"/>
          <p:cNvSpPr/>
          <p:nvPr/>
        </p:nvSpPr>
        <p:spPr>
          <a:xfrm>
            <a:off x="8143900" y="3643314"/>
            <a:ext cx="571504" cy="55721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31" action="ppaction://hlinksldjump"/>
              </a:rPr>
              <a:t>3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Овал 39"/>
          <p:cNvSpPr/>
          <p:nvPr/>
        </p:nvSpPr>
        <p:spPr>
          <a:xfrm>
            <a:off x="8143900" y="2928934"/>
            <a:ext cx="571504" cy="55721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32" action="ppaction://hlinksldjump"/>
              </a:rPr>
              <a:t>4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Овал 40"/>
          <p:cNvSpPr/>
          <p:nvPr/>
        </p:nvSpPr>
        <p:spPr>
          <a:xfrm>
            <a:off x="8143900" y="2214554"/>
            <a:ext cx="571504" cy="55721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  <a:hlinkClick r:id="rId33" action="ppaction://hlinksldjump"/>
              </a:rPr>
              <a:t>5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http://media.vorotila.net/items/a/8/9/t1@a891939f-215f-459a-88d9-8db16730817d.jpg">
            <a:hlinkClick r:id="rId34" action="ppaction://hlinksldjump"/>
          </p:cNvPr>
          <p:cNvPicPr>
            <a:picLocks noChangeAspect="1" noChangeArrowheads="1"/>
          </p:cNvPicPr>
          <p:nvPr/>
        </p:nvPicPr>
        <p:blipFill>
          <a:blip r:embed="rId3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4" y="3000372"/>
            <a:ext cx="1071570" cy="857256"/>
          </a:xfrm>
          <a:prstGeom prst="rect">
            <a:avLst/>
          </a:prstGeom>
          <a:noFill/>
        </p:spPr>
      </p:pic>
      <p:sp>
        <p:nvSpPr>
          <p:cNvPr id="42" name="Управляющая кнопка: назад 41">
            <a:hlinkClick r:id="" action="ppaction://hlinkshowjump?jump=endshow" highlightClick="1"/>
          </p:cNvPr>
          <p:cNvSpPr/>
          <p:nvPr/>
        </p:nvSpPr>
        <p:spPr>
          <a:xfrm>
            <a:off x="0" y="6286520"/>
            <a:ext cx="500034" cy="57148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429652" y="0"/>
            <a:ext cx="714348" cy="642918"/>
          </a:xfrm>
          <a:prstGeom prst="actionButtonBeginning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14348" y="428604"/>
            <a:ext cx="7143800" cy="14287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Штраф, взимавшийся в древней </a:t>
            </a:r>
            <a:r>
              <a:rPr lang="ru-RU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</a:t>
            </a: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уси за убийство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357554" y="3929066"/>
            <a:ext cx="2071702" cy="78581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Вира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4" descr="http://thefatlossfactorprogram2.com/wp-content/uploads/2013/05/question-mark.png"/>
          <p:cNvPicPr>
            <a:picLocks noChangeAspect="1" noChangeArrowheads="1"/>
          </p:cNvPicPr>
          <p:nvPr/>
        </p:nvPicPr>
        <p:blipFill>
          <a:blip r:embed="rId3"/>
          <a:srcRect l="12500" t="14286" r="12500" b="14286"/>
          <a:stretch>
            <a:fillRect/>
          </a:stretch>
        </p:blipFill>
        <p:spPr bwMode="auto">
          <a:xfrm>
            <a:off x="3071802" y="3214686"/>
            <a:ext cx="3000396" cy="2286016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429652" y="0"/>
            <a:ext cx="714348" cy="642918"/>
          </a:xfrm>
          <a:prstGeom prst="actionButtonBeginning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14348" y="428604"/>
            <a:ext cx="7143800" cy="171451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Собрание представителей различных сословий Московского государства, рассматривавшее важнейшие государственные вопросы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02" name="Picture 2" descr="http://900igr.net/datai/istorija/Rossija-v-17-veke/0011-012-Formirovanie-absoljutnoj-monarkhi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2428868"/>
            <a:ext cx="6248400" cy="2819401"/>
          </a:xfrm>
          <a:prstGeom prst="round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3428992" y="5643578"/>
            <a:ext cx="2214578" cy="71438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Земский собор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4" descr="http://thefatlossfactorprogram2.com/wp-content/uploads/2013/05/question-mark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14678" y="5357826"/>
            <a:ext cx="2714644" cy="1285860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429652" y="0"/>
            <a:ext cx="714348" cy="642918"/>
          </a:xfrm>
          <a:prstGeom prst="actionButtonBeginning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14678" y="3571876"/>
            <a:ext cx="2500330" cy="71438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Кормление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66748" y="581004"/>
            <a:ext cx="7143800" cy="142876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Содержание должностных лиц Российского государства за счет местного населения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4" descr="http://thefatlossfactorprogram2.com/wp-content/uploads/2013/05/question-mark.png"/>
          <p:cNvPicPr>
            <a:picLocks noChangeAspect="1" noChangeArrowheads="1"/>
          </p:cNvPicPr>
          <p:nvPr/>
        </p:nvPicPr>
        <p:blipFill>
          <a:blip r:embed="rId3"/>
          <a:srcRect l="12500" t="14286" r="12500" b="14286"/>
          <a:stretch>
            <a:fillRect/>
          </a:stretch>
        </p:blipFill>
        <p:spPr bwMode="auto">
          <a:xfrm>
            <a:off x="3000364" y="2928934"/>
            <a:ext cx="3000396" cy="2286016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429652" y="0"/>
            <a:ext cx="714348" cy="642918"/>
          </a:xfrm>
          <a:prstGeom prst="actionButtonBeginning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071802" y="3857628"/>
            <a:ext cx="2500330" cy="71438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Лествица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19148" y="733404"/>
            <a:ext cx="7143800" cy="206217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Система престолонаследия, по которой престол передавался от старшего брата к младшему. А после прекращения поколения – старшим  племянникам последнего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4" descr="http://thefatlossfactorprogram2.com/wp-content/uploads/2013/05/question-mark.png"/>
          <p:cNvPicPr>
            <a:picLocks noChangeAspect="1" noChangeArrowheads="1"/>
          </p:cNvPicPr>
          <p:nvPr/>
        </p:nvPicPr>
        <p:blipFill>
          <a:blip r:embed="rId3"/>
          <a:srcRect l="12500" t="14286" r="12500" b="14286"/>
          <a:stretch>
            <a:fillRect/>
          </a:stretch>
        </p:blipFill>
        <p:spPr bwMode="auto">
          <a:xfrm>
            <a:off x="2928926" y="3214686"/>
            <a:ext cx="3000396" cy="2286016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429652" y="0"/>
            <a:ext cx="714348" cy="642918"/>
          </a:xfrm>
          <a:prstGeom prst="actionButtonBeginning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19148" y="733404"/>
            <a:ext cx="7143800" cy="206217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Порядок назначения на высшие государственные должности в соответствии с родовитостью и службой предков, а не за личные заслуги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57488" y="4000504"/>
            <a:ext cx="2928958" cy="71438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Местничество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4" descr="http://thefatlossfactorprogram2.com/wp-content/uploads/2013/05/question-mark.png"/>
          <p:cNvPicPr>
            <a:picLocks noChangeAspect="1" noChangeArrowheads="1"/>
          </p:cNvPicPr>
          <p:nvPr/>
        </p:nvPicPr>
        <p:blipFill>
          <a:blip r:embed="rId3"/>
          <a:srcRect l="12500" t="14286" r="12500" b="14286"/>
          <a:stretch>
            <a:fillRect/>
          </a:stretch>
        </p:blipFill>
        <p:spPr bwMode="auto">
          <a:xfrm>
            <a:off x="2714612" y="3214686"/>
            <a:ext cx="3214710" cy="2286016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Verdana" pitchFamily="34" charset="0"/>
              </a:rPr>
              <a:t>Интернет-ресурсы</a:t>
            </a:r>
            <a:endParaRPr lang="ru-RU" sz="4000" b="1" dirty="0">
              <a:latin typeface="Verdan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5357850"/>
          </a:xfrm>
        </p:spPr>
        <p:txBody>
          <a:bodyPr>
            <a:normAutofit fontScale="25000" lnSpcReduction="20000"/>
          </a:bodyPr>
          <a:lstStyle/>
          <a:p>
            <a:r>
              <a:rPr lang="ru-RU" sz="5600" dirty="0" smtClean="0">
                <a:latin typeface="Arial" pitchFamily="34" charset="0"/>
                <a:cs typeface="Arial" pitchFamily="34" charset="0"/>
              </a:rPr>
              <a:t>Картинка-заставка - </a:t>
            </a:r>
            <a:r>
              <a:rPr lang="en-US" sz="5600" dirty="0" smtClean="0">
                <a:latin typeface="Arial" pitchFamily="34" charset="0"/>
                <a:cs typeface="Arial" pitchFamily="34" charset="0"/>
                <a:hlinkClick r:id="rId2"/>
              </a:rPr>
              <a:t>http://01varvara.files.wordpress.com/2008/03/boris-olshansky-great-russia-2005.jpg</a:t>
            </a:r>
            <a:endParaRPr lang="ru-RU" sz="56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5600" dirty="0" smtClean="0">
                <a:latin typeface="Arial" pitchFamily="34" charset="0"/>
                <a:cs typeface="Arial" pitchFamily="34" charset="0"/>
              </a:rPr>
              <a:t>Репродукция картины М.В.Васнецова – Призвание варяжских князей -</a:t>
            </a:r>
            <a:r>
              <a:rPr lang="en-US" sz="5600" dirty="0" smtClean="0">
                <a:latin typeface="Arial" pitchFamily="34" charset="0"/>
                <a:cs typeface="Arial" pitchFamily="34" charset="0"/>
                <a:hlinkClick r:id="rId3"/>
              </a:rPr>
              <a:t>http://mp3dot.ru/images/art/3/2/0/0/b_3200b1c3cff5959.jpg</a:t>
            </a:r>
            <a:endParaRPr lang="ru-RU" sz="56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5600" dirty="0" smtClean="0">
                <a:latin typeface="Arial" pitchFamily="34" charset="0"/>
                <a:cs typeface="Arial" pitchFamily="34" charset="0"/>
              </a:rPr>
              <a:t>Репродукция картины К.В.Лебедева – Полюдье </a:t>
            </a:r>
            <a:r>
              <a:rPr lang="ru-RU" sz="5600" dirty="0" smtClean="0">
                <a:latin typeface="Arial" pitchFamily="34" charset="0"/>
                <a:cs typeface="Arial" pitchFamily="34" charset="0"/>
                <a:hlinkClick r:id="rId4"/>
              </a:rPr>
              <a:t>–</a:t>
            </a:r>
            <a:r>
              <a:rPr lang="ru-RU" sz="5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5600" dirty="0" smtClean="0">
                <a:latin typeface="Arial" pitchFamily="34" charset="0"/>
                <a:cs typeface="Arial" pitchFamily="34" charset="0"/>
                <a:hlinkClick r:id="rId5"/>
              </a:rPr>
              <a:t>http://www.salsbiz.com/images/Knyaz_Igor_in_945_by_Lebedev.jpg</a:t>
            </a:r>
            <a:endParaRPr lang="ru-RU" sz="56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5600" dirty="0" smtClean="0">
                <a:latin typeface="Arial" pitchFamily="34" charset="0"/>
                <a:cs typeface="Arial" pitchFamily="34" charset="0"/>
              </a:rPr>
              <a:t>Репродукция картины Н.С.Шустова - Иван III разрывает ханскую грамоту  - </a:t>
            </a:r>
            <a:r>
              <a:rPr lang="en-US" sz="5600" dirty="0" smtClean="0">
                <a:latin typeface="Arial" pitchFamily="34" charset="0"/>
                <a:cs typeface="Arial" pitchFamily="34" charset="0"/>
                <a:hlinkClick r:id="rId6"/>
              </a:rPr>
              <a:t>http://www.artsait.ru/art/sh/shustov/img/4.jpg</a:t>
            </a:r>
            <a:endParaRPr lang="ru-RU" sz="56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5600" dirty="0" smtClean="0">
                <a:latin typeface="Arial" pitchFamily="34" charset="0"/>
                <a:cs typeface="Arial" pitchFamily="34" charset="0"/>
              </a:rPr>
              <a:t>Репродукция картины А.М.Васнецова – Московский кремль при Иване Калите - </a:t>
            </a:r>
            <a:r>
              <a:rPr lang="en-US" sz="5600" dirty="0" smtClean="0">
                <a:latin typeface="Arial" pitchFamily="34" charset="0"/>
                <a:cs typeface="Arial" pitchFamily="34" charset="0"/>
                <a:hlinkClick r:id="rId7"/>
              </a:rPr>
              <a:t>http://vadiman79.users.photofile.ru/photo/vadiman79/115636913/xlarge/134468147.jpg</a:t>
            </a:r>
            <a:endParaRPr lang="ru-RU" sz="56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5600" dirty="0" smtClean="0">
                <a:latin typeface="Arial" pitchFamily="34" charset="0"/>
                <a:cs typeface="Arial" pitchFamily="34" charset="0"/>
              </a:rPr>
              <a:t>Репродукция картины В.И.Сурикова - Покорение Сибири Ермаком - </a:t>
            </a:r>
            <a:r>
              <a:rPr lang="en-US" sz="5600" dirty="0" smtClean="0">
                <a:latin typeface="Arial" pitchFamily="34" charset="0"/>
                <a:cs typeface="Arial" pitchFamily="34" charset="0"/>
                <a:hlinkClick r:id="rId8"/>
              </a:rPr>
              <a:t>http://reformorthodox.ucoz.ru/Foto/732df92d6ceb.jpg</a:t>
            </a:r>
            <a:endParaRPr lang="ru-RU" sz="56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5600" dirty="0" smtClean="0">
                <a:latin typeface="Arial" pitchFamily="34" charset="0"/>
                <a:cs typeface="Arial" pitchFamily="34" charset="0"/>
              </a:rPr>
              <a:t>Князь Владимир Мономах - </a:t>
            </a:r>
            <a:r>
              <a:rPr lang="en-US" sz="5600" dirty="0" smtClean="0">
                <a:latin typeface="Arial" pitchFamily="34" charset="0"/>
                <a:cs typeface="Arial" pitchFamily="34" charset="0"/>
                <a:hlinkClick r:id="rId9"/>
              </a:rPr>
              <a:t>http://lemur59.ru/sites/default/files/images/monomah.jpg</a:t>
            </a:r>
            <a:endParaRPr lang="ru-RU" sz="56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5600" dirty="0" smtClean="0">
                <a:latin typeface="Arial" pitchFamily="34" charset="0"/>
                <a:cs typeface="Arial" pitchFamily="34" charset="0"/>
              </a:rPr>
              <a:t>Рисунок  - Знак вопроса  - </a:t>
            </a:r>
            <a:r>
              <a:rPr lang="en-US" sz="5600" dirty="0" smtClean="0">
                <a:latin typeface="Arial" pitchFamily="34" charset="0"/>
                <a:cs typeface="Arial" pitchFamily="34" charset="0"/>
                <a:hlinkClick r:id="rId10"/>
              </a:rPr>
              <a:t>http://thefatlossfactorprogram2.com/wp-content/uploads/2013/05/question-mark.png</a:t>
            </a:r>
            <a:endParaRPr lang="ru-RU" sz="56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5600" dirty="0" smtClean="0">
                <a:latin typeface="Arial" pitchFamily="34" charset="0"/>
                <a:cs typeface="Arial" pitchFamily="34" charset="0"/>
              </a:rPr>
              <a:t>Княгиня Ольга - </a:t>
            </a:r>
            <a:r>
              <a:rPr lang="en-US" sz="5600" dirty="0" smtClean="0">
                <a:latin typeface="Arial" pitchFamily="34" charset="0"/>
                <a:cs typeface="Arial" pitchFamily="34" charset="0"/>
                <a:hlinkClick r:id="rId11"/>
              </a:rPr>
              <a:t>http://crosti.ru/patterns/00/04/c2/c8dac13dce/preview.jpg</a:t>
            </a:r>
            <a:endParaRPr lang="ru-RU" sz="56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5600" dirty="0" smtClean="0">
                <a:latin typeface="Arial" pitchFamily="34" charset="0"/>
                <a:cs typeface="Arial" pitchFamily="34" charset="0"/>
              </a:rPr>
              <a:t>Князь Владимир Святой  -  </a:t>
            </a:r>
            <a:r>
              <a:rPr lang="en-US" sz="5600" dirty="0" smtClean="0">
                <a:latin typeface="Arial" pitchFamily="34" charset="0"/>
                <a:cs typeface="Arial" pitchFamily="34" charset="0"/>
                <a:hlinkClick r:id="rId12"/>
              </a:rPr>
              <a:t>http://crosti.ru/patterns/00/06/29/402032e0a8/preview.jpg</a:t>
            </a:r>
            <a:endParaRPr lang="ru-RU" sz="56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5600" dirty="0" smtClean="0">
                <a:latin typeface="Arial" pitchFamily="34" charset="0"/>
                <a:cs typeface="Arial" pitchFamily="34" charset="0"/>
              </a:rPr>
              <a:t>Князь Андрей </a:t>
            </a:r>
            <a:r>
              <a:rPr lang="ru-RU" sz="5600" dirty="0" err="1" smtClean="0">
                <a:latin typeface="Arial" pitchFamily="34" charset="0"/>
                <a:cs typeface="Arial" pitchFamily="34" charset="0"/>
              </a:rPr>
              <a:t>Боголюбский</a:t>
            </a:r>
            <a:r>
              <a:rPr lang="ru-RU" sz="5600" dirty="0" smtClean="0">
                <a:latin typeface="Arial" pitchFamily="34" charset="0"/>
                <a:cs typeface="Arial" pitchFamily="34" charset="0"/>
              </a:rPr>
              <a:t> - </a:t>
            </a:r>
            <a:r>
              <a:rPr lang="en-US" sz="5600" dirty="0" smtClean="0">
                <a:latin typeface="Arial" pitchFamily="34" charset="0"/>
                <a:cs typeface="Arial" pitchFamily="34" charset="0"/>
                <a:hlinkClick r:id="rId13"/>
              </a:rPr>
              <a:t>http://www.svet999.ru/content/w_13_07_06/andrei_bogolubski.jpg</a:t>
            </a:r>
            <a:endParaRPr lang="ru-RU" sz="56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5600" dirty="0" smtClean="0">
                <a:latin typeface="Arial" pitchFamily="34" charset="0"/>
                <a:cs typeface="Arial" pitchFamily="34" charset="0"/>
              </a:rPr>
              <a:t>Иван </a:t>
            </a:r>
            <a:r>
              <a:rPr lang="ru-RU" sz="5600" dirty="0" err="1" smtClean="0">
                <a:latin typeface="Arial" pitchFamily="34" charset="0"/>
                <a:cs typeface="Arial" pitchFamily="34" charset="0"/>
              </a:rPr>
              <a:t>Калита</a:t>
            </a:r>
            <a:r>
              <a:rPr lang="ru-RU" sz="5600" dirty="0" smtClean="0">
                <a:latin typeface="Arial" pitchFamily="34" charset="0"/>
                <a:cs typeface="Arial" pitchFamily="34" charset="0"/>
              </a:rPr>
              <a:t>  - </a:t>
            </a:r>
            <a:r>
              <a:rPr lang="en-US" sz="5600" dirty="0" smtClean="0">
                <a:latin typeface="Arial" pitchFamily="34" charset="0"/>
                <a:cs typeface="Arial" pitchFamily="34" charset="0"/>
                <a:hlinkClick r:id="rId14"/>
              </a:rPr>
              <a:t>http://www.russian.kiev.ua/photo/stati/11606739.jpg</a:t>
            </a:r>
            <a:endParaRPr lang="ru-RU" sz="56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5600" dirty="0" smtClean="0">
                <a:latin typeface="Arial" pitchFamily="34" charset="0"/>
                <a:cs typeface="Arial" pitchFamily="34" charset="0"/>
              </a:rPr>
              <a:t>Рисунок море  - </a:t>
            </a:r>
            <a:r>
              <a:rPr lang="en-US" sz="5600" dirty="0" smtClean="0">
                <a:latin typeface="Arial" pitchFamily="34" charset="0"/>
                <a:cs typeface="Arial" pitchFamily="34" charset="0"/>
                <a:hlinkClick r:id="rId15"/>
              </a:rPr>
              <a:t>http://img1.liveinternet.ru/images/attach/c/4/81/580/81580731_1325104682_koval1.jpg</a:t>
            </a:r>
            <a:endParaRPr lang="ru-RU" sz="56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5600" dirty="0" smtClean="0">
                <a:latin typeface="Arial" pitchFamily="34" charset="0"/>
                <a:cs typeface="Arial" pitchFamily="34" charset="0"/>
              </a:rPr>
              <a:t>театральная маска - </a:t>
            </a:r>
            <a:r>
              <a:rPr lang="en-US" sz="5600" dirty="0" smtClean="0">
                <a:latin typeface="Arial" pitchFamily="34" charset="0"/>
                <a:cs typeface="Arial" pitchFamily="34" charset="0"/>
                <a:hlinkClick r:id="rId16"/>
              </a:rPr>
              <a:t>http://edu.mari.ru/mouo-yoshkarola/dou26/DocLib1/msk.JPG</a:t>
            </a:r>
            <a:endParaRPr lang="ru-RU" sz="56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5600" dirty="0" smtClean="0">
                <a:latin typeface="Arial" pitchFamily="34" charset="0"/>
                <a:cs typeface="Arial" pitchFamily="34" charset="0"/>
              </a:rPr>
              <a:t>Сахар - </a:t>
            </a:r>
            <a:r>
              <a:rPr lang="en-US" sz="5600" dirty="0" smtClean="0">
                <a:latin typeface="Arial" pitchFamily="34" charset="0"/>
                <a:cs typeface="Arial" pitchFamily="34" charset="0"/>
                <a:hlinkClick r:id="rId17"/>
              </a:rPr>
              <a:t>http://discover.crimea.ua/images/stories/statyi/saharnaya/images/ws-953_541_480_95.jpg</a:t>
            </a:r>
            <a:endParaRPr lang="ru-RU" sz="56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5600" dirty="0" smtClean="0">
                <a:latin typeface="Arial" pitchFamily="34" charset="0"/>
                <a:cs typeface="Arial" pitchFamily="34" charset="0"/>
              </a:rPr>
              <a:t>Женское платье – летник- </a:t>
            </a:r>
            <a:r>
              <a:rPr lang="en-US" sz="5600" dirty="0" smtClean="0">
                <a:latin typeface="Arial" pitchFamily="34" charset="0"/>
                <a:cs typeface="Arial" pitchFamily="34" charset="0"/>
                <a:hlinkClick r:id="rId18"/>
              </a:rPr>
              <a:t>http://www.shtori.info/uploads/catalog/4953_1_max.jpg</a:t>
            </a:r>
            <a:endParaRPr lang="ru-RU" sz="5600" dirty="0" smtClean="0">
              <a:latin typeface="Arial" pitchFamily="34" charset="0"/>
              <a:cs typeface="Arial" pitchFamily="34" charset="0"/>
            </a:endParaRPr>
          </a:p>
          <a:p>
            <a:endParaRPr lang="ru-RU" sz="5600" dirty="0" smtClean="0">
              <a:latin typeface="Arial" pitchFamily="34" charset="0"/>
              <a:cs typeface="Arial" pitchFamily="34" charset="0"/>
            </a:endParaRPr>
          </a:p>
          <a:p>
            <a:endParaRPr lang="ru-RU" sz="25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500" dirty="0" smtClean="0">
                <a:latin typeface="Arial" pitchFamily="34" charset="0"/>
                <a:cs typeface="Arial" pitchFamily="34" charset="0"/>
              </a:rPr>
              <a:t>        </a:t>
            </a:r>
          </a:p>
          <a:p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1500" dirty="0" smtClean="0">
                <a:latin typeface="Arial" pitchFamily="34" charset="0"/>
                <a:cs typeface="Arial" pitchFamily="34" charset="0"/>
              </a:rPr>
              <a:t>Черный ящик - </a:t>
            </a:r>
            <a:r>
              <a:rPr lang="en-US" sz="1500" dirty="0" smtClean="0">
                <a:latin typeface="Arial" pitchFamily="34" charset="0"/>
                <a:cs typeface="Arial" pitchFamily="34" charset="0"/>
                <a:hlinkClick r:id="rId2"/>
              </a:rPr>
              <a:t>http://media.vorotila.net/items/a/8/9/t1@a891939f-215f-459a-88d9-8db16730817d.jpg</a:t>
            </a:r>
            <a:endParaRPr lang="ru-RU" sz="15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500" dirty="0" smtClean="0">
                <a:latin typeface="Arial" pitchFamily="34" charset="0"/>
                <a:cs typeface="Arial" pitchFamily="34" charset="0"/>
              </a:rPr>
              <a:t>Береста - </a:t>
            </a:r>
            <a:r>
              <a:rPr lang="en-US" sz="1500" dirty="0" smtClean="0">
                <a:latin typeface="Arial" pitchFamily="34" charset="0"/>
                <a:cs typeface="Arial" pitchFamily="34" charset="0"/>
                <a:hlinkClick r:id="rId3"/>
              </a:rPr>
              <a:t>http://svetramha.ucoz.ru/svetramha/publ/rech/31f591d1.jpg</a:t>
            </a:r>
            <a:endParaRPr lang="ru-RU" sz="15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500" dirty="0" smtClean="0">
                <a:latin typeface="Arial" pitchFamily="34" charset="0"/>
                <a:cs typeface="Arial" pitchFamily="34" charset="0"/>
              </a:rPr>
              <a:t>Карта - Торговый путь из варяг в греки  - </a:t>
            </a:r>
            <a:r>
              <a:rPr lang="en-US" sz="1500" dirty="0" smtClean="0">
                <a:latin typeface="Arial" pitchFamily="34" charset="0"/>
                <a:cs typeface="Arial" pitchFamily="34" charset="0"/>
                <a:hlinkClick r:id="rId4"/>
              </a:rPr>
              <a:t>http://sergeywaz.ucoz.ru/_ld/15/25138036.jpg</a:t>
            </a:r>
            <a:endParaRPr lang="ru-RU" sz="15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500" dirty="0" smtClean="0">
                <a:latin typeface="Arial" pitchFamily="34" charset="0"/>
                <a:cs typeface="Arial" pitchFamily="34" charset="0"/>
              </a:rPr>
              <a:t>Карта Феодальная раздробленность на Руси - </a:t>
            </a:r>
            <a:r>
              <a:rPr lang="en-US" sz="1500" dirty="0" smtClean="0">
                <a:latin typeface="Arial" pitchFamily="34" charset="0"/>
                <a:cs typeface="Arial" pitchFamily="34" charset="0"/>
                <a:hlinkClick r:id="rId5"/>
              </a:rPr>
              <a:t>http://900igr.net/datai/istorija/Feodalnaja-Rus/0004-003-Knjazhestva-stanovilis-polnostju-samostojatelnymi-chekanilo-monetu.jpg</a:t>
            </a:r>
            <a:endParaRPr lang="ru-RU" sz="15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500" dirty="0" smtClean="0">
                <a:latin typeface="Arial" pitchFamily="34" charset="0"/>
                <a:cs typeface="Arial" pitchFamily="34" charset="0"/>
              </a:rPr>
              <a:t>Карта Куликовская битва - </a:t>
            </a:r>
            <a:r>
              <a:rPr lang="en-US" sz="1500" dirty="0" smtClean="0">
                <a:latin typeface="Arial" pitchFamily="34" charset="0"/>
                <a:cs typeface="Arial" pitchFamily="34" charset="0"/>
                <a:hlinkClick r:id="rId6"/>
              </a:rPr>
              <a:t>http://www.bestpics.ru/full/Hokhly-1.jpg</a:t>
            </a:r>
            <a:endParaRPr lang="ru-RU" sz="15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500" dirty="0" smtClean="0">
                <a:latin typeface="Arial" pitchFamily="34" charset="0"/>
                <a:cs typeface="Arial" pitchFamily="34" charset="0"/>
              </a:rPr>
              <a:t>Карта Ливонская война - </a:t>
            </a:r>
            <a:r>
              <a:rPr lang="en-US" sz="1500" dirty="0" smtClean="0">
                <a:latin typeface="Arial" pitchFamily="34" charset="0"/>
                <a:cs typeface="Arial" pitchFamily="34" charset="0"/>
                <a:hlinkClick r:id="rId7"/>
              </a:rPr>
              <a:t>http://900igr.net/datas/istorija/Groznyj-politika/0008-008-Vneshnjaja-politika-Ivana-Groznogo.jpg</a:t>
            </a:r>
            <a:endParaRPr lang="ru-RU" sz="15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500" dirty="0" smtClean="0">
                <a:latin typeface="Arial" pitchFamily="34" charset="0"/>
                <a:cs typeface="Arial" pitchFamily="34" charset="0"/>
              </a:rPr>
              <a:t>Карта освоение Сибири в 16 в  - </a:t>
            </a:r>
            <a:r>
              <a:rPr lang="en-US" sz="1500" dirty="0" smtClean="0">
                <a:latin typeface="Arial" pitchFamily="34" charset="0"/>
                <a:cs typeface="Arial" pitchFamily="34" charset="0"/>
                <a:hlinkClick r:id="rId8"/>
              </a:rPr>
              <a:t>http://topwar.ru/uploads/posts/2012-11/1354155553_sibir_11.jpg</a:t>
            </a:r>
            <a:endParaRPr lang="ru-RU" sz="15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500" dirty="0" smtClean="0">
                <a:latin typeface="Arial" pitchFamily="34" charset="0"/>
                <a:cs typeface="Arial" pitchFamily="34" charset="0"/>
              </a:rPr>
              <a:t>Богатырь  - </a:t>
            </a:r>
            <a:r>
              <a:rPr lang="en-US" sz="1500" dirty="0" smtClean="0">
                <a:latin typeface="Arial" pitchFamily="34" charset="0"/>
                <a:cs typeface="Arial" pitchFamily="34" charset="0"/>
                <a:hlinkClick r:id="rId9"/>
              </a:rPr>
              <a:t>http://files.myopera.com/pa-m-xa/albums/3407472/%D0%A1%D0%B2%D1%8F%D1%82%D0%BE%D0%B3%D0%BE%D1%80.jpg</a:t>
            </a:r>
            <a:endParaRPr lang="ru-RU" sz="15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500" dirty="0" smtClean="0">
                <a:latin typeface="Arial" pitchFamily="34" charset="0"/>
                <a:cs typeface="Arial" pitchFamily="34" charset="0"/>
              </a:rPr>
              <a:t>Железный шлем на Руси –</a:t>
            </a:r>
            <a:r>
              <a:rPr lang="ru-RU" sz="1500" dirty="0" err="1" smtClean="0">
                <a:latin typeface="Arial" pitchFamily="34" charset="0"/>
                <a:cs typeface="Arial" pitchFamily="34" charset="0"/>
              </a:rPr>
              <a:t>Ерихонка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 - </a:t>
            </a:r>
            <a:r>
              <a:rPr lang="en-US" sz="1500" dirty="0" smtClean="0">
                <a:latin typeface="Arial" pitchFamily="34" charset="0"/>
                <a:cs typeface="Arial" pitchFamily="34" charset="0"/>
                <a:hlinkClick r:id="rId10"/>
              </a:rPr>
              <a:t>http://www.infbez.net/images/stories/shlem/erihonka/h68a.jpg</a:t>
            </a:r>
            <a:endParaRPr lang="ru-RU" sz="15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500" dirty="0" smtClean="0">
                <a:latin typeface="Arial" pitchFamily="34" charset="0"/>
                <a:cs typeface="Arial" pitchFamily="34" charset="0"/>
              </a:rPr>
              <a:t>Рисунок Земский собор - </a:t>
            </a:r>
            <a:r>
              <a:rPr lang="en-US" sz="1500" dirty="0" smtClean="0">
                <a:latin typeface="Arial" pitchFamily="34" charset="0"/>
                <a:cs typeface="Arial" pitchFamily="34" charset="0"/>
                <a:hlinkClick r:id="rId11"/>
              </a:rPr>
              <a:t>http://900igr.net/datai/istorija/Rossija-v-17-veke/0011-012-Formirovanie-absoljutnoj-monarkhii.jpg</a:t>
            </a:r>
            <a:endParaRPr lang="ru-RU" sz="1500" dirty="0" smtClean="0">
              <a:latin typeface="Arial" pitchFamily="34" charset="0"/>
              <a:cs typeface="Arial" pitchFamily="34" charset="0"/>
            </a:endParaRPr>
          </a:p>
          <a:p>
            <a:endParaRPr lang="ru-RU" sz="1500" dirty="0" smtClean="0">
              <a:latin typeface="Arial" pitchFamily="34" charset="0"/>
              <a:cs typeface="Arial" pitchFamily="34" charset="0"/>
            </a:endParaRPr>
          </a:p>
          <a:p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p3dot.ru/images/art/3/2/0/0/b_3200b1c3cff595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57290" y="1285862"/>
            <a:ext cx="6192000" cy="43737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Скругленный прямоугольник 4"/>
          <p:cNvSpPr/>
          <p:nvPr/>
        </p:nvSpPr>
        <p:spPr>
          <a:xfrm>
            <a:off x="214282" y="214290"/>
            <a:ext cx="5857916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Автор и название картины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143240" y="5786454"/>
            <a:ext cx="5715040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М.В.Васнецов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Призвание варяжских князей -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Управляющая кнопка: в начало 6">
            <a:hlinkClick r:id="rId3" action="ppaction://hlinksldjump" highlightClick="1"/>
          </p:cNvPr>
          <p:cNvSpPr/>
          <p:nvPr/>
        </p:nvSpPr>
        <p:spPr>
          <a:xfrm>
            <a:off x="8429652" y="0"/>
            <a:ext cx="714348" cy="642918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57158" y="214290"/>
            <a:ext cx="5357850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Автор и название картины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29124" y="5786454"/>
            <a:ext cx="4429156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К.В.Лебедев  - Полюдье -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6" name="Picture 4" descr="http://www.salsbiz.com/images/Knyaz_Igor_in_945_by_Lebede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85860"/>
            <a:ext cx="4102988" cy="4860000"/>
          </a:xfrm>
          <a:prstGeom prst="rect">
            <a:avLst/>
          </a:prstGeom>
          <a:noFill/>
        </p:spPr>
      </p:pic>
      <p:sp>
        <p:nvSpPr>
          <p:cNvPr id="8" name="Управляющая кнопка: в начало 7">
            <a:hlinkClick r:id="rId3" action="ppaction://hlinksldjump" highlightClick="1"/>
          </p:cNvPr>
          <p:cNvSpPr/>
          <p:nvPr/>
        </p:nvSpPr>
        <p:spPr>
          <a:xfrm>
            <a:off x="8429652" y="0"/>
            <a:ext cx="714348" cy="642918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57158" y="214290"/>
            <a:ext cx="5357850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Автор и название картины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28728" y="5715016"/>
            <a:ext cx="7429552" cy="92869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Н.С.Шустов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Иван</a:t>
            </a:r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III</a:t>
            </a: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разрывает ханскую грамоту -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Управляющая кнопка: в начало 7">
            <a:hlinkClick r:id="rId2" action="ppaction://hlinksldjump" highlightClick="1"/>
          </p:cNvPr>
          <p:cNvSpPr/>
          <p:nvPr/>
        </p:nvSpPr>
        <p:spPr>
          <a:xfrm>
            <a:off x="8429652" y="0"/>
            <a:ext cx="714348" cy="642918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462" name="Picture 6" descr="http://www.artsait.ru/art/sh/shustov/img/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28794" y="1214422"/>
            <a:ext cx="5415928" cy="428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429652" y="0"/>
            <a:ext cx="714348" cy="642918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58" y="214290"/>
            <a:ext cx="5357850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Автор и название картины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2" name="Picture 2" descr="http://vadiman79.users.photofile.ru/photo/vadiman79/115636913/xlarge/13446814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1285860"/>
            <a:ext cx="5796000" cy="41273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Скругленный прямоугольник 6"/>
          <p:cNvSpPr/>
          <p:nvPr/>
        </p:nvSpPr>
        <p:spPr>
          <a:xfrm>
            <a:off x="2214546" y="5715016"/>
            <a:ext cx="6643734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А.М.Васнецов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-Московский кремль при Иване Калите -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8429652" y="0"/>
            <a:ext cx="714348" cy="642918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58" y="214290"/>
            <a:ext cx="5357850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Автор и название картины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6" name="Picture 2" descr="http://reformorthodox.ucoz.ru/Foto/732df92d6ce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1357298"/>
            <a:ext cx="5436000" cy="4246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Скругленный прямоугольник 6"/>
          <p:cNvSpPr/>
          <p:nvPr/>
        </p:nvSpPr>
        <p:spPr>
          <a:xfrm>
            <a:off x="2214546" y="5786454"/>
            <a:ext cx="6357982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В.И.Суриков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Покорение </a:t>
            </a:r>
            <a:r>
              <a:rPr lang="ru-RU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</a:t>
            </a: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ибири Ермаком -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57158" y="928670"/>
            <a:ext cx="5357850" cy="492922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Э</a:t>
            </a:r>
            <a:r>
              <a:rPr 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тот князь имел прозвище, которое в переносном смысле часто упоминается сегодня. Крестное имя – Василий. Совершил 83 далеких похода. Надолго обезопасил Русь от разорительных половецких набегов. В поучении князя читаем: «Старых чтите, как отцов, молодых –как братьев. В доме своем не ленитесь, но за всем присматривайте сами»</a:t>
            </a:r>
            <a:endParaRPr 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Управляющая кнопка: в начало 4">
            <a:hlinkClick r:id="rId2" action="ppaction://hlinksldjump" highlightClick="1"/>
          </p:cNvPr>
          <p:cNvSpPr/>
          <p:nvPr/>
        </p:nvSpPr>
        <p:spPr>
          <a:xfrm>
            <a:off x="8429652" y="0"/>
            <a:ext cx="714348" cy="642918"/>
          </a:xfrm>
          <a:prstGeom prst="actionButtonBeginning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530" name="Picture 2" descr="http://lemur59.ru/sites/default/files/images/monomah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00826" y="1928802"/>
            <a:ext cx="1940482" cy="244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Скругленный прямоугольник 8"/>
          <p:cNvSpPr/>
          <p:nvPr/>
        </p:nvSpPr>
        <p:spPr>
          <a:xfrm>
            <a:off x="6643702" y="4286256"/>
            <a:ext cx="1571636" cy="64294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Владимир Мономах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4" descr="http://thefatlossfactorprogram2.com/wp-content/uploads/2013/05/question-mark.png"/>
          <p:cNvPicPr>
            <a:picLocks noChangeAspect="1" noChangeArrowheads="1"/>
          </p:cNvPicPr>
          <p:nvPr/>
        </p:nvPicPr>
        <p:blipFill>
          <a:blip r:embed="rId4"/>
          <a:srcRect l="12500" t="14286" r="12500" b="14286"/>
          <a:stretch>
            <a:fillRect/>
          </a:stretch>
        </p:blipFill>
        <p:spPr bwMode="auto">
          <a:xfrm>
            <a:off x="6072198" y="2071678"/>
            <a:ext cx="2786082" cy="3143272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Франция третья республика__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Франция третья республика__</Template>
  <TotalTime>558</TotalTime>
  <Words>983</Words>
  <Application>Microsoft Office PowerPoint</Application>
  <PresentationFormat>Экран (4:3)</PresentationFormat>
  <Paragraphs>162</Paragraphs>
  <Slides>36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Франция третья республика__</vt:lpstr>
      <vt:lpstr>Слайд 1</vt:lpstr>
      <vt:lpstr>Инструкция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Интернет-ресурсы</vt:lpstr>
      <vt:lpstr>Слайд 36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Customer</dc:creator>
  <cp:lastModifiedBy>user</cp:lastModifiedBy>
  <cp:revision>52</cp:revision>
  <dcterms:created xsi:type="dcterms:W3CDTF">2014-02-17T11:34:12Z</dcterms:created>
  <dcterms:modified xsi:type="dcterms:W3CDTF">2025-06-04T17:13:17Z</dcterms:modified>
</cp:coreProperties>
</file>