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4337" r:id="rId2"/>
  </p:sldMasterIdLst>
  <p:sldIdLst>
    <p:sldId id="256" r:id="rId3"/>
    <p:sldId id="271" r:id="rId4"/>
    <p:sldId id="257" r:id="rId5"/>
    <p:sldId id="278" r:id="rId6"/>
    <p:sldId id="259" r:id="rId7"/>
    <p:sldId id="279" r:id="rId8"/>
    <p:sldId id="277" r:id="rId9"/>
    <p:sldId id="260" r:id="rId10"/>
    <p:sldId id="270" r:id="rId11"/>
    <p:sldId id="290" r:id="rId12"/>
    <p:sldId id="291" r:id="rId13"/>
    <p:sldId id="292" r:id="rId14"/>
    <p:sldId id="293" r:id="rId15"/>
    <p:sldId id="281" r:id="rId16"/>
    <p:sldId id="298" r:id="rId17"/>
    <p:sldId id="262" r:id="rId18"/>
    <p:sldId id="296" r:id="rId19"/>
    <p:sldId id="266" r:id="rId20"/>
    <p:sldId id="286" r:id="rId21"/>
    <p:sldId id="289" r:id="rId22"/>
    <p:sldId id="285" r:id="rId23"/>
    <p:sldId id="294" r:id="rId24"/>
    <p:sldId id="288" r:id="rId25"/>
    <p:sldId id="268" r:id="rId26"/>
    <p:sldId id="299" r:id="rId27"/>
    <p:sldId id="300" r:id="rId28"/>
    <p:sldId id="301" r:id="rId29"/>
    <p:sldId id="302" r:id="rId30"/>
    <p:sldId id="282" r:id="rId31"/>
    <p:sldId id="26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3300"/>
    <a:srgbClr val="660066"/>
    <a:srgbClr val="CCFF99"/>
    <a:srgbClr val="FF99CC"/>
    <a:srgbClr val="FF6600"/>
    <a:srgbClr val="66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5FBCB6-7D1C-4570-B877-BB547728171A}" type="doc">
      <dgm:prSet loTypeId="urn:microsoft.com/office/officeart/2005/8/layout/radial4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C87A5DA-CA7F-4240-BAA2-0C7088FF0F99}">
      <dgm:prSet phldrT="[Текст]"/>
      <dgm:spPr/>
      <dgm:t>
        <a:bodyPr/>
        <a:lstStyle/>
        <a:p>
          <a:r>
            <a:rPr lang="ru-RU" dirty="0"/>
            <a:t>Принцип включения в деятельность, сотрудничества и ответственности</a:t>
          </a:r>
        </a:p>
      </dgm:t>
    </dgm:pt>
    <dgm:pt modelId="{3886FFA2-A8AC-46AD-A9E0-5F0423C55E96}" type="parTrans" cxnId="{281C8ADE-5F7A-4FF9-8ADA-1C0239466E14}">
      <dgm:prSet/>
      <dgm:spPr/>
      <dgm:t>
        <a:bodyPr/>
        <a:lstStyle/>
        <a:p>
          <a:endParaRPr lang="ru-RU"/>
        </a:p>
      </dgm:t>
    </dgm:pt>
    <dgm:pt modelId="{CE22F92B-C4B9-44BB-9DCD-EC2BA751F1A2}" type="sibTrans" cxnId="{281C8ADE-5F7A-4FF9-8ADA-1C0239466E14}">
      <dgm:prSet/>
      <dgm:spPr/>
      <dgm:t>
        <a:bodyPr/>
        <a:lstStyle/>
        <a:p>
          <a:endParaRPr lang="ru-RU"/>
        </a:p>
      </dgm:t>
    </dgm:pt>
    <dgm:pt modelId="{890AB1C8-2245-4598-8B61-F2FF0D7A4E3D}">
      <dgm:prSet phldrT="[Текст]"/>
      <dgm:spPr/>
      <dgm:t>
        <a:bodyPr/>
        <a:lstStyle/>
        <a:p>
          <a:r>
            <a:rPr lang="ru-RU" dirty="0"/>
            <a:t>Принцип системности, последовательности и наглядности</a:t>
          </a:r>
        </a:p>
      </dgm:t>
    </dgm:pt>
    <dgm:pt modelId="{B3FBA95C-73CF-4A8E-942C-A4394E572179}" type="parTrans" cxnId="{4721EE3E-471C-46EF-9835-8D19118F6B97}">
      <dgm:prSet/>
      <dgm:spPr/>
      <dgm:t>
        <a:bodyPr/>
        <a:lstStyle/>
        <a:p>
          <a:endParaRPr lang="ru-RU"/>
        </a:p>
      </dgm:t>
    </dgm:pt>
    <dgm:pt modelId="{C8AC0867-8D52-499F-B310-055B4C8942B9}" type="sibTrans" cxnId="{4721EE3E-471C-46EF-9835-8D19118F6B97}">
      <dgm:prSet/>
      <dgm:spPr/>
      <dgm:t>
        <a:bodyPr/>
        <a:lstStyle/>
        <a:p>
          <a:endParaRPr lang="ru-RU"/>
        </a:p>
      </dgm:t>
    </dgm:pt>
    <dgm:pt modelId="{5935DAB0-5E40-46A8-BAFE-16343423058E}">
      <dgm:prSet phldrT="[Текст]"/>
      <dgm:spPr/>
      <dgm:t>
        <a:bodyPr/>
        <a:lstStyle/>
        <a:p>
          <a:r>
            <a:rPr lang="ru-RU" dirty="0"/>
            <a:t>Принцип опоры на положительное в человеке</a:t>
          </a:r>
        </a:p>
      </dgm:t>
    </dgm:pt>
    <dgm:pt modelId="{18CC37E5-6E86-4F57-9729-7230D09BD087}" type="parTrans" cxnId="{A7FA0BAC-A1CB-4AFA-9009-92D4E48B3EEF}">
      <dgm:prSet/>
      <dgm:spPr/>
      <dgm:t>
        <a:bodyPr/>
        <a:lstStyle/>
        <a:p>
          <a:endParaRPr lang="ru-RU"/>
        </a:p>
      </dgm:t>
    </dgm:pt>
    <dgm:pt modelId="{C3F80C57-8625-4AB5-993A-02617D5FDF76}" type="sibTrans" cxnId="{A7FA0BAC-A1CB-4AFA-9009-92D4E48B3EEF}">
      <dgm:prSet/>
      <dgm:spPr/>
      <dgm:t>
        <a:bodyPr/>
        <a:lstStyle/>
        <a:p>
          <a:endParaRPr lang="ru-RU"/>
        </a:p>
      </dgm:t>
    </dgm:pt>
    <dgm:pt modelId="{3B2A2A29-870A-421C-8C40-AEBD680A79C1}">
      <dgm:prSet/>
      <dgm:spPr/>
      <dgm:t>
        <a:bodyPr/>
        <a:lstStyle/>
        <a:p>
          <a:r>
            <a:rPr lang="ru-RU" dirty="0"/>
            <a:t>Принцип сознательности, активности</a:t>
          </a:r>
        </a:p>
      </dgm:t>
    </dgm:pt>
    <dgm:pt modelId="{3104A854-09F2-4548-86CA-2570CF66F805}" type="parTrans" cxnId="{F5F1C49E-CD37-4F87-BBCE-297C56103ED2}">
      <dgm:prSet/>
      <dgm:spPr/>
      <dgm:t>
        <a:bodyPr/>
        <a:lstStyle/>
        <a:p>
          <a:endParaRPr lang="ru-RU"/>
        </a:p>
      </dgm:t>
    </dgm:pt>
    <dgm:pt modelId="{61FED698-D6D6-4031-8B51-6AB24AA8C02B}" type="sibTrans" cxnId="{F5F1C49E-CD37-4F87-BBCE-297C56103ED2}">
      <dgm:prSet/>
      <dgm:spPr/>
      <dgm:t>
        <a:bodyPr/>
        <a:lstStyle/>
        <a:p>
          <a:endParaRPr lang="ru-RU"/>
        </a:p>
      </dgm:t>
    </dgm:pt>
    <dgm:pt modelId="{AEB72C26-0D2F-4678-990C-2F1D59A3C35C}">
      <dgm:prSet/>
      <dgm:spPr/>
      <dgm:t>
        <a:bodyPr/>
        <a:lstStyle/>
        <a:p>
          <a:r>
            <a:rPr lang="ru-RU" dirty="0"/>
            <a:t>Принцип уважения к личности в сочетании с разумной требовательностью</a:t>
          </a:r>
        </a:p>
      </dgm:t>
    </dgm:pt>
    <dgm:pt modelId="{50D4FFF1-C787-4A1D-9290-4FD2F1BF4868}" type="parTrans" cxnId="{33917487-1D55-4CD8-B8EE-357189748609}">
      <dgm:prSet/>
      <dgm:spPr/>
      <dgm:t>
        <a:bodyPr/>
        <a:lstStyle/>
        <a:p>
          <a:endParaRPr lang="ru-RU"/>
        </a:p>
      </dgm:t>
    </dgm:pt>
    <dgm:pt modelId="{68BCAC8E-F506-4097-8E3F-1E9C9794B738}" type="sibTrans" cxnId="{33917487-1D55-4CD8-B8EE-357189748609}">
      <dgm:prSet/>
      <dgm:spPr/>
      <dgm:t>
        <a:bodyPr/>
        <a:lstStyle/>
        <a:p>
          <a:endParaRPr lang="ru-RU"/>
        </a:p>
      </dgm:t>
    </dgm:pt>
    <dgm:pt modelId="{4D6C926A-E2FD-446F-8F5F-45B62D0484B5}">
      <dgm:prSet custRadScaleRad="143161" custRadScaleInc="1683"/>
      <dgm:spPr/>
      <dgm:t>
        <a:bodyPr/>
        <a:lstStyle/>
        <a:p>
          <a:endParaRPr lang="ru-RU" dirty="0"/>
        </a:p>
      </dgm:t>
    </dgm:pt>
    <dgm:pt modelId="{F5D640BB-1270-4E14-AFD8-413435CD4AEF}" type="parTrans" cxnId="{9A809DF0-9AD0-49D3-996C-AA45BEBD4CEC}">
      <dgm:prSet/>
      <dgm:spPr/>
      <dgm:t>
        <a:bodyPr/>
        <a:lstStyle/>
        <a:p>
          <a:endParaRPr lang="ru-RU"/>
        </a:p>
      </dgm:t>
    </dgm:pt>
    <dgm:pt modelId="{219D920B-117D-43D9-BB17-CE83E4F8AB0C}" type="sibTrans" cxnId="{9A809DF0-9AD0-49D3-996C-AA45BEBD4CEC}">
      <dgm:prSet/>
      <dgm:spPr/>
      <dgm:t>
        <a:bodyPr/>
        <a:lstStyle/>
        <a:p>
          <a:endParaRPr lang="ru-RU"/>
        </a:p>
      </dgm:t>
    </dgm:pt>
    <dgm:pt modelId="{03E2472E-8D3D-45FD-BE27-5EFA7D0E7BD9}">
      <dgm:prSet phldrT="[Текст]"/>
      <dgm:spPr/>
      <dgm:t>
        <a:bodyPr/>
        <a:lstStyle/>
        <a:p>
          <a:endParaRPr lang="ru-RU" dirty="0"/>
        </a:p>
      </dgm:t>
    </dgm:pt>
    <dgm:pt modelId="{0D752A80-361F-48D3-A7CF-14EB4AFA03AB}" type="parTrans" cxnId="{4C26B3F5-825A-48EC-A798-DAF41E4B659F}">
      <dgm:prSet/>
      <dgm:spPr/>
      <dgm:t>
        <a:bodyPr/>
        <a:lstStyle/>
        <a:p>
          <a:endParaRPr lang="ru-RU"/>
        </a:p>
      </dgm:t>
    </dgm:pt>
    <dgm:pt modelId="{16BF5F41-3EC2-4DE4-A54E-F9213C76D729}" type="sibTrans" cxnId="{4C26B3F5-825A-48EC-A798-DAF41E4B659F}">
      <dgm:prSet/>
      <dgm:spPr/>
      <dgm:t>
        <a:bodyPr/>
        <a:lstStyle/>
        <a:p>
          <a:endParaRPr lang="ru-RU"/>
        </a:p>
      </dgm:t>
    </dgm:pt>
    <dgm:pt modelId="{43A64E94-5EF9-4785-8FB6-83DAC8E9D13C}">
      <dgm:prSet phldrT="[Текст]"/>
      <dgm:spPr/>
      <dgm:t>
        <a:bodyPr/>
        <a:lstStyle/>
        <a:p>
          <a:endParaRPr lang="ru-RU" dirty="0"/>
        </a:p>
      </dgm:t>
    </dgm:pt>
    <dgm:pt modelId="{792DECE8-837E-4935-8A6C-BB2313837534}" type="parTrans" cxnId="{F943475B-02BE-4644-867C-997EB110577B}">
      <dgm:prSet/>
      <dgm:spPr/>
      <dgm:t>
        <a:bodyPr/>
        <a:lstStyle/>
        <a:p>
          <a:endParaRPr lang="ru-RU"/>
        </a:p>
      </dgm:t>
    </dgm:pt>
    <dgm:pt modelId="{0D4C9DB5-F98F-4652-BDD8-8201B75C37F5}" type="sibTrans" cxnId="{F943475B-02BE-4644-867C-997EB110577B}">
      <dgm:prSet/>
      <dgm:spPr/>
      <dgm:t>
        <a:bodyPr/>
        <a:lstStyle/>
        <a:p>
          <a:endParaRPr lang="ru-RU"/>
        </a:p>
      </dgm:t>
    </dgm:pt>
    <dgm:pt modelId="{24F76C5B-8C92-4877-BA55-A2493263B2F0}">
      <dgm:prSet phldrT="[Текст]"/>
      <dgm:spPr/>
      <dgm:t>
        <a:bodyPr/>
        <a:lstStyle/>
        <a:p>
          <a:endParaRPr lang="ru-RU" dirty="0"/>
        </a:p>
      </dgm:t>
    </dgm:pt>
    <dgm:pt modelId="{34AA029B-176A-4D1F-9B5E-68C9E8E396D0}" type="parTrans" cxnId="{D2B9E46A-4B2C-4ECF-AF89-BCC732C37E30}">
      <dgm:prSet/>
      <dgm:spPr/>
      <dgm:t>
        <a:bodyPr/>
        <a:lstStyle/>
        <a:p>
          <a:endParaRPr lang="ru-RU"/>
        </a:p>
      </dgm:t>
    </dgm:pt>
    <dgm:pt modelId="{7CB06CF4-1A82-4E94-B1F9-12ED4FDFCD59}" type="sibTrans" cxnId="{D2B9E46A-4B2C-4ECF-AF89-BCC732C37E30}">
      <dgm:prSet/>
      <dgm:spPr/>
      <dgm:t>
        <a:bodyPr/>
        <a:lstStyle/>
        <a:p>
          <a:endParaRPr lang="ru-RU"/>
        </a:p>
      </dgm:t>
    </dgm:pt>
    <dgm:pt modelId="{8656570A-8318-4EF7-BA67-60C472B88D68}">
      <dgm:prSet phldrT="[Текст]" custT="1"/>
      <dgm:spPr/>
      <dgm:t>
        <a:bodyPr/>
        <a:lstStyle/>
        <a:p>
          <a:r>
            <a:rPr lang="ru-RU" sz="1400" dirty="0"/>
            <a:t>Принцип природосообразности</a:t>
          </a:r>
        </a:p>
      </dgm:t>
    </dgm:pt>
    <dgm:pt modelId="{81DAC3C4-6017-4D5A-BEF2-F6D5BB891D60}" type="sibTrans" cxnId="{0C08594B-6568-4216-848A-FF2B646583C4}">
      <dgm:prSet/>
      <dgm:spPr/>
      <dgm:t>
        <a:bodyPr/>
        <a:lstStyle/>
        <a:p>
          <a:endParaRPr lang="ru-RU"/>
        </a:p>
      </dgm:t>
    </dgm:pt>
    <dgm:pt modelId="{A519E085-D68F-434A-8124-8AF635DE7B8F}" type="parTrans" cxnId="{0C08594B-6568-4216-848A-FF2B646583C4}">
      <dgm:prSet/>
      <dgm:spPr/>
      <dgm:t>
        <a:bodyPr/>
        <a:lstStyle/>
        <a:p>
          <a:endParaRPr lang="ru-RU"/>
        </a:p>
      </dgm:t>
    </dgm:pt>
    <dgm:pt modelId="{F26988A4-366F-455F-95FE-86056F93E297}" type="pres">
      <dgm:prSet presAssocID="{0C5FBCB6-7D1C-4570-B877-BB54772817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94E3EC-8295-456D-9AC4-E101ACA09DD9}" type="pres">
      <dgm:prSet presAssocID="{8656570A-8318-4EF7-BA67-60C472B88D68}" presName="centerShape" presStyleLbl="node0" presStyleIdx="0" presStyleCnt="1" custScaleX="119716" custScaleY="89629" custLinFactNeighborX="-1331" custLinFactNeighborY="909"/>
      <dgm:spPr/>
      <dgm:t>
        <a:bodyPr/>
        <a:lstStyle/>
        <a:p>
          <a:endParaRPr lang="ru-RU"/>
        </a:p>
      </dgm:t>
    </dgm:pt>
    <dgm:pt modelId="{BD708E4A-8564-4F0D-B72E-9A68075F3A3B}" type="pres">
      <dgm:prSet presAssocID="{3886FFA2-A8AC-46AD-A9E0-5F0423C55E96}" presName="parTrans" presStyleLbl="bgSibTrans2D1" presStyleIdx="0" presStyleCnt="5" custLinFactNeighborX="5162" custLinFactNeighborY="11797"/>
      <dgm:spPr/>
      <dgm:t>
        <a:bodyPr/>
        <a:lstStyle/>
        <a:p>
          <a:endParaRPr lang="ru-RU"/>
        </a:p>
      </dgm:t>
    </dgm:pt>
    <dgm:pt modelId="{83C8E913-B1FF-4178-9207-1B540A2796C3}" type="pres">
      <dgm:prSet presAssocID="{8C87A5DA-CA7F-4240-BAA2-0C7088FF0F99}" presName="node" presStyleLbl="node1" presStyleIdx="0" presStyleCnt="5" custRadScaleRad="136934" custRadScaleInc="1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5C22D-4D8A-4E4A-B043-2364E4C46C51}" type="pres">
      <dgm:prSet presAssocID="{B3FBA95C-73CF-4A8E-942C-A4394E572179}" presName="parTrans" presStyleLbl="bgSibTrans2D1" presStyleIdx="1" presStyleCnt="5" custLinFactNeighborX="5409" custLinFactNeighborY="27790"/>
      <dgm:spPr/>
      <dgm:t>
        <a:bodyPr/>
        <a:lstStyle/>
        <a:p>
          <a:endParaRPr lang="ru-RU"/>
        </a:p>
      </dgm:t>
    </dgm:pt>
    <dgm:pt modelId="{9C1E0D1E-3A4A-4CF0-9DA1-9B6F489BF5E7}" type="pres">
      <dgm:prSet presAssocID="{890AB1C8-2245-4598-8B61-F2FF0D7A4E3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4B550-4AC4-4DCA-8EC4-D03D362AC43D}" type="pres">
      <dgm:prSet presAssocID="{18CC37E5-6E86-4F57-9729-7230D09BD087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006203A4-FFF0-4E7D-BF85-9CABB5A3128E}" type="pres">
      <dgm:prSet presAssocID="{5935DAB0-5E40-46A8-BAFE-16343423058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99117-8868-4DC6-8ABA-C11DBA4CE317}" type="pres">
      <dgm:prSet presAssocID="{3104A854-09F2-4548-86CA-2570CF66F805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5BF34311-7968-43BC-BBDC-8CC1CA23DBC8}" type="pres">
      <dgm:prSet presAssocID="{3B2A2A29-870A-421C-8C40-AEBD680A79C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37E74-C99F-40F8-A362-B5AB634F20C1}" type="pres">
      <dgm:prSet presAssocID="{50D4FFF1-C787-4A1D-9290-4FD2F1BF4868}" presName="parTrans" presStyleLbl="bgSibTrans2D1" presStyleIdx="4" presStyleCnt="5" custLinFactNeighborX="-6740" custLinFactNeighborY="23111"/>
      <dgm:spPr/>
      <dgm:t>
        <a:bodyPr/>
        <a:lstStyle/>
        <a:p>
          <a:endParaRPr lang="ru-RU"/>
        </a:p>
      </dgm:t>
    </dgm:pt>
    <dgm:pt modelId="{5E4F2216-9BE0-4B48-BDE2-3EA9E2D88DF1}" type="pres">
      <dgm:prSet presAssocID="{AEB72C26-0D2F-4678-990C-2F1D59A3C35C}" presName="node" presStyleLbl="node1" presStyleIdx="4" presStyleCnt="5" custRadScaleRad="143161" custRadScaleInc="1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F1C49E-CD37-4F87-BBCE-297C56103ED2}" srcId="{8656570A-8318-4EF7-BA67-60C472B88D68}" destId="{3B2A2A29-870A-421C-8C40-AEBD680A79C1}" srcOrd="3" destOrd="0" parTransId="{3104A854-09F2-4548-86CA-2570CF66F805}" sibTransId="{61FED698-D6D6-4031-8B51-6AB24AA8C02B}"/>
    <dgm:cxn modelId="{92DB030A-B88F-43EC-A0D8-EEAF29013396}" type="presOf" srcId="{0C5FBCB6-7D1C-4570-B877-BB547728171A}" destId="{F26988A4-366F-455F-95FE-86056F93E297}" srcOrd="0" destOrd="0" presId="urn:microsoft.com/office/officeart/2005/8/layout/radial4"/>
    <dgm:cxn modelId="{F943475B-02BE-4644-867C-997EB110577B}" srcId="{0C5FBCB6-7D1C-4570-B877-BB547728171A}" destId="{43A64E94-5EF9-4785-8FB6-83DAC8E9D13C}" srcOrd="3" destOrd="0" parTransId="{792DECE8-837E-4935-8A6C-BB2313837534}" sibTransId="{0D4C9DB5-F98F-4652-BDD8-8201B75C37F5}"/>
    <dgm:cxn modelId="{33917487-1D55-4CD8-B8EE-357189748609}" srcId="{8656570A-8318-4EF7-BA67-60C472B88D68}" destId="{AEB72C26-0D2F-4678-990C-2F1D59A3C35C}" srcOrd="4" destOrd="0" parTransId="{50D4FFF1-C787-4A1D-9290-4FD2F1BF4868}" sibTransId="{68BCAC8E-F506-4097-8E3F-1E9C9794B738}"/>
    <dgm:cxn modelId="{93871499-1690-4B09-B454-7C6776742633}" type="presOf" srcId="{3886FFA2-A8AC-46AD-A9E0-5F0423C55E96}" destId="{BD708E4A-8564-4F0D-B72E-9A68075F3A3B}" srcOrd="0" destOrd="0" presId="urn:microsoft.com/office/officeart/2005/8/layout/radial4"/>
    <dgm:cxn modelId="{1753F318-4F8C-4BDB-95DC-6EFB6F793836}" type="presOf" srcId="{AEB72C26-0D2F-4678-990C-2F1D59A3C35C}" destId="{5E4F2216-9BE0-4B48-BDE2-3EA9E2D88DF1}" srcOrd="0" destOrd="0" presId="urn:microsoft.com/office/officeart/2005/8/layout/radial4"/>
    <dgm:cxn modelId="{D2B9E46A-4B2C-4ECF-AF89-BCC732C37E30}" srcId="{0C5FBCB6-7D1C-4570-B877-BB547728171A}" destId="{24F76C5B-8C92-4877-BA55-A2493263B2F0}" srcOrd="4" destOrd="0" parTransId="{34AA029B-176A-4D1F-9B5E-68C9E8E396D0}" sibTransId="{7CB06CF4-1A82-4E94-B1F9-12ED4FDFCD59}"/>
    <dgm:cxn modelId="{5AFACBA5-F55A-4625-9FBA-00CD48FDE74E}" type="presOf" srcId="{5935DAB0-5E40-46A8-BAFE-16343423058E}" destId="{006203A4-FFF0-4E7D-BF85-9CABB5A3128E}" srcOrd="0" destOrd="0" presId="urn:microsoft.com/office/officeart/2005/8/layout/radial4"/>
    <dgm:cxn modelId="{9A809DF0-9AD0-49D3-996C-AA45BEBD4CEC}" srcId="{0C5FBCB6-7D1C-4570-B877-BB547728171A}" destId="{4D6C926A-E2FD-446F-8F5F-45B62D0484B5}" srcOrd="1" destOrd="0" parTransId="{F5D640BB-1270-4E14-AFD8-413435CD4AEF}" sibTransId="{219D920B-117D-43D9-BB17-CE83E4F8AB0C}"/>
    <dgm:cxn modelId="{0D13CD05-C9AE-4AAE-8E14-7E82BD0F34D0}" type="presOf" srcId="{890AB1C8-2245-4598-8B61-F2FF0D7A4E3D}" destId="{9C1E0D1E-3A4A-4CF0-9DA1-9B6F489BF5E7}" srcOrd="0" destOrd="0" presId="urn:microsoft.com/office/officeart/2005/8/layout/radial4"/>
    <dgm:cxn modelId="{6345A60A-060B-4F55-870B-F6FE4D397EE6}" type="presOf" srcId="{8C87A5DA-CA7F-4240-BAA2-0C7088FF0F99}" destId="{83C8E913-B1FF-4178-9207-1B540A2796C3}" srcOrd="0" destOrd="0" presId="urn:microsoft.com/office/officeart/2005/8/layout/radial4"/>
    <dgm:cxn modelId="{0C08594B-6568-4216-848A-FF2B646583C4}" srcId="{0C5FBCB6-7D1C-4570-B877-BB547728171A}" destId="{8656570A-8318-4EF7-BA67-60C472B88D68}" srcOrd="0" destOrd="0" parTransId="{A519E085-D68F-434A-8124-8AF635DE7B8F}" sibTransId="{81DAC3C4-6017-4D5A-BEF2-F6D5BB891D60}"/>
    <dgm:cxn modelId="{4721EE3E-471C-46EF-9835-8D19118F6B97}" srcId="{8656570A-8318-4EF7-BA67-60C472B88D68}" destId="{890AB1C8-2245-4598-8B61-F2FF0D7A4E3D}" srcOrd="1" destOrd="0" parTransId="{B3FBA95C-73CF-4A8E-942C-A4394E572179}" sibTransId="{C8AC0867-8D52-499F-B310-055B4C8942B9}"/>
    <dgm:cxn modelId="{0B290A2A-4A8A-4C84-BF49-ECF584DD4013}" type="presOf" srcId="{3B2A2A29-870A-421C-8C40-AEBD680A79C1}" destId="{5BF34311-7968-43BC-BBDC-8CC1CA23DBC8}" srcOrd="0" destOrd="0" presId="urn:microsoft.com/office/officeart/2005/8/layout/radial4"/>
    <dgm:cxn modelId="{6CD9103C-F43E-486C-89C5-9762E3D238CD}" type="presOf" srcId="{8656570A-8318-4EF7-BA67-60C472B88D68}" destId="{8594E3EC-8295-456D-9AC4-E101ACA09DD9}" srcOrd="0" destOrd="0" presId="urn:microsoft.com/office/officeart/2005/8/layout/radial4"/>
    <dgm:cxn modelId="{A7FA0BAC-A1CB-4AFA-9009-92D4E48B3EEF}" srcId="{8656570A-8318-4EF7-BA67-60C472B88D68}" destId="{5935DAB0-5E40-46A8-BAFE-16343423058E}" srcOrd="2" destOrd="0" parTransId="{18CC37E5-6E86-4F57-9729-7230D09BD087}" sibTransId="{C3F80C57-8625-4AB5-993A-02617D5FDF76}"/>
    <dgm:cxn modelId="{24F45D50-02A1-4981-B5E0-C48B0E2358F4}" type="presOf" srcId="{B3FBA95C-73CF-4A8E-942C-A4394E572179}" destId="{C895C22D-4D8A-4E4A-B043-2364E4C46C51}" srcOrd="0" destOrd="0" presId="urn:microsoft.com/office/officeart/2005/8/layout/radial4"/>
    <dgm:cxn modelId="{EE81DEFD-6492-4FF4-9D45-0198D627CE71}" type="presOf" srcId="{18CC37E5-6E86-4F57-9729-7230D09BD087}" destId="{9024B550-4AC4-4DCA-8EC4-D03D362AC43D}" srcOrd="0" destOrd="0" presId="urn:microsoft.com/office/officeart/2005/8/layout/radial4"/>
    <dgm:cxn modelId="{24339C39-0EDE-44E0-AF3E-42BDE6EC6389}" type="presOf" srcId="{3104A854-09F2-4548-86CA-2570CF66F805}" destId="{FEC99117-8868-4DC6-8ABA-C11DBA4CE317}" srcOrd="0" destOrd="0" presId="urn:microsoft.com/office/officeart/2005/8/layout/radial4"/>
    <dgm:cxn modelId="{C0CA747C-2676-4889-B039-BF914350D94A}" type="presOf" srcId="{50D4FFF1-C787-4A1D-9290-4FD2F1BF4868}" destId="{BDC37E74-C99F-40F8-A362-B5AB634F20C1}" srcOrd="0" destOrd="0" presId="urn:microsoft.com/office/officeart/2005/8/layout/radial4"/>
    <dgm:cxn modelId="{4C26B3F5-825A-48EC-A798-DAF41E4B659F}" srcId="{0C5FBCB6-7D1C-4570-B877-BB547728171A}" destId="{03E2472E-8D3D-45FD-BE27-5EFA7D0E7BD9}" srcOrd="2" destOrd="0" parTransId="{0D752A80-361F-48D3-A7CF-14EB4AFA03AB}" sibTransId="{16BF5F41-3EC2-4DE4-A54E-F9213C76D729}"/>
    <dgm:cxn modelId="{281C8ADE-5F7A-4FF9-8ADA-1C0239466E14}" srcId="{8656570A-8318-4EF7-BA67-60C472B88D68}" destId="{8C87A5DA-CA7F-4240-BAA2-0C7088FF0F99}" srcOrd="0" destOrd="0" parTransId="{3886FFA2-A8AC-46AD-A9E0-5F0423C55E96}" sibTransId="{CE22F92B-C4B9-44BB-9DCD-EC2BA751F1A2}"/>
    <dgm:cxn modelId="{35215E16-DC2C-4A4C-961F-FB620AC797D4}" type="presParOf" srcId="{F26988A4-366F-455F-95FE-86056F93E297}" destId="{8594E3EC-8295-456D-9AC4-E101ACA09DD9}" srcOrd="0" destOrd="0" presId="urn:microsoft.com/office/officeart/2005/8/layout/radial4"/>
    <dgm:cxn modelId="{22EBFF3C-E071-44A6-A1EC-41F003369698}" type="presParOf" srcId="{F26988A4-366F-455F-95FE-86056F93E297}" destId="{BD708E4A-8564-4F0D-B72E-9A68075F3A3B}" srcOrd="1" destOrd="0" presId="urn:microsoft.com/office/officeart/2005/8/layout/radial4"/>
    <dgm:cxn modelId="{5C4490E3-F1AD-48D5-BB08-B5EA1D82F29E}" type="presParOf" srcId="{F26988A4-366F-455F-95FE-86056F93E297}" destId="{83C8E913-B1FF-4178-9207-1B540A2796C3}" srcOrd="2" destOrd="0" presId="urn:microsoft.com/office/officeart/2005/8/layout/radial4"/>
    <dgm:cxn modelId="{22A8D5C6-C139-4D41-80C4-8FB62967C7AA}" type="presParOf" srcId="{F26988A4-366F-455F-95FE-86056F93E297}" destId="{C895C22D-4D8A-4E4A-B043-2364E4C46C51}" srcOrd="3" destOrd="0" presId="urn:microsoft.com/office/officeart/2005/8/layout/radial4"/>
    <dgm:cxn modelId="{389029AA-AC58-4BBA-B690-35E15DC54152}" type="presParOf" srcId="{F26988A4-366F-455F-95FE-86056F93E297}" destId="{9C1E0D1E-3A4A-4CF0-9DA1-9B6F489BF5E7}" srcOrd="4" destOrd="0" presId="urn:microsoft.com/office/officeart/2005/8/layout/radial4"/>
    <dgm:cxn modelId="{C915BE3B-4FBB-46F7-8BA7-2B08F0E83BC0}" type="presParOf" srcId="{F26988A4-366F-455F-95FE-86056F93E297}" destId="{9024B550-4AC4-4DCA-8EC4-D03D362AC43D}" srcOrd="5" destOrd="0" presId="urn:microsoft.com/office/officeart/2005/8/layout/radial4"/>
    <dgm:cxn modelId="{70327F65-05DB-4B59-97FE-0CA6FA427BD1}" type="presParOf" srcId="{F26988A4-366F-455F-95FE-86056F93E297}" destId="{006203A4-FFF0-4E7D-BF85-9CABB5A3128E}" srcOrd="6" destOrd="0" presId="urn:microsoft.com/office/officeart/2005/8/layout/radial4"/>
    <dgm:cxn modelId="{F04976B7-2B99-46EB-9A38-1100A6362DC4}" type="presParOf" srcId="{F26988A4-366F-455F-95FE-86056F93E297}" destId="{FEC99117-8868-4DC6-8ABA-C11DBA4CE317}" srcOrd="7" destOrd="0" presId="urn:microsoft.com/office/officeart/2005/8/layout/radial4"/>
    <dgm:cxn modelId="{F9CC692B-B546-4D25-9DF7-51E57ABE67D2}" type="presParOf" srcId="{F26988A4-366F-455F-95FE-86056F93E297}" destId="{5BF34311-7968-43BC-BBDC-8CC1CA23DBC8}" srcOrd="8" destOrd="0" presId="urn:microsoft.com/office/officeart/2005/8/layout/radial4"/>
    <dgm:cxn modelId="{5E0B012C-694E-4A6E-B940-BE739C055790}" type="presParOf" srcId="{F26988A4-366F-455F-95FE-86056F93E297}" destId="{BDC37E74-C99F-40F8-A362-B5AB634F20C1}" srcOrd="9" destOrd="0" presId="urn:microsoft.com/office/officeart/2005/8/layout/radial4"/>
    <dgm:cxn modelId="{0E926F95-B30A-4DF2-9EDB-F12F5107E717}" type="presParOf" srcId="{F26988A4-366F-455F-95FE-86056F93E297}" destId="{5E4F2216-9BE0-4B48-BDE2-3EA9E2D88DF1}" srcOrd="10" destOrd="0" presId="urn:microsoft.com/office/officeart/2005/8/layout/radial4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A99AB8-1627-47F6-9B1B-F3A154943BD3}" type="doc">
      <dgm:prSet loTypeId="urn:microsoft.com/office/officeart/2005/8/layout/pyramid2" loCatId="list" qsTypeId="urn:microsoft.com/office/officeart/2005/8/quickstyle/simple1#1" qsCatId="simple" csTypeId="urn:microsoft.com/office/officeart/2005/8/colors/accent1_2#1" csCatId="accent1" phldr="1"/>
      <dgm:spPr/>
    </dgm:pt>
    <dgm:pt modelId="{19E750E5-5F0F-48E9-8B41-29366EEB62B7}">
      <dgm:prSet phldrT="[Текст]"/>
      <dgm:spPr/>
      <dgm:t>
        <a:bodyPr/>
        <a:lstStyle/>
        <a:p>
          <a:r>
            <a: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10-11 классы: самореализация</a:t>
          </a:r>
        </a:p>
      </dgm:t>
    </dgm:pt>
    <dgm:pt modelId="{210A458C-99BF-4936-AA86-D795C27B2839}" type="parTrans" cxnId="{BADA2492-1A47-4318-BC2F-3DC1829C31A6}">
      <dgm:prSet/>
      <dgm:spPr/>
      <dgm:t>
        <a:bodyPr/>
        <a:lstStyle/>
        <a:p>
          <a:endParaRPr lang="ru-RU"/>
        </a:p>
      </dgm:t>
    </dgm:pt>
    <dgm:pt modelId="{777A86B5-4A48-43AE-95B4-198196C97C36}" type="sibTrans" cxnId="{BADA2492-1A47-4318-BC2F-3DC1829C31A6}">
      <dgm:prSet/>
      <dgm:spPr/>
      <dgm:t>
        <a:bodyPr/>
        <a:lstStyle/>
        <a:p>
          <a:endParaRPr lang="ru-RU"/>
        </a:p>
      </dgm:t>
    </dgm:pt>
    <dgm:pt modelId="{3689DCCD-F837-4B11-ADCD-75205CF729A7}">
      <dgm:prSet phldrT="[Текст]"/>
      <dgm:spPr/>
      <dgm:t>
        <a:bodyPr/>
        <a:lstStyle/>
        <a:p>
          <a:r>
            <a: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8-9 классы: самовоспитание</a:t>
          </a:r>
        </a:p>
      </dgm:t>
    </dgm:pt>
    <dgm:pt modelId="{4048AAA8-E8B2-440F-AA00-9D0C7BBD6A51}" type="parTrans" cxnId="{AA5B9FA7-8917-4450-9D81-520DE7865793}">
      <dgm:prSet/>
      <dgm:spPr/>
      <dgm:t>
        <a:bodyPr/>
        <a:lstStyle/>
        <a:p>
          <a:endParaRPr lang="ru-RU"/>
        </a:p>
      </dgm:t>
    </dgm:pt>
    <dgm:pt modelId="{CC98EF1E-8333-4BE6-8093-EB2CE1B14CC3}" type="sibTrans" cxnId="{AA5B9FA7-8917-4450-9D81-520DE7865793}">
      <dgm:prSet/>
      <dgm:spPr/>
      <dgm:t>
        <a:bodyPr/>
        <a:lstStyle/>
        <a:p>
          <a:endParaRPr lang="ru-RU"/>
        </a:p>
      </dgm:t>
    </dgm:pt>
    <dgm:pt modelId="{53D21DD5-234C-4F11-BA82-9B60D139F6FB}">
      <dgm:prSet phldrT="[Текст]"/>
      <dgm:spPr/>
      <dgm:t>
        <a:bodyPr/>
        <a:lstStyle/>
        <a:p>
          <a:r>
            <a: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6-7 классы: самоопределение  </a:t>
          </a:r>
        </a:p>
      </dgm:t>
    </dgm:pt>
    <dgm:pt modelId="{FB89594C-D7EF-445A-A70C-F4B7E474591F}" type="parTrans" cxnId="{842B10AF-D90E-4F9F-AE7E-DBFCBD273521}">
      <dgm:prSet/>
      <dgm:spPr/>
      <dgm:t>
        <a:bodyPr/>
        <a:lstStyle/>
        <a:p>
          <a:endParaRPr lang="ru-RU"/>
        </a:p>
      </dgm:t>
    </dgm:pt>
    <dgm:pt modelId="{91F6BFA3-7FB5-4B9B-890A-2996365FB910}" type="sibTrans" cxnId="{842B10AF-D90E-4F9F-AE7E-DBFCBD273521}">
      <dgm:prSet/>
      <dgm:spPr/>
      <dgm:t>
        <a:bodyPr/>
        <a:lstStyle/>
        <a:p>
          <a:endParaRPr lang="ru-RU"/>
        </a:p>
      </dgm:t>
    </dgm:pt>
    <dgm:pt modelId="{D2E02A0E-8822-4977-B11B-E533082ABF52}">
      <dgm:prSet/>
      <dgm:spPr/>
      <dgm:t>
        <a:bodyPr/>
        <a:lstStyle/>
        <a:p>
          <a:r>
            <a: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1-5 классы: самопознание</a:t>
          </a:r>
        </a:p>
      </dgm:t>
    </dgm:pt>
    <dgm:pt modelId="{C0AB8F0F-2ED8-4A4A-BF81-5E8D9498C9C8}" type="parTrans" cxnId="{B918BFFA-691F-4FE2-AADD-2008E8B6775B}">
      <dgm:prSet/>
      <dgm:spPr/>
      <dgm:t>
        <a:bodyPr/>
        <a:lstStyle/>
        <a:p>
          <a:endParaRPr lang="ru-RU"/>
        </a:p>
      </dgm:t>
    </dgm:pt>
    <dgm:pt modelId="{9B8F8A2B-1257-4FDB-B86E-B4404AA971C3}" type="sibTrans" cxnId="{B918BFFA-691F-4FE2-AADD-2008E8B6775B}">
      <dgm:prSet/>
      <dgm:spPr/>
      <dgm:t>
        <a:bodyPr/>
        <a:lstStyle/>
        <a:p>
          <a:endParaRPr lang="ru-RU"/>
        </a:p>
      </dgm:t>
    </dgm:pt>
    <dgm:pt modelId="{307B3974-127F-4247-90B5-D615BEE80A28}" type="pres">
      <dgm:prSet presAssocID="{28A99AB8-1627-47F6-9B1B-F3A154943BD3}" presName="compositeShape" presStyleCnt="0">
        <dgm:presLayoutVars>
          <dgm:dir/>
          <dgm:resizeHandles/>
        </dgm:presLayoutVars>
      </dgm:prSet>
      <dgm:spPr/>
    </dgm:pt>
    <dgm:pt modelId="{6D75AAD1-C984-4253-A6EA-9E4B5A0D630B}" type="pres">
      <dgm:prSet presAssocID="{28A99AB8-1627-47F6-9B1B-F3A154943BD3}" presName="pyramid" presStyleLbl="node1" presStyleIdx="0" presStyleCnt="1" custScaleX="93939" custLinFactNeighborX="-46212" custLinFactNeighborY="1308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4925A21-8FB3-45BA-95FC-95252702E232}" type="pres">
      <dgm:prSet presAssocID="{28A99AB8-1627-47F6-9B1B-F3A154943BD3}" presName="theList" presStyleCnt="0"/>
      <dgm:spPr/>
    </dgm:pt>
    <dgm:pt modelId="{F57357E6-FD34-47B6-8F91-555184D59D5A}" type="pres">
      <dgm:prSet presAssocID="{19E750E5-5F0F-48E9-8B41-29366EEB62B7}" presName="aNode" presStyleLbl="fgAcc1" presStyleIdx="0" presStyleCnt="4" custScaleX="141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4708D-6174-4E4D-9617-131A4E162240}" type="pres">
      <dgm:prSet presAssocID="{19E750E5-5F0F-48E9-8B41-29366EEB62B7}" presName="aSpace" presStyleCnt="0"/>
      <dgm:spPr/>
    </dgm:pt>
    <dgm:pt modelId="{51B2EDFA-B3B7-4D2D-AFB9-0442FF29BD9F}" type="pres">
      <dgm:prSet presAssocID="{3689DCCD-F837-4B11-ADCD-75205CF729A7}" presName="aNode" presStyleLbl="fgAcc1" presStyleIdx="1" presStyleCnt="4" custScaleX="139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57B41-5621-44AA-B68C-BC5610E94270}" type="pres">
      <dgm:prSet presAssocID="{3689DCCD-F837-4B11-ADCD-75205CF729A7}" presName="aSpace" presStyleCnt="0"/>
      <dgm:spPr/>
    </dgm:pt>
    <dgm:pt modelId="{7B935472-9C3A-4E07-80EA-CDA7773196D3}" type="pres">
      <dgm:prSet presAssocID="{53D21DD5-234C-4F11-BA82-9B60D139F6FB}" presName="aNode" presStyleLbl="fgAcc1" presStyleIdx="2" presStyleCnt="4" custScaleX="142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09FCD-F2C6-4562-AF18-D948EE14CE52}" type="pres">
      <dgm:prSet presAssocID="{53D21DD5-234C-4F11-BA82-9B60D139F6FB}" presName="aSpace" presStyleCnt="0"/>
      <dgm:spPr/>
    </dgm:pt>
    <dgm:pt modelId="{42C6493A-9E0B-4900-99A8-F148F7AE41E0}" type="pres">
      <dgm:prSet presAssocID="{D2E02A0E-8822-4977-B11B-E533082ABF52}" presName="aNode" presStyleLbl="fgAcc1" presStyleIdx="3" presStyleCnt="4" custScaleX="141943" custLinFactNeighborX="0" custLinFactNeighborY="-13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FAF7A-6213-401F-A0CB-AC900A6EFCDF}" type="pres">
      <dgm:prSet presAssocID="{D2E02A0E-8822-4977-B11B-E533082ABF52}" presName="aSpace" presStyleCnt="0"/>
      <dgm:spPr/>
    </dgm:pt>
  </dgm:ptLst>
  <dgm:cxnLst>
    <dgm:cxn modelId="{11248E80-86A7-4701-9EFD-D8A0F39CD4D3}" type="presOf" srcId="{3689DCCD-F837-4B11-ADCD-75205CF729A7}" destId="{51B2EDFA-B3B7-4D2D-AFB9-0442FF29BD9F}" srcOrd="0" destOrd="0" presId="urn:microsoft.com/office/officeart/2005/8/layout/pyramid2"/>
    <dgm:cxn modelId="{AA5B9FA7-8917-4450-9D81-520DE7865793}" srcId="{28A99AB8-1627-47F6-9B1B-F3A154943BD3}" destId="{3689DCCD-F837-4B11-ADCD-75205CF729A7}" srcOrd="1" destOrd="0" parTransId="{4048AAA8-E8B2-440F-AA00-9D0C7BBD6A51}" sibTransId="{CC98EF1E-8333-4BE6-8093-EB2CE1B14CC3}"/>
    <dgm:cxn modelId="{6E91E9E6-8402-4B01-951A-6EF56F7CB44D}" type="presOf" srcId="{D2E02A0E-8822-4977-B11B-E533082ABF52}" destId="{42C6493A-9E0B-4900-99A8-F148F7AE41E0}" srcOrd="0" destOrd="0" presId="urn:microsoft.com/office/officeart/2005/8/layout/pyramid2"/>
    <dgm:cxn modelId="{C2598E4B-7AAB-4EFA-B665-9E95140128FB}" type="presOf" srcId="{28A99AB8-1627-47F6-9B1B-F3A154943BD3}" destId="{307B3974-127F-4247-90B5-D615BEE80A28}" srcOrd="0" destOrd="0" presId="urn:microsoft.com/office/officeart/2005/8/layout/pyramid2"/>
    <dgm:cxn modelId="{B918BFFA-691F-4FE2-AADD-2008E8B6775B}" srcId="{28A99AB8-1627-47F6-9B1B-F3A154943BD3}" destId="{D2E02A0E-8822-4977-B11B-E533082ABF52}" srcOrd="3" destOrd="0" parTransId="{C0AB8F0F-2ED8-4A4A-BF81-5E8D9498C9C8}" sibTransId="{9B8F8A2B-1257-4FDB-B86E-B4404AA971C3}"/>
    <dgm:cxn modelId="{842B10AF-D90E-4F9F-AE7E-DBFCBD273521}" srcId="{28A99AB8-1627-47F6-9B1B-F3A154943BD3}" destId="{53D21DD5-234C-4F11-BA82-9B60D139F6FB}" srcOrd="2" destOrd="0" parTransId="{FB89594C-D7EF-445A-A70C-F4B7E474591F}" sibTransId="{91F6BFA3-7FB5-4B9B-890A-2996365FB910}"/>
    <dgm:cxn modelId="{BADA2492-1A47-4318-BC2F-3DC1829C31A6}" srcId="{28A99AB8-1627-47F6-9B1B-F3A154943BD3}" destId="{19E750E5-5F0F-48E9-8B41-29366EEB62B7}" srcOrd="0" destOrd="0" parTransId="{210A458C-99BF-4936-AA86-D795C27B2839}" sibTransId="{777A86B5-4A48-43AE-95B4-198196C97C36}"/>
    <dgm:cxn modelId="{BCC42A5A-3B14-4153-AD9D-B9E9857FEE22}" type="presOf" srcId="{19E750E5-5F0F-48E9-8B41-29366EEB62B7}" destId="{F57357E6-FD34-47B6-8F91-555184D59D5A}" srcOrd="0" destOrd="0" presId="urn:microsoft.com/office/officeart/2005/8/layout/pyramid2"/>
    <dgm:cxn modelId="{4B66E9C2-866A-41A3-AACC-416706BF64CB}" type="presOf" srcId="{53D21DD5-234C-4F11-BA82-9B60D139F6FB}" destId="{7B935472-9C3A-4E07-80EA-CDA7773196D3}" srcOrd="0" destOrd="0" presId="urn:microsoft.com/office/officeart/2005/8/layout/pyramid2"/>
    <dgm:cxn modelId="{D70FB900-E065-4DF4-A20F-A57FDDE4B0BD}" type="presParOf" srcId="{307B3974-127F-4247-90B5-D615BEE80A28}" destId="{6D75AAD1-C984-4253-A6EA-9E4B5A0D630B}" srcOrd="0" destOrd="0" presId="urn:microsoft.com/office/officeart/2005/8/layout/pyramid2"/>
    <dgm:cxn modelId="{25431A7E-8068-4246-8BFA-5B1283AAC5A9}" type="presParOf" srcId="{307B3974-127F-4247-90B5-D615BEE80A28}" destId="{34925A21-8FB3-45BA-95FC-95252702E232}" srcOrd="1" destOrd="0" presId="urn:microsoft.com/office/officeart/2005/8/layout/pyramid2"/>
    <dgm:cxn modelId="{84C13745-6336-45AD-9DFC-2409CDA16B34}" type="presParOf" srcId="{34925A21-8FB3-45BA-95FC-95252702E232}" destId="{F57357E6-FD34-47B6-8F91-555184D59D5A}" srcOrd="0" destOrd="0" presId="urn:microsoft.com/office/officeart/2005/8/layout/pyramid2"/>
    <dgm:cxn modelId="{658D8DA2-230A-464D-BFA7-F69942715119}" type="presParOf" srcId="{34925A21-8FB3-45BA-95FC-95252702E232}" destId="{AD74708D-6174-4E4D-9617-131A4E162240}" srcOrd="1" destOrd="0" presId="urn:microsoft.com/office/officeart/2005/8/layout/pyramid2"/>
    <dgm:cxn modelId="{BE2859B0-DB00-4D6C-B710-E505D9569ADB}" type="presParOf" srcId="{34925A21-8FB3-45BA-95FC-95252702E232}" destId="{51B2EDFA-B3B7-4D2D-AFB9-0442FF29BD9F}" srcOrd="2" destOrd="0" presId="urn:microsoft.com/office/officeart/2005/8/layout/pyramid2"/>
    <dgm:cxn modelId="{19975AE7-718E-4DAF-AAB1-190F148B0BA9}" type="presParOf" srcId="{34925A21-8FB3-45BA-95FC-95252702E232}" destId="{19557B41-5621-44AA-B68C-BC5610E94270}" srcOrd="3" destOrd="0" presId="urn:microsoft.com/office/officeart/2005/8/layout/pyramid2"/>
    <dgm:cxn modelId="{8AC27E3B-1E6D-453F-8E11-91A66DEE861E}" type="presParOf" srcId="{34925A21-8FB3-45BA-95FC-95252702E232}" destId="{7B935472-9C3A-4E07-80EA-CDA7773196D3}" srcOrd="4" destOrd="0" presId="urn:microsoft.com/office/officeart/2005/8/layout/pyramid2"/>
    <dgm:cxn modelId="{C29EDE10-35CB-44A4-BD87-701F45B2E55E}" type="presParOf" srcId="{34925A21-8FB3-45BA-95FC-95252702E232}" destId="{40509FCD-F2C6-4562-AF18-D948EE14CE52}" srcOrd="5" destOrd="0" presId="urn:microsoft.com/office/officeart/2005/8/layout/pyramid2"/>
    <dgm:cxn modelId="{12CA6A3D-F4F4-4589-B54A-38A75DA6AFBA}" type="presParOf" srcId="{34925A21-8FB3-45BA-95FC-95252702E232}" destId="{42C6493A-9E0B-4900-99A8-F148F7AE41E0}" srcOrd="6" destOrd="0" presId="urn:microsoft.com/office/officeart/2005/8/layout/pyramid2"/>
    <dgm:cxn modelId="{95D3346F-7C75-4EFB-A0F5-59FA23D3F47A}" type="presParOf" srcId="{34925A21-8FB3-45BA-95FC-95252702E232}" destId="{CCBFAF7A-6213-401F-A0CB-AC900A6EFCDF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94E3EC-8295-456D-9AC4-E101ACA09DD9}">
      <dsp:nvSpPr>
        <dsp:cNvPr id="0" name=""/>
        <dsp:cNvSpPr/>
      </dsp:nvSpPr>
      <dsp:spPr>
        <a:xfrm>
          <a:off x="2920994" y="2297769"/>
          <a:ext cx="1892616" cy="14169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Принцип природосообразности</a:t>
          </a:r>
        </a:p>
      </dsp:txBody>
      <dsp:txXfrm>
        <a:off x="2920994" y="2297769"/>
        <a:ext cx="1892616" cy="1416964"/>
      </dsp:txXfrm>
    </dsp:sp>
    <dsp:sp modelId="{BD708E4A-8564-4F0D-B72E-9A68075F3A3B}">
      <dsp:nvSpPr>
        <dsp:cNvPr id="0" name=""/>
        <dsp:cNvSpPr/>
      </dsp:nvSpPr>
      <dsp:spPr>
        <a:xfrm rot="10886580">
          <a:off x="856530" y="2781455"/>
          <a:ext cx="2051859" cy="45056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3C8E913-B1FF-4178-9207-1B540A2796C3}">
      <dsp:nvSpPr>
        <dsp:cNvPr id="0" name=""/>
        <dsp:cNvSpPr/>
      </dsp:nvSpPr>
      <dsp:spPr>
        <a:xfrm>
          <a:off x="1" y="2326998"/>
          <a:ext cx="1501875" cy="12015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Принцип включения в деятельность, сотрудничества и ответственности</a:t>
          </a:r>
        </a:p>
      </dsp:txBody>
      <dsp:txXfrm>
        <a:off x="1" y="2326998"/>
        <a:ext cx="1501875" cy="1201500"/>
      </dsp:txXfrm>
    </dsp:sp>
    <dsp:sp modelId="{C895C22D-4D8A-4E4A-B043-2364E4C46C51}">
      <dsp:nvSpPr>
        <dsp:cNvPr id="0" name=""/>
        <dsp:cNvSpPr/>
      </dsp:nvSpPr>
      <dsp:spPr>
        <a:xfrm rot="13609519">
          <a:off x="2139381" y="1744228"/>
          <a:ext cx="1430199" cy="45056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5040797"/>
            <a:satOff val="2192"/>
            <a:lumOff val="637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C1E0D1E-3A4A-4CF0-9DA1-9B6F489BF5E7}">
      <dsp:nvSpPr>
        <dsp:cNvPr id="0" name=""/>
        <dsp:cNvSpPr/>
      </dsp:nvSpPr>
      <dsp:spPr>
        <a:xfrm>
          <a:off x="1536895" y="722046"/>
          <a:ext cx="1501875" cy="1201500"/>
        </a:xfrm>
        <a:prstGeom prst="roundRect">
          <a:avLst>
            <a:gd name="adj" fmla="val 10000"/>
          </a:avLst>
        </a:prstGeom>
        <a:solidFill>
          <a:schemeClr val="accent2">
            <a:hueOff val="-5040797"/>
            <a:satOff val="2192"/>
            <a:lumOff val="637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Принцип системности, последовательности и наглядности</a:t>
          </a:r>
        </a:p>
      </dsp:txBody>
      <dsp:txXfrm>
        <a:off x="1536895" y="722046"/>
        <a:ext cx="1501875" cy="1201500"/>
      </dsp:txXfrm>
    </dsp:sp>
    <dsp:sp modelId="{9024B550-4AC4-4DCA-8EC4-D03D362AC43D}">
      <dsp:nvSpPr>
        <dsp:cNvPr id="0" name=""/>
        <dsp:cNvSpPr/>
      </dsp:nvSpPr>
      <dsp:spPr>
        <a:xfrm rot="16289858">
          <a:off x="3126420" y="1199643"/>
          <a:ext cx="1564451" cy="45056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10081594"/>
            <a:satOff val="4384"/>
            <a:lumOff val="1275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06203A4-FFF0-4E7D-BF85-9CABB5A3128E}">
      <dsp:nvSpPr>
        <dsp:cNvPr id="0" name=""/>
        <dsp:cNvSpPr/>
      </dsp:nvSpPr>
      <dsp:spPr>
        <a:xfrm>
          <a:off x="3178152" y="42215"/>
          <a:ext cx="1501875" cy="1201500"/>
        </a:xfrm>
        <a:prstGeom prst="roundRect">
          <a:avLst>
            <a:gd name="adj" fmla="val 10000"/>
          </a:avLst>
        </a:prstGeom>
        <a:solidFill>
          <a:schemeClr val="accent2">
            <a:hueOff val="-10081594"/>
            <a:satOff val="4384"/>
            <a:lumOff val="1275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Принцип опоры на положительное в человеке</a:t>
          </a:r>
        </a:p>
      </dsp:txBody>
      <dsp:txXfrm>
        <a:off x="3178152" y="42215"/>
        <a:ext cx="1501875" cy="1201500"/>
      </dsp:txXfrm>
    </dsp:sp>
    <dsp:sp modelId="{FEC99117-8868-4DC6-8ABA-C11DBA4CE317}">
      <dsp:nvSpPr>
        <dsp:cNvPr id="0" name=""/>
        <dsp:cNvSpPr/>
      </dsp:nvSpPr>
      <dsp:spPr>
        <a:xfrm rot="18919886">
          <a:off x="4283739" y="1626091"/>
          <a:ext cx="1503762" cy="45056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15122391"/>
            <a:satOff val="6577"/>
            <a:lumOff val="1912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BF34311-7968-43BC-BBDC-8CC1CA23DBC8}">
      <dsp:nvSpPr>
        <dsp:cNvPr id="0" name=""/>
        <dsp:cNvSpPr/>
      </dsp:nvSpPr>
      <dsp:spPr>
        <a:xfrm>
          <a:off x="4819409" y="722046"/>
          <a:ext cx="1501875" cy="1201500"/>
        </a:xfrm>
        <a:prstGeom prst="roundRect">
          <a:avLst>
            <a:gd name="adj" fmla="val 10000"/>
          </a:avLst>
        </a:prstGeom>
        <a:solidFill>
          <a:schemeClr val="accent2">
            <a:hueOff val="-15122391"/>
            <a:satOff val="6577"/>
            <a:lumOff val="1912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Принцип сознательности, активности</a:t>
          </a:r>
        </a:p>
      </dsp:txBody>
      <dsp:txXfrm>
        <a:off x="4819409" y="722046"/>
        <a:ext cx="1501875" cy="1201500"/>
      </dsp:txXfrm>
    </dsp:sp>
    <dsp:sp modelId="{BDC37E74-C99F-40F8-A362-B5AB634F20C1}">
      <dsp:nvSpPr>
        <dsp:cNvPr id="0" name=""/>
        <dsp:cNvSpPr/>
      </dsp:nvSpPr>
      <dsp:spPr>
        <a:xfrm rot="21592509">
          <a:off x="4793665" y="2880401"/>
          <a:ext cx="2167490" cy="45056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20163188"/>
            <a:satOff val="8769"/>
            <a:lumOff val="255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E4F2216-9BE0-4B48-BDE2-3EA9E2D88DF1}">
      <dsp:nvSpPr>
        <dsp:cNvPr id="0" name=""/>
        <dsp:cNvSpPr/>
      </dsp:nvSpPr>
      <dsp:spPr>
        <a:xfrm>
          <a:off x="6356304" y="2398441"/>
          <a:ext cx="1501875" cy="1201500"/>
        </a:xfrm>
        <a:prstGeom prst="roundRect">
          <a:avLst>
            <a:gd name="adj" fmla="val 10000"/>
          </a:avLst>
        </a:prstGeom>
        <a:solidFill>
          <a:schemeClr val="accent2">
            <a:hueOff val="-20163188"/>
            <a:satOff val="8769"/>
            <a:lumOff val="255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Принцип уважения к личности в сочетании с разумной требовательностью</a:t>
          </a:r>
        </a:p>
      </dsp:txBody>
      <dsp:txXfrm>
        <a:off x="6356304" y="2398441"/>
        <a:ext cx="1501875" cy="12015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75AAD1-C984-4253-A6EA-9E4B5A0D630B}">
      <dsp:nvSpPr>
        <dsp:cNvPr id="0" name=""/>
        <dsp:cNvSpPr/>
      </dsp:nvSpPr>
      <dsp:spPr>
        <a:xfrm>
          <a:off x="0" y="0"/>
          <a:ext cx="4429137" cy="4714907"/>
        </a:xfrm>
        <a:prstGeom prst="triangl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7357E6-FD34-47B6-8F91-555184D59D5A}">
      <dsp:nvSpPr>
        <dsp:cNvPr id="0" name=""/>
        <dsp:cNvSpPr/>
      </dsp:nvSpPr>
      <dsp:spPr>
        <a:xfrm>
          <a:off x="2579573" y="471951"/>
          <a:ext cx="4334513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10-11 классы: самореализация</a:t>
          </a:r>
        </a:p>
      </dsp:txBody>
      <dsp:txXfrm>
        <a:off x="2579573" y="471951"/>
        <a:ext cx="4334513" cy="838001"/>
      </dsp:txXfrm>
    </dsp:sp>
    <dsp:sp modelId="{51B2EDFA-B3B7-4D2D-AFB9-0442FF29BD9F}">
      <dsp:nvSpPr>
        <dsp:cNvPr id="0" name=""/>
        <dsp:cNvSpPr/>
      </dsp:nvSpPr>
      <dsp:spPr>
        <a:xfrm>
          <a:off x="2603462" y="1414702"/>
          <a:ext cx="4286735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8-9 классы: самовоспитание</a:t>
          </a:r>
        </a:p>
      </dsp:txBody>
      <dsp:txXfrm>
        <a:off x="2603462" y="1414702"/>
        <a:ext cx="4286735" cy="838001"/>
      </dsp:txXfrm>
    </dsp:sp>
    <dsp:sp modelId="{7B935472-9C3A-4E07-80EA-CDA7773196D3}">
      <dsp:nvSpPr>
        <dsp:cNvPr id="0" name=""/>
        <dsp:cNvSpPr/>
      </dsp:nvSpPr>
      <dsp:spPr>
        <a:xfrm>
          <a:off x="2563958" y="2357453"/>
          <a:ext cx="4365743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6-7 классы: самоопределение  </a:t>
          </a:r>
        </a:p>
      </dsp:txBody>
      <dsp:txXfrm>
        <a:off x="2563958" y="2357453"/>
        <a:ext cx="4365743" cy="838001"/>
      </dsp:txXfrm>
    </dsp:sp>
    <dsp:sp modelId="{42C6493A-9E0B-4900-99A8-F148F7AE41E0}">
      <dsp:nvSpPr>
        <dsp:cNvPr id="0" name=""/>
        <dsp:cNvSpPr/>
      </dsp:nvSpPr>
      <dsp:spPr>
        <a:xfrm>
          <a:off x="2571773" y="3286147"/>
          <a:ext cx="4350113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1-5 классы: самопознание</a:t>
          </a:r>
        </a:p>
      </dsp:txBody>
      <dsp:txXfrm>
        <a:off x="2571773" y="3286147"/>
        <a:ext cx="4350113" cy="838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972C00-5C6B-4DCC-A040-420013DF9BC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6FC80C-A77D-4ACD-B5E0-9A22F7A9D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E4F83-272C-4C3E-BB41-01AB9B35D83B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363C-0A6B-4F83-A146-530822B62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692D2-B387-47CB-A8F0-491D1A2468D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79D6-AD6A-473E-A5AB-1889A9B6B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2835FC1-BC55-4099-A56B-C985799E49C1}" type="datetimeFigureOut">
              <a:rPr lang="ru-RU"/>
              <a:pPr>
                <a:defRPr/>
              </a:pPr>
              <a:t>09.03.2022</a:t>
            </a:fld>
            <a:endParaRPr lang="ru-RU" altLang="en-US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 altLang="en-US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4EC3BE1-2296-4543-87AB-834245E8E3C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23AD9-0569-4DA5-B001-2A7CFBC5F6F9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C08AA-3214-44FE-AD3A-C16AAF28B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67D1A22-589F-479E-B6CB-C5CBCBB19DFC}" type="datetimeFigureOut">
              <a:rPr lang="ru-RU"/>
              <a:pPr>
                <a:defRPr/>
              </a:pPr>
              <a:t>09.03.2022</a:t>
            </a:fld>
            <a:endParaRPr lang="ru-RU" altLang="en-U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1B4529-CE81-410F-B10E-BB5076E522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EB77E4-491D-4668-A0ED-20F53EAFC409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50036B-AF54-48A7-A4E2-A8D9E3B01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7DF051-2C30-40FC-924B-BB82AFDB3724}" type="datetimeFigureOut">
              <a:rPr lang="ru-RU"/>
              <a:pPr>
                <a:defRPr/>
              </a:pPr>
              <a:t>09.03.2022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4B82F3-1295-46BC-81CD-AA48D8F7AE9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C4416D-B3AF-4635-9322-868DF9F7AEC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D63BCC-15AE-48A4-B095-A124FDD71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340CE-466D-43F4-9CF7-3A4EF6FAE47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0AF91-B5EA-4A3E-B1D4-047A3A91A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D7B171-141D-42F9-96A3-8D2728826827}" type="datetimeFigureOut">
              <a:rPr lang="ru-RU"/>
              <a:pPr>
                <a:defRPr/>
              </a:pPr>
              <a:t>09.03.2022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35C787-1E44-4FD9-8E40-886F0B96293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2E5FB-48E0-4C80-8808-57E08BE730BC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8DECE-B730-4672-892F-066C482D0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05F897A-C79E-4F40-9A06-D807B7D59EDA}" type="datetimeFigureOut">
              <a:rPr lang="ru-RU"/>
              <a:pPr>
                <a:defRPr/>
              </a:pPr>
              <a:t>09.03.2022</a:t>
            </a:fld>
            <a:endParaRPr lang="ru-RU" altLang="en-US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altLang="en-US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0064391-FED4-4733-92E1-D16C42A9F1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9303-9B6C-4F4A-8A02-46CBBDDEFE89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2A93D-AC5F-4EB9-9C99-C3FEADDB9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1455E-7282-4DD1-BB20-374A9162936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0CD47-13CB-4D21-9B03-B8B7F7B4F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E13997-8544-4D13-956F-AA7B6531172F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CEA140-9EA4-4940-9DF7-480171A3C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5F973-D99C-4993-B518-939C45BB0EA2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A8CE1-A87B-4EB5-A390-197B2CB1F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F74E2D-AEBF-4069-97BA-6BB3EA43B39D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CD8C33-A9F9-4A11-AA32-DA68ACAAA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666D5-4597-4D31-9050-84F8E3716146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8A86D-CD57-47FF-BC32-8B0C4094F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01B4E4-F54A-4326-BBEE-A314EAEB49C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5317F6-CF45-4087-B8C1-B1CD3B94D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53D856-43D5-4AF2-95E8-4DEAD56DD91E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DBBEE6-5C6E-475D-8FD4-4C4EA21F6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864996-AAD8-4EED-B6EF-1C61402A745E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D25059-80F9-41DC-8799-0D182E6D7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7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fld id="{6168101E-009E-4979-88B6-C43AE3C21B14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fld id="{365F3AF2-3C29-4621-8367-2EECBD71C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67" r:id="rId2"/>
    <p:sldLayoutId id="2147484477" r:id="rId3"/>
    <p:sldLayoutId id="2147484468" r:id="rId4"/>
    <p:sldLayoutId id="2147484478" r:id="rId5"/>
    <p:sldLayoutId id="2147484469" r:id="rId6"/>
    <p:sldLayoutId id="2147484479" r:id="rId7"/>
    <p:sldLayoutId id="2147484480" r:id="rId8"/>
    <p:sldLayoutId id="2147484481" r:id="rId9"/>
    <p:sldLayoutId id="2147484470" r:id="rId10"/>
    <p:sldLayoutId id="21474844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8EBAEA4-CCDB-44E5-B1EA-2F559E20B03F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D2A5062-8B96-4F96-8556-B84D886AE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72" r:id="rId2"/>
    <p:sldLayoutId id="2147484483" r:id="rId3"/>
    <p:sldLayoutId id="2147484484" r:id="rId4"/>
    <p:sldLayoutId id="2147484485" r:id="rId5"/>
    <p:sldLayoutId id="2147484486" r:id="rId6"/>
    <p:sldLayoutId id="2147484473" r:id="rId7"/>
    <p:sldLayoutId id="2147484487" r:id="rId8"/>
    <p:sldLayoutId id="2147484488" r:id="rId9"/>
    <p:sldLayoutId id="2147484474" r:id="rId10"/>
    <p:sldLayoutId id="21474844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Georg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Georg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Georg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Calibri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0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9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Users\lolo026\Desktop\1277274939_colorful-abstract-background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2143125"/>
            <a:ext cx="7772400" cy="1470025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4800" dirty="0">
                <a:solidFill>
                  <a:srgbClr val="7030A0"/>
                </a:solidFill>
              </a:rPr>
              <a:t/>
            </a:r>
            <a:br>
              <a:rPr lang="ru-RU" sz="4800" dirty="0">
                <a:solidFill>
                  <a:srgbClr val="7030A0"/>
                </a:solidFill>
              </a:rPr>
            </a:br>
            <a:r>
              <a:rPr lang="ru-RU" sz="4800" dirty="0">
                <a:solidFill>
                  <a:srgbClr val="7030A0"/>
                </a:solidFill>
              </a:rPr>
              <a:t>Авторская программа </a:t>
            </a:r>
            <a:br>
              <a:rPr lang="ru-RU" sz="4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«Программа патриотического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воспитания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средствами школьного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историко-краеведческого музея,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спецкурса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«Моя малая Родина. Ярки. 380 лет.», 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программы</a:t>
            </a:r>
            <a:br>
              <a:rPr lang="ru-RU" sz="2800" dirty="0">
                <a:solidFill>
                  <a:srgbClr val="7030A0"/>
                </a:solidFill>
              </a:rPr>
            </a:br>
            <a:r>
              <a:rPr lang="ru-RU" sz="2800" dirty="0">
                <a:solidFill>
                  <a:srgbClr val="7030A0"/>
                </a:solidFill>
              </a:rPr>
              <a:t> «Я – Сибиряк»»</a:t>
            </a:r>
            <a:br>
              <a:rPr lang="ru-RU" sz="2800" dirty="0">
                <a:solidFill>
                  <a:srgbClr val="7030A0"/>
                </a:solidFill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1024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143250" y="4786313"/>
            <a:ext cx="6000750" cy="1811337"/>
          </a:xfrm>
        </p:spPr>
        <p:txBody>
          <a:bodyPr>
            <a:normAutofit lnSpcReduction="10000"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solidFill>
                  <a:srgbClr val="FF0000"/>
                </a:solidFill>
              </a:rPr>
              <a:t>«Историческое значение каждого</a:t>
            </a:r>
            <a:endParaRPr lang="ru-RU" sz="2000" dirty="0">
              <a:solidFill>
                <a:srgbClr val="FF0000"/>
              </a:solidFill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solidFill>
                  <a:srgbClr val="FF0000"/>
                </a:solidFill>
              </a:rPr>
              <a:t> человека измеряется его заслугами Родине, а</a:t>
            </a:r>
            <a:endParaRPr lang="ru-RU" sz="2000" dirty="0">
              <a:solidFill>
                <a:srgbClr val="FF0000"/>
              </a:solidFill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solidFill>
                  <a:srgbClr val="FF0000"/>
                </a:solidFill>
              </a:rPr>
              <a:t> человеческое достоинство – силою его</a:t>
            </a:r>
            <a:endParaRPr lang="ru-RU" sz="2000" dirty="0">
              <a:solidFill>
                <a:srgbClr val="FF0000"/>
              </a:solidFill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solidFill>
                  <a:srgbClr val="FF0000"/>
                </a:solidFill>
              </a:rPr>
              <a:t> патриотизма».</a:t>
            </a:r>
            <a:endParaRPr lang="ru-RU" sz="2000" dirty="0">
              <a:solidFill>
                <a:srgbClr val="FF0000"/>
              </a:solidFill>
            </a:endParaRPr>
          </a:p>
          <a:p>
            <a:pPr marL="0" indent="0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i="1" dirty="0">
                <a:solidFill>
                  <a:srgbClr val="FF0000"/>
                </a:solidFill>
              </a:rPr>
              <a:t> </a:t>
            </a:r>
            <a:r>
              <a:rPr lang="ru-RU" sz="2000" dirty="0">
                <a:solidFill>
                  <a:srgbClr val="FF0000"/>
                </a:solidFill>
              </a:rPr>
              <a:t>                        Н.Г. Чернышевский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755650" y="0"/>
            <a:ext cx="7786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Муниципальное образовательное учреждение дополнительного образования детей </a:t>
            </a:r>
          </a:p>
          <a:p>
            <a:pPr algn="ctr"/>
            <a:r>
              <a:rPr lang="ru-RU">
                <a:solidFill>
                  <a:srgbClr val="0070C0"/>
                </a:solidFill>
                <a:latin typeface="Calibri" pitchFamily="34" charset="0"/>
              </a:rPr>
              <a:t>Дом детского творчества Доволенского района</a:t>
            </a:r>
          </a:p>
          <a:p>
            <a:endParaRPr lang="ru-RU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17414" name="Picture 7" descr="C:\Documents and Settings\Администратор\Рабочий стол\Фото конкурс\SL3729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975" y="2081213"/>
            <a:ext cx="2989263" cy="477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924300" cy="4191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1-5 классы</a:t>
            </a:r>
          </a:p>
        </p:txBody>
      </p:sp>
      <p:sp>
        <p:nvSpPr>
          <p:cNvPr id="28675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468313" y="765175"/>
            <a:ext cx="3311525" cy="583247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Знакомство с краеведением, историей села, края, с героическим прошлым нашей Родины осуществляется на уровне восприятия через прослушивание и обсуждение определенных тем, через встречи, экскурсии, а так же посредством игры в образовательной ситуации. Учащиеся исследуют то, что их окружает, изучают родословную своей семьи, своего дома.</a:t>
            </a:r>
          </a:p>
        </p:txBody>
      </p:sp>
      <p:pic>
        <p:nvPicPr>
          <p:cNvPr id="27652" name="Picture 3" descr="F:\Мы на фотографиях\Школа. внуки. дети\DSCN3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9"/>
            <a:ext cx="4355976" cy="32680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655" name="Picture 7" descr="G:\Сердце отдаю детям\Фото на презентацию\Рисунок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3482095"/>
            <a:ext cx="4499992" cy="33759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3008313" cy="431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6-7 классы</a:t>
            </a:r>
          </a:p>
        </p:txBody>
      </p:sp>
      <p:sp>
        <p:nvSpPr>
          <p:cNvPr id="29699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79388" y="981075"/>
            <a:ext cx="3924300" cy="568801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Используется активное восприятие и участие в историко-краеведческой работе. Дети знакомятся с основными историческими событиями и днями славных побед. Учащиеся этих классов готовят небольшие исследовательские работы по родословной своей семьи, изучают исторические проблемы нашего района через экскурсии в музей, выполняют разовые поисковые задания. Активно занимаются на спецкурсе, выполняя все требования, предусмотренные программой. </a:t>
            </a:r>
          </a:p>
        </p:txBody>
      </p:sp>
      <p:pic>
        <p:nvPicPr>
          <p:cNvPr id="28676" name="Picture 2" descr="F:\Мы на фотографиях\Школа. внуки. дети\DSCN372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21175" y="188913"/>
            <a:ext cx="4822825" cy="3617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8" name="Picture 6" descr="G:\Сердце отдаю детям\Фото на презентацию\DSCN4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860590"/>
            <a:ext cx="3995936" cy="29974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1600" y="332656"/>
            <a:ext cx="2468563" cy="1162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8-9 классы</a:t>
            </a:r>
          </a:p>
        </p:txBody>
      </p:sp>
      <p:sp>
        <p:nvSpPr>
          <p:cNvPr id="30723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900113" y="1341438"/>
            <a:ext cx="2808287" cy="4691062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000" b="1"/>
              <a:t>Готовят и проводят экскурсии по стендам музея, участвуют в подготовке тематических классных часов по краеведению в младших классах, выполняют поисковые задания в течение длительного времени.</a:t>
            </a:r>
          </a:p>
        </p:txBody>
      </p:sp>
      <p:pic>
        <p:nvPicPr>
          <p:cNvPr id="29702" name="Picture 6" descr="G:\Сердце отдаю детям\Фото на презентацию\DSCN56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0"/>
            <a:ext cx="4278090" cy="3208568"/>
          </a:xfrm>
          <a:prstGeom prst="rect">
            <a:avLst/>
          </a:prstGeom>
          <a:ln w="127000" cap="rnd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9703" name="Picture 7" descr="G:\Сердце отдаю детям\Фото на презентацию\SDC10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60648"/>
            <a:ext cx="3008313" cy="1162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10-11 классы</a:t>
            </a:r>
          </a:p>
        </p:txBody>
      </p:sp>
      <p:sp>
        <p:nvSpPr>
          <p:cNvPr id="31747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900113" y="1484313"/>
            <a:ext cx="3008312" cy="4691062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Занимаются исследовательской работой, обобщают имеющиеся материалы  в музее, проводят исследования по определенной теме, участвуют в научных конференциях школы, района, области. В ходе работы развиваются духовные потребности, ценностные ориентации личности.</a:t>
            </a:r>
          </a:p>
        </p:txBody>
      </p:sp>
      <p:pic>
        <p:nvPicPr>
          <p:cNvPr id="30727" name="Picture 7" descr="G:\Сердце отдаю детям\Фото на презентацию\ученик года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067944" cy="3050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8" name="Picture 8" descr="G:\Сердце отдаю детям\Фото на презентацию\SL371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74994"/>
            <a:ext cx="4644008" cy="34830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/>
          <p:nvPr/>
        </p:nvSpPr>
        <p:spPr>
          <a:xfrm>
            <a:off x="357188" y="4071938"/>
            <a:ext cx="2714625" cy="2000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Игровые технологии</a:t>
            </a:r>
          </a:p>
        </p:txBody>
      </p:sp>
      <p:sp>
        <p:nvSpPr>
          <p:cNvPr id="5" name="Куб 4"/>
          <p:cNvSpPr/>
          <p:nvPr/>
        </p:nvSpPr>
        <p:spPr>
          <a:xfrm>
            <a:off x="2857500" y="4071938"/>
            <a:ext cx="2786063" cy="2000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Проектная технология</a:t>
            </a:r>
          </a:p>
        </p:txBody>
      </p:sp>
      <p:sp>
        <p:nvSpPr>
          <p:cNvPr id="6" name="Куб 5"/>
          <p:cNvSpPr/>
          <p:nvPr/>
        </p:nvSpPr>
        <p:spPr>
          <a:xfrm>
            <a:off x="5357813" y="4071938"/>
            <a:ext cx="2714625" cy="2000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Информационно-коммуникативные</a:t>
            </a:r>
          </a:p>
        </p:txBody>
      </p:sp>
      <p:sp>
        <p:nvSpPr>
          <p:cNvPr id="7" name="Куб 6"/>
          <p:cNvSpPr/>
          <p:nvPr/>
        </p:nvSpPr>
        <p:spPr>
          <a:xfrm>
            <a:off x="4357688" y="2428875"/>
            <a:ext cx="2714625" cy="2000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Технология поддержки ребёнка</a:t>
            </a:r>
          </a:p>
        </p:txBody>
      </p:sp>
      <p:sp>
        <p:nvSpPr>
          <p:cNvPr id="8" name="Куб 7"/>
          <p:cNvSpPr/>
          <p:nvPr/>
        </p:nvSpPr>
        <p:spPr>
          <a:xfrm>
            <a:off x="1571625" y="2428875"/>
            <a:ext cx="2787650" cy="2000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Гуманно-личностная технология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85875" y="571500"/>
            <a:ext cx="73580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Педагагические технологии</a:t>
            </a:r>
          </a:p>
        </p:txBody>
      </p:sp>
      <p:sp>
        <p:nvSpPr>
          <p:cNvPr id="10" name="Овал 9"/>
          <p:cNvSpPr/>
          <p:nvPr/>
        </p:nvSpPr>
        <p:spPr>
          <a:xfrm>
            <a:off x="285750" y="357188"/>
            <a:ext cx="642938" cy="642937"/>
          </a:xfrm>
          <a:prstGeom prst="ellips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4437063" y="90488"/>
            <a:ext cx="269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ru-RU" sz="1200" b="1" i="1">
                <a:cs typeface="Times New Roman" pitchFamily="18" charset="0"/>
              </a:rPr>
              <a:t>.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</a:rPr>
              <a:t>Формы организации воспитательного процесса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3429000"/>
            <a:ext cx="273630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Защита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исследовательских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работ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5373216"/>
            <a:ext cx="202619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Встречи 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интересными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людьми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305776" y="1700808"/>
            <a:ext cx="170944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Экскурсии,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походы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380312" y="3356992"/>
            <a:ext cx="149797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Конкурсы</a:t>
            </a:r>
          </a:p>
        </p:txBody>
      </p:sp>
      <p:pic>
        <p:nvPicPr>
          <p:cNvPr id="15" name="Picture 6" descr="F:\Мой музей\Они стали офицеркми\DSCN3737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1" y="4725144"/>
            <a:ext cx="2303905" cy="172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3802" name="Picture 3" descr="C:\Documents and Settings\Администратор\Рабочий стол\Фото на презентацию\DSCN4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7200"/>
            <a:ext cx="220821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4" descr="C:\Documents and Settings\Администратор\Рабочий стол\Фото на презентацию\SDC120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141663"/>
            <a:ext cx="2305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DSCN33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1341438"/>
            <a:ext cx="229393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7452320" y="5301208"/>
            <a:ext cx="1691680" cy="830997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Соревнования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1772816"/>
            <a:ext cx="216024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Уроки, классные часы</a:t>
            </a:r>
          </a:p>
        </p:txBody>
      </p:sp>
      <p:pic>
        <p:nvPicPr>
          <p:cNvPr id="33807" name="Picture 7" descr="G:\Л. М. фото\2012-03 (мар)\сканирование0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12875"/>
            <a:ext cx="23018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18" descr="SDC107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3800" y="5013325"/>
            <a:ext cx="2305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6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6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357166"/>
            <a:ext cx="8143932" cy="646331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</a:rPr>
              <a:t>Критерии оценки результатов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1412776"/>
            <a:ext cx="205408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Участие детей во всех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мероприятиях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военно-патриотической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направленности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3140968"/>
            <a:ext cx="1864165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Включённость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ученика в программу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«Я- Сибиряк»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52667" y="1484784"/>
            <a:ext cx="2291333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Прохождение учащимися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6,7 классов спецкурса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«Моя малая Родина. Ярки.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380 лет»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753923" y="3140968"/>
            <a:ext cx="2390077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Диагностика правовой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грамотности и </a:t>
            </a:r>
            <a:r>
              <a:rPr lang="ru-RU" sz="1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</a:t>
            </a: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выявление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гражданской позиции.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157788"/>
            <a:ext cx="2376488" cy="1008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Помощь престарелым людям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700338" y="4508500"/>
            <a:ext cx="3455987" cy="1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Участие детей в районных, региональных, всероссийских поисково-исследовательских конкурсах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51613" y="5084763"/>
            <a:ext cx="2592387" cy="1296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Выполнение творческих заданий и уровень их публичной защиты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771775" y="5876925"/>
            <a:ext cx="3455988" cy="981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Рефлексия сформированности патриотического пространства</a:t>
            </a:r>
          </a:p>
        </p:txBody>
      </p:sp>
      <p:pic>
        <p:nvPicPr>
          <p:cNvPr id="27662" name="Picture 14" descr="C:\Documents and Settings\Администратор\Рабочий стол\Фото конкурс\IMG_29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1728192" cy="12961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9" name="Picture 5" descr="G:\Муз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268413"/>
            <a:ext cx="1779588" cy="131762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6640" name="Picture 16" descr="PC0100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1300"/>
            <a:ext cx="2503488" cy="187801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6641" name="Picture 5" descr="C:\Documents and Settings\Администратор\Рабочий стол\Фото на презентацию\SDC12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2708275"/>
            <a:ext cx="2305050" cy="17272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3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692696"/>
            <a:ext cx="7543800" cy="1295400"/>
          </a:xfrm>
          <a:solidFill>
            <a:schemeClr val="bg2"/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9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9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9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Модель “Гражданина - патриота России”.</a:t>
            </a:r>
            <a:br>
              <a:rPr lang="ru-RU" sz="39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9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843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1042988" y="2874963"/>
            <a:ext cx="8101012" cy="3001962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>
            <a:spAutoFit/>
          </a:bodyPr>
          <a:lstStyle/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Конечным результатом реализации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программы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должны стать активная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гражданская позиция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патриотическое сознание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воспитанника, как основа личности будущего </a:t>
            </a:r>
          </a:p>
          <a:p>
            <a:pPr marL="0" indent="0"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гражданина России</a:t>
            </a:r>
            <a:endParaRPr lang="ru-RU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5"/>
          <p:cNvSpPr>
            <a:spLocks noChangeArrowheads="1" noChangeShapeType="1" noTextEdit="1"/>
          </p:cNvSpPr>
          <p:nvPr/>
        </p:nvSpPr>
        <p:spPr bwMode="auto">
          <a:xfrm>
            <a:off x="3708400" y="404813"/>
            <a:ext cx="4535488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Модель выпускника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92500" y="1214438"/>
            <a:ext cx="5040313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b="1" dirty="0">
                <a:solidFill>
                  <a:srgbClr val="000066"/>
                </a:solidFill>
              </a:rPr>
              <a:t>Карлов Артём – выпускник школы 2011 года.</a:t>
            </a: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Член краеведческого кружка </a:t>
            </a:r>
            <a:r>
              <a:rPr lang="ru-RU" b="1" dirty="0">
                <a:solidFill>
                  <a:srgbClr val="000066"/>
                </a:solidFill>
              </a:rPr>
              <a:t>с 2006 по 2011 год.</a:t>
            </a: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Автор исследовательских работ: 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rgbClr val="000066"/>
                </a:solidFill>
              </a:rPr>
              <a:t>История школы;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rgbClr val="000066"/>
                </a:solidFill>
              </a:rPr>
              <a:t>Солдаты моей династии;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rgbClr val="000066"/>
                </a:solidFill>
              </a:rPr>
              <a:t>Личность и общество;</a:t>
            </a:r>
          </a:p>
          <a:p>
            <a:pPr marL="342900" indent="-342900">
              <a:buFontTx/>
              <a:buAutoNum type="arabicPeriod"/>
            </a:pPr>
            <a:r>
              <a:rPr lang="ru-RU" b="1" dirty="0">
                <a:solidFill>
                  <a:srgbClr val="000066"/>
                </a:solidFill>
              </a:rPr>
              <a:t>Солдат великой победы</a:t>
            </a: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 Победитель </a:t>
            </a:r>
            <a:r>
              <a:rPr lang="ru-RU" b="1" dirty="0">
                <a:solidFill>
                  <a:srgbClr val="000066"/>
                </a:solidFill>
              </a:rPr>
              <a:t>районного конкурса </a:t>
            </a:r>
            <a:r>
              <a:rPr lang="ru-RU" b="1">
                <a:solidFill>
                  <a:srgbClr val="000066"/>
                </a:solidFill>
              </a:rPr>
              <a:t>«Ученик года 2010».</a:t>
            </a: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Автор программы </a:t>
            </a:r>
            <a:r>
              <a:rPr lang="ru-RU" b="1" dirty="0">
                <a:solidFill>
                  <a:srgbClr val="000066"/>
                </a:solidFill>
              </a:rPr>
              <a:t>«От успешного ученика в школе к успешной карьере взрослого человека»</a:t>
            </a: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Золотой </a:t>
            </a:r>
            <a:r>
              <a:rPr lang="ru-RU" b="1" dirty="0">
                <a:solidFill>
                  <a:srgbClr val="000066"/>
                </a:solidFill>
              </a:rPr>
              <a:t>медалист школы</a:t>
            </a:r>
          </a:p>
          <a:p>
            <a:pPr marL="342900" indent="-342900"/>
            <a:endParaRPr lang="ru-RU" b="1" dirty="0">
              <a:solidFill>
                <a:srgbClr val="000066"/>
              </a:solidFill>
            </a:endParaRPr>
          </a:p>
          <a:p>
            <a:pPr marL="342900" indent="-342900"/>
            <a:r>
              <a:rPr lang="ru-RU" b="1" u="sng" dirty="0">
                <a:solidFill>
                  <a:srgbClr val="000066"/>
                </a:solidFill>
              </a:rPr>
              <a:t>Студент Новосибирской государственной академии водного транспорта</a:t>
            </a:r>
          </a:p>
          <a:p>
            <a:pPr marL="342900" indent="-342900">
              <a:buFontTx/>
              <a:buAutoNum type="arabicPeriod"/>
            </a:pPr>
            <a:endParaRPr lang="ru-RU" b="1" u="sng" dirty="0">
              <a:solidFill>
                <a:srgbClr val="000066"/>
              </a:solidFill>
            </a:endParaRPr>
          </a:p>
          <a:p>
            <a:pPr marL="342900" indent="-342900">
              <a:buFontTx/>
              <a:buAutoNum type="arabicPeriod"/>
            </a:pP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36870" name="Picture 6" descr="G:\Сердце отдаю детям\Фото на презентацию\Артём\14.02.2011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3427288" cy="5140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>ЧЕЛОВЕК </a:t>
            </a:r>
            <a:endParaRPr lang="ru-RU" sz="17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8915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419475" cy="4691063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/>
              <a:t>Высокий нравственный и культурный потенциал, способность корректировать свое общение с окружающими в соответствии с ситуацией, умение строить свою жизнь гармонично;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/>
              <a:t>осознание и стремление к самоконтролю самодисциплине и </a:t>
            </a:r>
            <a:r>
              <a:rPr lang="ru-RU" sz="1800" dirty="0" err="1"/>
              <a:t>саморегуляции</a:t>
            </a:r>
            <a:r>
              <a:rPr lang="ru-RU" sz="1800" dirty="0"/>
              <a:t> поведения;</a:t>
            </a:r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/>
              <a:t>, богатство души которого делает его нравственным, уникальным; способным к проявлению заботы и милосердия по отношению к другим людям.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300" dirty="0"/>
          </a:p>
        </p:txBody>
      </p:sp>
      <p:pic>
        <p:nvPicPr>
          <p:cNvPr id="38916" name="Picture 2" descr="C:\Documents and Settings\Администратор\Рабочий стол\Фото конкурс\SDC1044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25" y="0"/>
            <a:ext cx="2771775" cy="3784600"/>
          </a:xfrm>
          <a:effectLst>
            <a:softEdge rad="112500"/>
          </a:effectLst>
        </p:spPr>
      </p:pic>
      <p:pic>
        <p:nvPicPr>
          <p:cNvPr id="5" name="Picture 2" descr="C:\Documents and Settings\Администратор\Рабочий стол\Фото на презентацию\Артём\Артем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563888" y="2536775"/>
            <a:ext cx="3240664" cy="432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67175" y="836613"/>
            <a:ext cx="2233613" cy="1008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Победитель  конкурса «Ученик года»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59563" y="4868863"/>
            <a:ext cx="2305050" cy="17287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Юниор.</a:t>
            </a:r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Лауреат межрегиональной </a:t>
            </a:r>
            <a:r>
              <a:rPr lang="ru-RU" dirty="0" err="1">
                <a:solidFill>
                  <a:srgbClr val="FF0000"/>
                </a:solidFill>
              </a:rPr>
              <a:t>н</a:t>
            </a:r>
            <a:r>
              <a:rPr lang="ru-RU" dirty="0">
                <a:solidFill>
                  <a:srgbClr val="FF0000"/>
                </a:solidFill>
              </a:rPr>
              <a:t>/</a:t>
            </a:r>
            <a:r>
              <a:rPr lang="ru-RU" dirty="0" err="1">
                <a:solidFill>
                  <a:srgbClr val="FF0000"/>
                </a:solidFill>
              </a:rPr>
              <a:t>п</a:t>
            </a:r>
            <a:r>
              <a:rPr lang="ru-RU" dirty="0">
                <a:solidFill>
                  <a:srgbClr val="FF0000"/>
                </a:solidFill>
              </a:rPr>
              <a:t> конференции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1CFE8"/>
            </a:gs>
            <a:gs pos="50000">
              <a:srgbClr val="BDE0EF"/>
            </a:gs>
            <a:gs pos="100000">
              <a:srgbClr val="DFEFF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188640"/>
            <a:ext cx="3635375" cy="18446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> </a:t>
            </a:r>
            <a:r>
              <a:rPr lang="ru-RU" sz="2200" dirty="0">
                <a:solidFill>
                  <a:srgbClr val="002060"/>
                </a:solidFill>
              </a:rPr>
              <a:t>Автор: </a:t>
            </a:r>
            <a:br>
              <a:rPr lang="ru-RU" sz="2200" dirty="0">
                <a:solidFill>
                  <a:srgbClr val="002060"/>
                </a:solidFill>
              </a:rPr>
            </a:br>
            <a:r>
              <a:rPr lang="ru-RU" sz="2200" dirty="0" err="1">
                <a:solidFill>
                  <a:srgbClr val="002060"/>
                </a:solidFill>
              </a:rPr>
              <a:t>Видикер</a:t>
            </a:r>
            <a:r>
              <a:rPr lang="ru-RU" sz="2200" dirty="0">
                <a:solidFill>
                  <a:srgbClr val="002060"/>
                </a:solidFill>
              </a:rPr>
              <a:t> Любовь Михайловна, </a:t>
            </a:r>
            <a:br>
              <a:rPr lang="ru-RU" sz="2200" dirty="0">
                <a:solidFill>
                  <a:srgbClr val="002060"/>
                </a:solidFill>
              </a:rPr>
            </a:br>
            <a:r>
              <a:rPr lang="ru-RU" sz="2200" dirty="0">
                <a:solidFill>
                  <a:srgbClr val="002060"/>
                </a:solidFill>
              </a:rPr>
              <a:t>педагог дополнительного образования </a:t>
            </a: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r>
              <a:rPr lang="ru-RU" sz="1700" dirty="0">
                <a:solidFill>
                  <a:srgbClr val="002060"/>
                </a:solidFill>
              </a:rPr>
              <a:t/>
            </a:r>
            <a:br>
              <a:rPr lang="ru-RU" sz="1700" dirty="0">
                <a:solidFill>
                  <a:srgbClr val="002060"/>
                </a:solidFill>
              </a:rPr>
            </a:br>
            <a:endParaRPr lang="ru-RU" sz="17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6082" name="Picture 2" descr="C:\Documents and Settings\Администратор\Рабочий стол\Фото конкурс\Рисунок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352925" y="273050"/>
            <a:ext cx="4791075" cy="5853113"/>
          </a:xfrm>
          <a:effectLst>
            <a:softEdge rad="112500"/>
          </a:effectLst>
        </p:spPr>
      </p:pic>
      <p:sp>
        <p:nvSpPr>
          <p:cNvPr id="10244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1989138"/>
            <a:ext cx="3313113" cy="4281487"/>
          </a:xfrm>
        </p:spPr>
        <p:txBody>
          <a:bodyPr>
            <a:normAutofit fontScale="925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Учитель высшей квалификационной категории,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 Отличник народного образования,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обладатель </a:t>
            </a:r>
            <a:r>
              <a:rPr lang="ru-RU" sz="2000" b="1" dirty="0" err="1">
                <a:solidFill>
                  <a:srgbClr val="17375E"/>
                </a:solidFill>
              </a:rPr>
              <a:t>Соросовского</a:t>
            </a:r>
            <a:r>
              <a:rPr lang="ru-RU" sz="2000" b="1" dirty="0">
                <a:solidFill>
                  <a:srgbClr val="17375E"/>
                </a:solidFill>
              </a:rPr>
              <a:t> гранта,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Лучший учитель России– 2007,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Заслуженный учитель РФ.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17375E"/>
                </a:solidFill>
              </a:rPr>
              <a:t>Фамилия занесена в энциклопедию «Лучшие люди России. 2004 год»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satMod val="130000"/>
                  </a:schemeClr>
                </a:solidFill>
              </a:rPr>
              <a:t>Труженик </a:t>
            </a:r>
          </a:p>
        </p:txBody>
      </p:sp>
      <p:sp>
        <p:nvSpPr>
          <p:cNvPr id="38915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000"/>
              <a:t>Чувство личной ответственности за все происходящее в окружающем мире, потребность быть деятельным соучастником в общественной, учебной, трудовой, досуговой сферах жизни;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1300"/>
          </a:p>
        </p:txBody>
      </p:sp>
      <p:pic>
        <p:nvPicPr>
          <p:cNvPr id="41988" name="Picture 5" descr="C:\Documents and Settings\Администратор\Рабочий стол\Фото на презентацию\Артём\Артем\ученик года01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0"/>
            <a:ext cx="3779837" cy="34686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Documents and Settings\Администратор\Рабочий стол\Фото на презентацию\Артём\Артем\Рисунок3.jpg"/>
          <p:cNvPicPr>
            <a:picLocks noChangeAspect="1" noChangeArrowheads="1"/>
          </p:cNvPicPr>
          <p:nvPr/>
        </p:nvPicPr>
        <p:blipFill>
          <a:blip r:embed="rId4" cstate="print"/>
          <a:srcRect r="25340"/>
          <a:stretch>
            <a:fillRect/>
          </a:stretch>
        </p:blipFill>
        <p:spPr>
          <a:xfrm>
            <a:off x="2699792" y="2773301"/>
            <a:ext cx="4067944" cy="40846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2987675" y="476250"/>
            <a:ext cx="1871663" cy="18002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FF0000"/>
                </a:solidFill>
              </a:rPr>
              <a:t>Защита проекта «Как стать успешным»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92950" y="4076700"/>
            <a:ext cx="1727200" cy="2305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ГАНО.</a:t>
            </a:r>
          </a:p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Защита работы «Солдаты моей династии»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>ГРАЖДАНИН </a:t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8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800" dirty="0">
                <a:solidFill>
                  <a:schemeClr val="tx2">
                    <a:satMod val="130000"/>
                  </a:schemeClr>
                </a:solidFill>
              </a:rPr>
            </a:br>
            <a:endParaRPr lang="ru-RU" sz="1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9939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12875"/>
            <a:ext cx="3419475" cy="424815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800"/>
              <a:t>Любовь и гордость за свою Родину, верность традициям родного края, села, школы, проявляющиеся в уважительном отношении к ветеранам войны и труда, бережному отношению к памятникам воинам, погибшим на фронтах Гражданской, ВОВ. Чувство гражданственности и патриотизма, гордость за принадлежность к своей нации</a:t>
            </a:r>
          </a:p>
        </p:txBody>
      </p:sp>
      <p:pic>
        <p:nvPicPr>
          <p:cNvPr id="48132" name="Picture 2" descr="C:\Documents and Settings\Администратор\Рабочий стол\Фото конкурс\SL373402.JP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3851275" y="0"/>
            <a:ext cx="5292725" cy="6884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35688" y="3917950"/>
            <a:ext cx="3008312" cy="29400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  <a:t> </a:t>
            </a:r>
            <a:b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i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2400" i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satMod val="130000"/>
                  </a:schemeClr>
                </a:solidFill>
              </a:rPr>
              <a:t>ПАТРИОТ:</a:t>
            </a:r>
            <a:br>
              <a:rPr lang="ru-RU" sz="24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satMod val="130000"/>
                  </a:schemeClr>
                </a:solidFill>
              </a:rPr>
              <a:t> преданный своему народу, любящий свое Отечество и совершающий поступки во имя интересов своей Родины.</a:t>
            </a:r>
            <a:br>
              <a:rPr lang="ru-RU" sz="24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700" i="1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17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700" dirty="0">
                <a:solidFill>
                  <a:schemeClr val="tx2">
                    <a:satMod val="130000"/>
                  </a:schemeClr>
                </a:solidFill>
              </a:rPr>
            </a:br>
            <a:endParaRPr lang="ru-RU" sz="17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9155" name="Picture 7" descr="G:\Сердце отдаю детям\Фото на презентацию\Артём\9 мая 20100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0"/>
            <a:ext cx="5435600" cy="4076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5" descr="C:\Documents and Settings\Администратор\Рабочий стол\Фото конкурс\SDC104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175000" cy="6178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6600" y="4292600"/>
            <a:ext cx="2159000" cy="256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</a:rPr>
              <a:t>Пост №</a:t>
            </a:r>
            <a:r>
              <a:rPr lang="ru-RU" sz="3600" dirty="0">
                <a:solidFill>
                  <a:srgbClr val="FF0000"/>
                </a:solidFill>
              </a:rPr>
              <a:t>1</a:t>
            </a:r>
          </a:p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</a:rPr>
              <a:t>Парк «Победа»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3008313" cy="11620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satMod val="130000"/>
                  </a:schemeClr>
                </a:solidFill>
              </a:rPr>
              <a:t>Выпускник школы</a:t>
            </a:r>
          </a:p>
        </p:txBody>
      </p:sp>
      <p:sp>
        <p:nvSpPr>
          <p:cNvPr id="41987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ru-RU" sz="1300"/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/>
              <a:t>Способность к творчеству, потребность в углубленном изучении какой-либо отрасли науки, умение самостоятельно добывать новые знания.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1300"/>
          </a:p>
          <a:p>
            <a:pPr marL="0" indent="0" eaLnBrk="1" hangingPunct="1">
              <a:buFont typeface="Wingdings" pitchFamily="2" charset="2"/>
              <a:buNone/>
            </a:pPr>
            <a:endParaRPr lang="ru-RU" sz="1300"/>
          </a:p>
          <a:p>
            <a:pPr marL="0" indent="0" eaLnBrk="1" hangingPunct="1">
              <a:buFont typeface="Wingdings" pitchFamily="2" charset="2"/>
              <a:buNone/>
            </a:pPr>
            <a:endParaRPr lang="ru-RU" sz="1300"/>
          </a:p>
        </p:txBody>
      </p:sp>
      <p:pic>
        <p:nvPicPr>
          <p:cNvPr id="40966" name="Picture 6" descr="G:\Сердце отдаю детям\Фото на презентацию\Артём\Артем\SL371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680447"/>
            <a:ext cx="4236737" cy="31775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0181" name="Picture 7" descr="ученик года024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4284663" y="0"/>
            <a:ext cx="4859337" cy="3644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963"/>
            <a:ext cx="8229600" cy="1143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5059" name="Текст 2"/>
          <p:cNvSpPr>
            <a:spLocks noGrp="1"/>
          </p:cNvSpPr>
          <p:nvPr>
            <p:ph type="body" idx="1"/>
          </p:nvPr>
        </p:nvSpPr>
        <p:spPr>
          <a:xfrm>
            <a:off x="457200" y="328613"/>
            <a:ext cx="4022725" cy="639762"/>
          </a:xfrm>
        </p:spPr>
        <p:txBody>
          <a:bodyPr/>
          <a:lstStyle/>
          <a:p>
            <a:pPr marL="63500"/>
            <a:endParaRPr lang="ru-RU"/>
          </a:p>
        </p:txBody>
      </p:sp>
      <p:sp>
        <p:nvSpPr>
          <p:cNvPr id="45060" name="Текст 3"/>
          <p:cNvSpPr>
            <a:spLocks noGrp="1"/>
          </p:cNvSpPr>
          <p:nvPr>
            <p:ph type="body" sz="half" idx="3"/>
          </p:nvPr>
        </p:nvSpPr>
        <p:spPr>
          <a:xfrm>
            <a:off x="4664075" y="328613"/>
            <a:ext cx="4022725" cy="639762"/>
          </a:xfrm>
        </p:spPr>
        <p:txBody>
          <a:bodyPr/>
          <a:lstStyle/>
          <a:p>
            <a:pPr marL="63500"/>
            <a:endParaRPr lang="ru-RU"/>
          </a:p>
        </p:txBody>
      </p:sp>
      <p:sp>
        <p:nvSpPr>
          <p:cNvPr id="45061" name="Содержимое 5"/>
          <p:cNvSpPr>
            <a:spLocks noGrp="1"/>
          </p:cNvSpPr>
          <p:nvPr>
            <p:ph sz="quarter" idx="4"/>
          </p:nvPr>
        </p:nvSpPr>
        <p:spPr>
          <a:xfrm>
            <a:off x="4664075" y="969963"/>
            <a:ext cx="4022725" cy="4114800"/>
          </a:xfrm>
        </p:spPr>
        <p:txBody>
          <a:bodyPr/>
          <a:lstStyle/>
          <a:p>
            <a:pPr marL="392113" indent="-273050"/>
            <a:endParaRPr lang="ru-RU"/>
          </a:p>
        </p:txBody>
      </p:sp>
      <p:pic>
        <p:nvPicPr>
          <p:cNvPr id="45062" name="Picture 2" descr="C:\Documents and Settings\Администратор\Рабочий стол\Фото конкурс\SL3739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396413" cy="7046913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547664" y="548680"/>
            <a:ext cx="388843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Наши победы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0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9144000" cy="5068888"/>
          </a:xfrm>
        </p:spPr>
        <p:txBody>
          <a:bodyPr/>
          <a:lstStyle/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2005 год: районный конкурс «Моя малая Родина», </a:t>
            </a:r>
            <a:r>
              <a:rPr lang="ru-RU" sz="1500" b="1"/>
              <a:t>1-е место;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2005 год: областной конкурс «Моя малая Родина», </a:t>
            </a:r>
            <a:r>
              <a:rPr lang="ru-RU" sz="1500" b="1"/>
              <a:t>1-е место;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2005 год: VI Всероссийский конкурс исторических исследовательских работ старшеклассников «Человек в истории. Россия XX век» (Свои-чужие), Гельд Ира, </a:t>
            </a:r>
            <a:r>
              <a:rPr lang="ru-RU" sz="1500" b="1"/>
              <a:t>поощрительная грамота.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2005 год: III областной конкурс детского литературно-краеведческого творчества «Отчий мир», Гельд Ирина, </a:t>
            </a:r>
            <a:r>
              <a:rPr lang="ru-RU" sz="1500" b="1"/>
              <a:t>лауреат.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2005 год: III областной конкурс детского литературно-краеведческого творчества «Отчий мир», Архипова Алёна, </a:t>
            </a:r>
            <a:r>
              <a:rPr lang="ru-RU" sz="1500" b="1"/>
              <a:t>лауреат.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Всероссийский конкурс «Моя малая Родина», </a:t>
            </a:r>
            <a:r>
              <a:rPr lang="ru-RU" sz="1500" b="1"/>
              <a:t>поощрительная грамота </a:t>
            </a:r>
            <a:r>
              <a:rPr lang="ru-RU" sz="1500"/>
              <a:t>(Сапрыкина Аня, Архипова Алёна, Мороз Оля).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областной конкурс «Моя малая Родина» (Личность и общество), Карлов Артём, </a:t>
            </a:r>
            <a:r>
              <a:rPr lang="ru-RU" sz="1500" b="1"/>
              <a:t>диплом I степени.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(2007) год: VIII Всероссийский конкурс исторических исследовательских работ старшеклассников «Человек в истории. Россия XX век», (Личность и общество), Карлов Артём, </a:t>
            </a:r>
            <a:r>
              <a:rPr lang="ru-RU" sz="1500" b="1"/>
              <a:t>поощрительная грамота.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районный конкурс «Отчий мир», Архипова Алёна, (работа: австрийский солдат), </a:t>
            </a:r>
            <a:r>
              <a:rPr lang="ru-RU" sz="1500" b="1"/>
              <a:t>1-е место.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районный конкурс «Отчий мир», Гельд Ира, (работа: чужой среди своих), </a:t>
            </a:r>
            <a:r>
              <a:rPr lang="ru-RU" sz="1500" b="1"/>
              <a:t>1-е место.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районный конкурс «Отчий мир», Рагулина Кристина,  (работа: бабушка – партизанка), </a:t>
            </a:r>
            <a:r>
              <a:rPr lang="ru-RU" sz="1500" b="1"/>
              <a:t>1-е место.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областной конкурс «Отчий мир», Архипова Алёна, </a:t>
            </a:r>
            <a:r>
              <a:rPr lang="ru-RU" sz="1500" b="1"/>
              <a:t>диплом 1-ой степени.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областной конкурс «Отчий мир», Гельд Ира, </a:t>
            </a:r>
            <a:r>
              <a:rPr lang="ru-RU" sz="1500" b="1"/>
              <a:t>диплом 1-ой степени. </a:t>
            </a:r>
          </a:p>
          <a:p>
            <a:pPr indent="-282575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500"/>
              <a:t>2006 год: областной конкурс «Отчий мир», Рагулина Кристина, </a:t>
            </a:r>
            <a:r>
              <a:rPr lang="ru-RU" sz="1500" b="1"/>
              <a:t>диплом 1-ой степени. </a:t>
            </a:r>
          </a:p>
        </p:txBody>
      </p:sp>
      <p:sp>
        <p:nvSpPr>
          <p:cNvPr id="45075" name="Rectangle 1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>
                <a:solidFill>
                  <a:schemeClr val="tx2">
                    <a:satMod val="130000"/>
                  </a:schemeClr>
                </a:solidFill>
              </a:rPr>
              <a:t>Достижение краеведческого кружка ЯСОШ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0"/>
            <a:ext cx="8229600" cy="66690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/>
              <a:t>2007 год: районный конкурс «Солдат Великой Победы», Черкашина Даша, (работа: последний солдат села</a:t>
            </a:r>
            <a:r>
              <a:rPr lang="ru-RU" sz="1800" b="1"/>
              <a:t>), 1-е место.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областной конкурс Солдат Великой Победы», Черкашина Даша, </a:t>
            </a:r>
            <a:r>
              <a:rPr lang="ru-RU" sz="1800" b="1"/>
              <a:t>1-е место.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областной журналистский конкурс «Патриот России», Черкашина Даша, </a:t>
            </a:r>
            <a:r>
              <a:rPr lang="ru-RU" sz="1800" b="1"/>
              <a:t>1-е место.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II областная научно-практическая конференция школьников в ГАНО, Карлов Артём, </a:t>
            </a:r>
            <a:r>
              <a:rPr lang="ru-RU" sz="1800" b="1"/>
              <a:t>приз зрительских симпатий.       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районный краеведческий конкурс «70-летие района», Карлов Артём, </a:t>
            </a:r>
            <a:r>
              <a:rPr lang="ru-RU" sz="1800" b="1"/>
              <a:t>3-е место.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областной конкурс «Юные таланты России», Фур Артём, </a:t>
            </a:r>
            <a:r>
              <a:rPr lang="ru-RU" sz="1800" b="1"/>
              <a:t>диплом I степени.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Всероссийская олимпиада по школьному краеведению, Карлов Артём, </a:t>
            </a:r>
            <a:r>
              <a:rPr lang="ru-RU" sz="1800" b="1"/>
              <a:t>грамота.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2007 год: VIII Всероссийский конкурс исторических исследовательских работ старшеклассников «Человек в истории. Россия XX век» (Моя малая Родина), Мороз Оля, Сапрыкина Аня, Архипова Алёна, </a:t>
            </a:r>
            <a:r>
              <a:rPr lang="ru-RU" sz="1800" b="1"/>
              <a:t>поощрительная грамота.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2008 год: III областная научно-практическая конференция школьников в ГАНО, Карлов Артём, </a:t>
            </a:r>
            <a:r>
              <a:rPr lang="ru-RU" sz="1800" b="1"/>
              <a:t>диплом.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2008 год: областной конкурс «Семья», Черкашина Даша, </a:t>
            </a:r>
            <a:r>
              <a:rPr lang="ru-RU" sz="1800" b="1"/>
              <a:t>1-е место.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2008 год: областной конкурс «Солдат великой Победы», Карлов Артём, </a:t>
            </a:r>
            <a:r>
              <a:rPr lang="ru-RU" sz="1800" b="1"/>
              <a:t>3-е место. </a:t>
            </a:r>
            <a:endParaRPr lang="ru-RU" sz="1800"/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2008 год: областной тур Всероссийского конкурса юных исследователе. Карлова Кристина. </a:t>
            </a:r>
            <a:r>
              <a:rPr lang="ru-RU" sz="1800" b="1"/>
              <a:t>Диплом </a:t>
            </a:r>
            <a:r>
              <a:rPr lang="en-US" sz="1800" b="1"/>
              <a:t>II степени.</a:t>
            </a:r>
            <a:endParaRPr lang="ru-RU" sz="1800" b="1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1"/>
          </p:nvPr>
        </p:nvSpPr>
        <p:spPr>
          <a:xfrm>
            <a:off x="0" y="333375"/>
            <a:ext cx="8934450" cy="6524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/>
              <a:t>2008 год: районный конкурс юнкоров «Журналина – 2008». Черкашина Даша. </a:t>
            </a:r>
            <a:r>
              <a:rPr lang="ru-RU" sz="2000" b="1"/>
              <a:t>1-е место</a:t>
            </a:r>
            <a:r>
              <a:rPr lang="ru-RU" sz="2000"/>
              <a:t> с краеведческой работой «Счастье-горе моей бабушки».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2008 год: областной конкурс юных корреспондентов «Журналина», номинация «Моя семья». Черкашина Даша (краеведческая работа), </a:t>
            </a:r>
            <a:r>
              <a:rPr lang="ru-RU" sz="2000" b="1"/>
              <a:t>1-е место.</a:t>
            </a:r>
            <a:endParaRPr lang="ru-RU" sz="2000"/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2008 год: межрегиональная научно-практическая конференция школьников «Эврика», Карлов Артём, </a:t>
            </a:r>
            <a:r>
              <a:rPr lang="ru-RU" sz="2000" b="1"/>
              <a:t>диплом лауреата</a:t>
            </a:r>
            <a:r>
              <a:rPr lang="ru-RU" sz="2000"/>
              <a:t> (исследовательская работа: история школы).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2008 год – участие в 5 Межрегиональной научно-практической конференции «Школьный музей: пространство диалога и эксперимента»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2009 год: районный конкурс «Мой музей», Якушенко Валентин, Сопов Евгений, </a:t>
            </a:r>
            <a:r>
              <a:rPr lang="ru-RU" sz="2000" b="1"/>
              <a:t>диплом I степени.</a:t>
            </a:r>
            <a:endParaRPr lang="ru-RU" sz="2000"/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2009 год: районный конкурс «Человек в истории», Альбах Сергей, </a:t>
            </a:r>
            <a:r>
              <a:rPr lang="ru-RU" sz="2000" b="1"/>
              <a:t>диплом I степени.</a:t>
            </a:r>
            <a:endParaRPr lang="ru-RU" sz="2000"/>
          </a:p>
          <a:p>
            <a:pPr eaLnBrk="1" hangingPunct="1">
              <a:lnSpc>
                <a:spcPct val="80000"/>
              </a:lnSpc>
            </a:pPr>
            <a:r>
              <a:rPr lang="ru-RU" sz="2000"/>
              <a:t>2009 год: районный конкурс «Человек в истории», Карлов Артём, </a:t>
            </a:r>
            <a:r>
              <a:rPr lang="ru-RU" sz="2000" b="1"/>
              <a:t>диплом лауреата.</a:t>
            </a:r>
            <a:r>
              <a:rPr lang="ru-RU" sz="2000"/>
              <a:t> 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49275"/>
            <a:ext cx="8229600" cy="60483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/>
              <a:t>2009 год: Областной конкурс «Солдат  великой Победы» Сопова Анастасия, </a:t>
            </a:r>
            <a:r>
              <a:rPr lang="ru-RU" sz="1800" b="1"/>
              <a:t>лауреат.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2009 год: Областной конкурс «Жемчужинародного края», Якушенко Валентин, </a:t>
            </a:r>
            <a:r>
              <a:rPr lang="ru-RU" sz="1800" b="1"/>
              <a:t>лауреат.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2009 год:  районный конкурс «Старожилы-Хранители Истории»», Якушенко Валентин, </a:t>
            </a:r>
            <a:r>
              <a:rPr lang="ru-RU" sz="1800" b="1"/>
              <a:t>лауреат.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2010 год: районный конкурс «Молодёжь НСО -65-летию Победы», Якушенко Валентин, </a:t>
            </a:r>
            <a:r>
              <a:rPr lang="ru-RU" sz="1800" b="1"/>
              <a:t>грамота;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2010 год: Всероссийский конкурс исторических исследовательских работ старшеклассников «Человек в истории. Россия </a:t>
            </a:r>
            <a:r>
              <a:rPr lang="en-US" sz="1800"/>
              <a:t>XX</a:t>
            </a:r>
            <a:r>
              <a:rPr lang="ru-RU" sz="1800"/>
              <a:t> век»Якушенко Валентин, </a:t>
            </a:r>
            <a:r>
              <a:rPr lang="ru-RU" sz="1800" b="1"/>
              <a:t>поощрительная  грамота;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2011 год: районный конкурс «Родная семья», Якушенко Валентин, </a:t>
            </a:r>
            <a:r>
              <a:rPr lang="ru-RU" sz="1800" b="1"/>
              <a:t>грамота;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2012 год: областной конкурс «Герои среди нас», Сопова Кристина, </a:t>
            </a:r>
            <a:r>
              <a:rPr lang="ru-RU" sz="1800" b="1"/>
              <a:t>лауреат;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2012 год: районный конкурс «Виртуальный музей», Сопов Е, Альбах С., </a:t>
            </a:r>
            <a:r>
              <a:rPr lang="ru-RU" sz="1800" b="1"/>
              <a:t>победители»;</a:t>
            </a:r>
          </a:p>
          <a:p>
            <a:pPr eaLnBrk="1" hangingPunct="1">
              <a:lnSpc>
                <a:spcPct val="80000"/>
              </a:lnSpc>
            </a:pPr>
            <a:r>
              <a:rPr lang="ru-RU" sz="1800"/>
              <a:t>2012 год: Всероссийский конкурс исторических исследовательских работ старшеклассников «Человек в истории. Россия </a:t>
            </a:r>
            <a:r>
              <a:rPr lang="en-US" sz="1800"/>
              <a:t>XX</a:t>
            </a:r>
            <a:r>
              <a:rPr lang="ru-RU" sz="1800"/>
              <a:t> век», Сопова Кристина, </a:t>
            </a:r>
            <a:r>
              <a:rPr lang="ru-RU" sz="1800" b="1"/>
              <a:t>поощрительная грамота;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>
              <a:defRPr/>
            </a:pPr>
            <a:r>
              <a:rPr lang="ru-RU" dirty="0"/>
              <a:t>Публикации</a:t>
            </a:r>
          </a:p>
        </p:txBody>
      </p:sp>
      <p:sp>
        <p:nvSpPr>
          <p:cNvPr id="50179" name="Rectangle 1"/>
          <p:cNvSpPr>
            <a:spLocks noChangeArrowheads="1"/>
          </p:cNvSpPr>
          <p:nvPr/>
        </p:nvSpPr>
        <p:spPr bwMode="auto">
          <a:xfrm>
            <a:off x="0" y="-3903663"/>
            <a:ext cx="8788400" cy="1077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sz="1400" b="1"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</a:pPr>
            <a:endParaRPr lang="ru-RU" b="1"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2005 год  Видикер Л.М. книга «Моя малая Родина. Ярки.380 лет»,  из-во «Печатник»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2005 г. Васильева Т. «Смогла бы я? Не знаю!» Газета «Сельская правда» №22.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2005 г. Гельд И. «Свой среди чужих, чужой среди своих». Газета «Сельская правда» № 54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2005 г. Архипова А. «Союзница и враг». Газета «Сельская правда» №32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2006 г. Публикации трёх статей в сборнике «Отчий мир». «Сибирская горница» 3 выпуск.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2007 Карлов А. «Личность и общество». Газета «Сельская правда» №38-39.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2007 г. Черкашина Д. «Последний солдат села». Газета «Сельская правда» №74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2007 Черкашина Д. «Счастье-горе моей прабабушки». Газета «Сельская правда» №23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2008 г. Карлов А. «Солдаты моей династии». Газета «Сельская правда» №56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2008 г. Карлов А. «На крутом берегу». Газета «Сельская правда» №110-111 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2008 г. Видикер Л.М. «Нематериальное культурное наследие». Новосибирск. НИПКиПРО. 2009 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/>
              <a:t>2009 г. Карлов А. Книга «Сибирский тракт», Новосибирск, 2009 г.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2010 г. Якушенко В. «Валентин о Валентине», Новосибирск «Молодёжь Новосибирской области</a:t>
            </a:r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 – 65-летию Победы».</a:t>
            </a:r>
            <a:endParaRPr lang="ru-RU" sz="1600"/>
          </a:p>
          <a:p>
            <a:pPr eaLnBrk="0" hangingPunct="0">
              <a:buFontTx/>
              <a:buChar char="•"/>
              <a:tabLst>
                <a:tab pos="457200" algn="l"/>
              </a:tabLst>
            </a:pPr>
            <a:r>
              <a:rPr lang="ru-RU" sz="1600">
                <a:cs typeface="Times New Roman" pitchFamily="18" charset="0"/>
              </a:rPr>
              <a:t>2012 г.  Сопова К., Видикер Л.М., книга «Генерал – майор Кайгородцев Н.Е. – мой земляк».                   </a:t>
            </a:r>
            <a:endParaRPr lang="ru-RU" sz="1600"/>
          </a:p>
          <a:p>
            <a:pPr eaLnBrk="0" hangingPunct="0">
              <a:tabLst>
                <a:tab pos="457200" algn="l"/>
              </a:tabLst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C:\Users\lolo026\Desktop\mb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87782" y="285728"/>
            <a:ext cx="424417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Социальный заказ: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052736"/>
            <a:ext cx="4608512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cap="all" dirty="0">
                <a:ln w="9000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формирование и развитие личности ребенка,  который в дальнейшем, осознав уникальность своей малой Родины,  будет бережнее относиться к своему селу, возрождать его, вырастит патриотом с активной жизненной позицией. </a:t>
            </a:r>
          </a:p>
        </p:txBody>
      </p:sp>
      <p:pic>
        <p:nvPicPr>
          <p:cNvPr id="17414" name="Picture 6" descr="G:\Сердце отдаю детям\Фото на презентацию\SL376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3" y="3104964"/>
            <a:ext cx="5004048" cy="3753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012950" y="1357313"/>
            <a:ext cx="7488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B050"/>
                </a:solidFill>
                <a:latin typeface="Calibri" pitchFamily="34" charset="0"/>
              </a:rPr>
              <a:t>Используются разнообразные методы: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14313" y="571500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По источнику знаний: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3467100" y="4500563"/>
            <a:ext cx="4748213" cy="863600"/>
          </a:xfrm>
          <a:prstGeom prst="rect">
            <a:avLst/>
          </a:prstGeom>
          <a:gradFill rotWithShape="1">
            <a:gsLst>
              <a:gs pos="0">
                <a:srgbClr val="FFF0FF"/>
              </a:gs>
              <a:gs pos="100000">
                <a:srgbClr val="FF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endParaRPr lang="ru-RU">
              <a:latin typeface="Calibri" pitchFamily="34" charset="0"/>
            </a:endParaRP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 рассуждающего изложения;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Проблемное изложение;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 работы с книгой.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75" y="4643438"/>
            <a:ext cx="370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По характеру познавательной деятельности: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3857625" y="5572125"/>
            <a:ext cx="4643438" cy="1143000"/>
          </a:xfrm>
          <a:prstGeom prst="rect">
            <a:avLst/>
          </a:prstGeom>
          <a:gradFill rotWithShape="1">
            <a:gsLst>
              <a:gs pos="0">
                <a:srgbClr val="E6F0FE"/>
              </a:gs>
              <a:gs pos="50000">
                <a:srgbClr val="B6D4FC"/>
              </a:gs>
              <a:gs pos="100000">
                <a:srgbClr val="E6F0FE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Словесный (лекция, рассказ);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Наглядный (демонстрация);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 создания проблемных ситуаций.</a:t>
            </a: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3857625" y="3143250"/>
            <a:ext cx="4500563" cy="1071563"/>
          </a:xfrm>
          <a:prstGeom prst="rect">
            <a:avLst/>
          </a:prstGeom>
          <a:gradFill rotWithShape="1">
            <a:gsLst>
              <a:gs pos="0">
                <a:srgbClr val="E6F0FE"/>
              </a:gs>
              <a:gs pos="50000">
                <a:srgbClr val="B6D4FC"/>
              </a:gs>
              <a:gs pos="100000">
                <a:srgbClr val="E6F0FE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Методы контроля;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Методы овладения новыми знаниями;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Методы закрепления знаний.</a:t>
            </a:r>
          </a:p>
        </p:txBody>
      </p:sp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3357563" y="2000250"/>
            <a:ext cx="4752975" cy="857250"/>
          </a:xfrm>
          <a:prstGeom prst="rect">
            <a:avLst/>
          </a:prstGeom>
          <a:gradFill rotWithShape="1">
            <a:gsLst>
              <a:gs pos="0">
                <a:srgbClr val="FFF0FF"/>
              </a:gs>
              <a:gs pos="100000">
                <a:srgbClr val="FF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endParaRPr lang="ru-RU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>
                <a:latin typeface="Calibri" pitchFamily="34" charset="0"/>
              </a:rPr>
              <a:t>Методы организации и сотворчества;</a:t>
            </a:r>
          </a:p>
          <a:p>
            <a:pPr>
              <a:buFontTx/>
              <a:buChar char="•"/>
            </a:pPr>
            <a:r>
              <a:rPr lang="ru-RU">
                <a:latin typeface="Calibri" pitchFamily="34" charset="0"/>
              </a:rPr>
              <a:t>Практический показ способа деятельности.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42875" y="3429000"/>
            <a:ext cx="2808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По дидактической цели</a:t>
            </a:r>
            <a:r>
              <a:rPr lang="ru-RU">
                <a:latin typeface="Calibri" pitchFamily="34" charset="0"/>
              </a:rPr>
              <a:t>: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142875" y="2000250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По месту в структуре деятельности: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85918" y="214290"/>
            <a:ext cx="7143800" cy="95410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chemeClr val="accent3"/>
                </a:solidFill>
              </a:rPr>
              <a:t>Методическое обеспечение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chemeClr val="accent3"/>
                </a:solidFill>
              </a:rPr>
              <a:t>программы</a:t>
            </a:r>
          </a:p>
        </p:txBody>
      </p:sp>
      <p:pic>
        <p:nvPicPr>
          <p:cNvPr id="15" name="Picture 2" descr="C:\Users\lolo026\Desktop\защита программы Евсейчевой Л.А\report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1285884" cy="11837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FF99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4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4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0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800" grpId="0"/>
      <p:bldP spid="33801" grpId="0" animBg="1"/>
      <p:bldP spid="33802" grpId="0"/>
      <p:bldP spid="33804" grpId="0" animBg="1"/>
      <p:bldP spid="33805" grpId="0" animBg="1"/>
      <p:bldP spid="33806" grpId="0" animBg="1"/>
      <p:bldP spid="33807" grpId="0"/>
      <p:bldP spid="338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C:\Users\lolo026\Desktop\mb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18025" y="285750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cap="all" dirty="0">
              <a:ln w="0"/>
              <a:solidFill>
                <a:schemeClr val="accent6">
                  <a:lumMod val="7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4256" y="332656"/>
            <a:ext cx="631294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/>
                <a:solidFill>
                  <a:schemeClr val="accent3"/>
                </a:solidFill>
              </a:rPr>
              <a:t>Идея программы:</a:t>
            </a:r>
          </a:p>
        </p:txBody>
      </p:sp>
      <p:sp>
        <p:nvSpPr>
          <p:cNvPr id="22533" name="Прямоугольник 5"/>
          <p:cNvSpPr>
            <a:spLocks noChangeArrowheads="1"/>
          </p:cNvSpPr>
          <p:nvPr/>
        </p:nvSpPr>
        <p:spPr bwMode="auto">
          <a:xfrm>
            <a:off x="250825" y="1412875"/>
            <a:ext cx="32416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</a:rPr>
              <a:t>формирование гражданина - патриота на примерах отечественной истории, истории села, культурных ценностей,  биографий выдающихся  личностей, готовности служения Отечеству с учётом опыта и достижений прошлых поколений. </a:t>
            </a:r>
          </a:p>
        </p:txBody>
      </p:sp>
      <p:pic>
        <p:nvPicPr>
          <p:cNvPr id="29701" name="Picture 5" descr="G:\Сердце отдаю детям\Фото на презентацию\SDC196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12776"/>
            <a:ext cx="5436096" cy="4077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571472" y="585768"/>
            <a:ext cx="7858180" cy="1785950"/>
          </a:xfrm>
          <a:prstGeom prst="snip2Diag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ЦЕЛЬ: </a:t>
            </a:r>
            <a:r>
              <a:rPr lang="ru-RU" sz="2000" dirty="0"/>
              <a:t>повышение эффективности существующей в школе системы патриотического воспитании школьников, способной на основе формирования патриотических чувств и сознания обеспечить решение задач по  формированию личности гражданина - патриота своей малой Родины.  </a:t>
            </a:r>
            <a:endParaRPr lang="ru-RU" sz="20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Блок-схема: карточка 8"/>
          <p:cNvSpPr/>
          <p:nvPr/>
        </p:nvSpPr>
        <p:spPr>
          <a:xfrm>
            <a:off x="3563888" y="2420888"/>
            <a:ext cx="2143140" cy="1143008"/>
          </a:xfrm>
          <a:prstGeom prst="flowChartPunchedCard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0" y="2781300"/>
            <a:ext cx="3276600" cy="714375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2564904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задачи: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2924944"/>
            <a:ext cx="316835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Образовательные: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6227763" y="2349500"/>
            <a:ext cx="2500312" cy="714375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3132138" y="3573463"/>
            <a:ext cx="2808287" cy="714375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156176" y="2492896"/>
            <a:ext cx="273630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Развивающие: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0825" y="3716338"/>
            <a:ext cx="2714625" cy="2892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ru-RU" sz="1400" dirty="0"/>
              <a:t>обновление содержания патриотического воспитания через музейную экспозицию и нематериальное культурное наследие, совершенствование его форм и методов; </a:t>
            </a:r>
          </a:p>
          <a:p>
            <a:pPr algn="just">
              <a:buFont typeface="Arial" charset="0"/>
              <a:buChar char="•"/>
              <a:defRPr/>
            </a:pPr>
            <a:r>
              <a:rPr lang="ru-RU" sz="1400" dirty="0"/>
              <a:t>доведение до учащихся школы славных боевых традиций Русской и Советской Армии, примеров мужества и героизма защитников Отечества и их истоков; </a:t>
            </a:r>
          </a:p>
          <a:p>
            <a:pPr algn="just">
              <a:buFont typeface="Arial" charset="0"/>
              <a:buChar char="•"/>
              <a:defRPr/>
            </a:pPr>
            <a:endParaRPr lang="ru-RU" sz="1400" dirty="0">
              <a:solidFill>
                <a:srgbClr val="17375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3717032"/>
            <a:ext cx="302433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Воспитательные: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48038" y="4437063"/>
            <a:ext cx="2500312" cy="22463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ru-RU" sz="1400" dirty="0"/>
              <a:t>через знакомство с героическим прошлым наших земляков, с выдающимися </a:t>
            </a:r>
            <a:r>
              <a:rPr lang="ru-RU" sz="1400" dirty="0" err="1"/>
              <a:t>земляками-труженниками</a:t>
            </a:r>
            <a:r>
              <a:rPr lang="ru-RU" sz="1400" dirty="0"/>
              <a:t> воспитывать любовь к своей малой родине, к труду,  как основе формирования личности, патриотов своего села;</a:t>
            </a:r>
          </a:p>
          <a:p>
            <a:pPr algn="just">
              <a:buFont typeface="Arial" charset="0"/>
              <a:buChar char="•"/>
              <a:defRPr/>
            </a:pPr>
            <a:endParaRPr lang="ru-RU" sz="1400" dirty="0">
              <a:solidFill>
                <a:srgbClr val="17375E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56325" y="3317875"/>
            <a:ext cx="2714625" cy="3540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ru-RU" sz="1400" dirty="0"/>
              <a:t>формирование у школьников важнейших качеств гражданина России - патриота Отечества: чувства любви и преданности к Родине, гордости за свою страну через организацию и проведение мероприятий, направленных на развитие патриотизма;</a:t>
            </a:r>
          </a:p>
          <a:p>
            <a:pPr algn="just">
              <a:buFont typeface="Arial" charset="0"/>
              <a:buChar char="•"/>
              <a:defRPr/>
            </a:pPr>
            <a:r>
              <a:rPr lang="ru-RU" sz="1400" dirty="0"/>
              <a:t> демонстрировать подросткам значимость их деятельности, признание  и </a:t>
            </a:r>
            <a:r>
              <a:rPr lang="ru-RU" sz="1400" dirty="0" err="1"/>
              <a:t>востребованность</a:t>
            </a:r>
            <a:r>
              <a:rPr lang="ru-RU" sz="1400" dirty="0"/>
              <a:t> обществом проявления их гражданских и патриотических качеств.</a:t>
            </a:r>
          </a:p>
          <a:p>
            <a:pPr algn="just">
              <a:buFont typeface="Arial" charset="0"/>
              <a:buChar char="•"/>
              <a:defRPr/>
            </a:pPr>
            <a:endParaRPr lang="ru-RU" sz="1400" dirty="0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57166"/>
            <a:ext cx="9144000" cy="150019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Направления программы по патриотическому воспитанию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780928"/>
            <a:ext cx="2071702" cy="29523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Блоки программы</a:t>
            </a:r>
          </a:p>
        </p:txBody>
      </p:sp>
      <p:cxnSp>
        <p:nvCxnSpPr>
          <p:cNvPr id="18" name="Прямая со стрелкой 17"/>
          <p:cNvCxnSpPr>
            <a:stCxn id="0" idx="3"/>
            <a:endCxn id="0" idx="1"/>
          </p:cNvCxnSpPr>
          <p:nvPr/>
        </p:nvCxnSpPr>
        <p:spPr>
          <a:xfrm flipV="1">
            <a:off x="2428875" y="2743200"/>
            <a:ext cx="1500188" cy="157956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3929058" y="2132856"/>
            <a:ext cx="4572032" cy="11521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Историко-краеведческий музей школы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43372" y="5357826"/>
            <a:ext cx="4572032" cy="109551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Программа «Я – Сибиряк»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000496" y="3717032"/>
            <a:ext cx="4572032" cy="1224136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Спецкурс «Моя малая Родина. Ярки. 380 лет»</a:t>
            </a:r>
          </a:p>
        </p:txBody>
      </p:sp>
      <p:cxnSp>
        <p:nvCxnSpPr>
          <p:cNvPr id="34" name="Прямая со стрелкой 33"/>
          <p:cNvCxnSpPr>
            <a:stCxn id="0" idx="3"/>
            <a:endCxn id="0" idx="1"/>
          </p:cNvCxnSpPr>
          <p:nvPr/>
        </p:nvCxnSpPr>
        <p:spPr>
          <a:xfrm flipV="1">
            <a:off x="2428875" y="4314825"/>
            <a:ext cx="1571625" cy="79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0" idx="3"/>
            <a:endCxn id="0" idx="1"/>
          </p:cNvCxnSpPr>
          <p:nvPr/>
        </p:nvCxnSpPr>
        <p:spPr>
          <a:xfrm>
            <a:off x="2428875" y="4322763"/>
            <a:ext cx="1714500" cy="149225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9" grpId="0" animBg="1"/>
      <p:bldP spid="24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C:\Users\lolo026\Desktop\mb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483768" y="0"/>
            <a:ext cx="4176464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0"/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+mn-lt"/>
              </a:rPr>
              <a:t>Новизна:</a:t>
            </a:r>
          </a:p>
        </p:txBody>
      </p:sp>
      <p:pic>
        <p:nvPicPr>
          <p:cNvPr id="17412" name="Picture 4" descr="C:\Documents and Settings\Администратор\Рабочий стол\Фото на презентацию\DSCN4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5580063" cy="4184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3" name="Picture 5" descr="C:\Documents and Settings\Администратор\Рабочий стол\Фото на презентацию\23 февраля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765175"/>
            <a:ext cx="4572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6" name="Picture 8" descr="C:\Documents and Settings\Администратор\Рабочий стол\Фото на презентацию\Фото конкурс\DSCN32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52413" y="3357563"/>
            <a:ext cx="4932363" cy="3698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7" name="Picture 9" descr="C:\Documents and Settings\Администратор\Рабочий стол\Фото на презентацию\Фото конкурс\SL3729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429000"/>
            <a:ext cx="4860925" cy="3644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23928" y="285728"/>
            <a:ext cx="3312368" cy="70788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Принципы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642910" y="3143248"/>
          <a:ext cx="7858180" cy="3714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346" name="Picture 10" descr="C:\Documents and Settings\Администратор\Рабочий стол\Фото конкурс\SDC1042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3933056"/>
            <a:ext cx="1734339" cy="130075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347" name="Picture 11" descr="C:\Documents and Settings\Администратор\Рабочий стол\Фото конкурс\SDC1086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1680" y="2276872"/>
            <a:ext cx="1934272" cy="145070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348" name="Picture 12" descr="C:\Documents and Settings\Администратор\Рабочий стол\Фото конкурс\SL37274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79911" y="1628800"/>
            <a:ext cx="1955709" cy="146678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349" name="Picture 13" descr="C:\Documents and Settings\Администратор\Рабочий стол\Фото конкурс\SL37340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4128" y="2060848"/>
            <a:ext cx="1764100" cy="160334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bg2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350" name="Picture 14" descr="C:\Documents and Settings\Администратор\Рабочий стол\Фото конкурс\SL37389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4005064"/>
            <a:ext cx="1722712" cy="129203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2537" name="Picture 11" descr="C:\Documents and Settings\Администратор\Рабочий стол\Фото на презентацию\SDC1024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388" y="0"/>
            <a:ext cx="2827337" cy="2120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072438" y="5715000"/>
            <a:ext cx="642937" cy="64293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500042"/>
            <a:ext cx="7462612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Участники программы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642910" y="1714488"/>
          <a:ext cx="792961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Солнцестояние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2527</TotalTime>
  <Words>2038</Words>
  <Application>Microsoft Office PowerPoint</Application>
  <PresentationFormat>Экран (4:3)</PresentationFormat>
  <Paragraphs>240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Солнцестояние</vt:lpstr>
      <vt:lpstr>Открытая</vt:lpstr>
      <vt:lpstr> Авторская программа  «Программа патриотического  воспитания  средствами школьного  историко-краеведческого музея,  спецкурса  «Моя малая Родина. Ярки. 380 лет.»,  программы  «Я – Сибиряк»» </vt:lpstr>
      <vt:lpstr>    Автор:  Видикер Любовь Михайловна,  педагог дополнительного образования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         1-5 классы</vt:lpstr>
      <vt:lpstr>6-7 классы</vt:lpstr>
      <vt:lpstr>8-9 классы</vt:lpstr>
      <vt:lpstr>10-11 классы</vt:lpstr>
      <vt:lpstr>Слайд 14</vt:lpstr>
      <vt:lpstr>Слайд 15</vt:lpstr>
      <vt:lpstr>Слайд 16</vt:lpstr>
      <vt:lpstr> Модель “Гражданина - патриота России”. </vt:lpstr>
      <vt:lpstr>Слайд 18</vt:lpstr>
      <vt:lpstr>ЧЕЛОВЕК </vt:lpstr>
      <vt:lpstr>Труженик </vt:lpstr>
      <vt:lpstr>     ГРАЖДАНИН      </vt:lpstr>
      <vt:lpstr>    ПАТРИОТ:  преданный своему народу, любящий свое Отечество и совершающий поступки во имя интересов своей Родины.   </vt:lpstr>
      <vt:lpstr>Выпускник школы</vt:lpstr>
      <vt:lpstr>Слайд 24</vt:lpstr>
      <vt:lpstr>Достижение краеведческого кружка ЯСОШ </vt:lpstr>
      <vt:lpstr>Слайд 26</vt:lpstr>
      <vt:lpstr>Слайд 27</vt:lpstr>
      <vt:lpstr>Слайд 28</vt:lpstr>
      <vt:lpstr>Публикации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Авторская программа  «Шаг в будущее»</dc:title>
  <dc:creator>lolo026</dc:creator>
  <cp:lastModifiedBy>Luba-11</cp:lastModifiedBy>
  <cp:revision>175</cp:revision>
  <dcterms:created xsi:type="dcterms:W3CDTF">2011-01-20T05:31:59Z</dcterms:created>
  <dcterms:modified xsi:type="dcterms:W3CDTF">2022-03-09T08:28:41Z</dcterms:modified>
</cp:coreProperties>
</file>