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83" r:id="rId4"/>
    <p:sldId id="285" r:id="rId5"/>
    <p:sldId id="258" r:id="rId6"/>
    <p:sldId id="284" r:id="rId7"/>
    <p:sldId id="259" r:id="rId8"/>
    <p:sldId id="260" r:id="rId9"/>
    <p:sldId id="276" r:id="rId10"/>
    <p:sldId id="277" r:id="rId11"/>
    <p:sldId id="264" r:id="rId12"/>
    <p:sldId id="266" r:id="rId13"/>
    <p:sldId id="265" r:id="rId14"/>
    <p:sldId id="274" r:id="rId15"/>
    <p:sldId id="271" r:id="rId16"/>
    <p:sldId id="288" r:id="rId17"/>
    <p:sldId id="289" r:id="rId18"/>
    <p:sldId id="291" r:id="rId19"/>
    <p:sldId id="290" r:id="rId20"/>
    <p:sldId id="287" r:id="rId21"/>
    <p:sldId id="282" r:id="rId22"/>
    <p:sldId id="286" r:id="rId23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62" autoAdjust="0"/>
    <p:restoredTop sz="94660"/>
  </p:normalViewPr>
  <p:slideViewPr>
    <p:cSldViewPr>
      <p:cViewPr>
        <p:scale>
          <a:sx n="70" d="100"/>
          <a:sy n="70" d="100"/>
        </p:scale>
        <p:origin x="-1380" y="-19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edg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edg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edg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edg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edg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edg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3/22/2021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edg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3/22/2021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edg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3/22/2021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edg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edg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edg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3/22/2021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wedge/>
  </p:transition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Users\kevl\Desktop\&#1083;&#1091;&#1082;\&#1087;&#1088;&#1086;&#1101;&#1082;&#1090;%20&#1074;&#1099;&#1088;&#1072;&#1097;&#1080;&#1074;&#1072;&#1077;&#1084;%20&#1083;&#1091;&#1082;\0-02-0a-a66cec33be5f50107cb3983d9c1ae8b79d7473893a0269aa23c1e34716f1e544_421b18a4.mp4" TargetMode="External"/><Relationship Id="rId4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gi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Public\Pictures\Sample Pictures\0003-005-Proekt-Puteshestvie-po-knigam-Gabdully-Tukaj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2235" y="0"/>
            <a:ext cx="9206235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3581400" y="12954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600200" y="533400"/>
            <a:ext cx="613341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«Выращиваем лук </a:t>
            </a:r>
          </a:p>
          <a:p>
            <a:pPr algn="ctr"/>
            <a:r>
              <a:rPr lang="ru-RU" sz="4400" b="1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от семи недуг»</a:t>
            </a:r>
            <a:endParaRPr lang="ru-RU" sz="4400" b="1" dirty="0">
              <a:solidFill>
                <a:schemeClr val="accent3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057400" y="2362200"/>
            <a:ext cx="546495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ТВОРЧЕСКО-ИССЛЕДОВАТЕЛЬСКИЙ ПРОЕКТ</a:t>
            </a:r>
          </a:p>
          <a:p>
            <a:pPr algn="ctr"/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ВО ВТОРОЙ МЛАДШЕЙ ГРУППЕ</a:t>
            </a:r>
            <a:endParaRPr lang="ru-RU" b="1" dirty="0">
              <a:solidFill>
                <a:schemeClr val="accent3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962401" y="5257800"/>
            <a:ext cx="5181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Выполнил: воспитатель </a:t>
            </a:r>
          </a:p>
          <a:p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МАДОУ «Детский сад №32 г.Челябинска»</a:t>
            </a:r>
          </a:p>
          <a:p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Тришина М.Н</a:t>
            </a:r>
            <a:r>
              <a:rPr lang="ru-RU" b="1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., Гаврилюк О.В.</a:t>
            </a:r>
            <a:endParaRPr lang="ru-RU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18434" name="Picture 2" descr="https://avatars.mds.yandex.net/get-zen_doc/1856956/pub_5e8f293f74ee3f2c59fb5b43_5e8f2a4220905d1b5d508359/scale_12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2895600"/>
            <a:ext cx="3200400" cy="341376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Public\Pictures\Sample Pictures\0003-005-Proekt-Puteshestvie-po-knigam-Gabdully-Tukaj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06235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667000" y="533400"/>
            <a:ext cx="4343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Посадили лук</a:t>
            </a:r>
            <a:endParaRPr lang="ru-RU" sz="2800" b="1" dirty="0">
              <a:solidFill>
                <a:schemeClr val="accent3">
                  <a:lumMod val="50000"/>
                </a:schemeClr>
              </a:solidFill>
              <a:latin typeface="Comic Sans MS" pitchFamily="66" charset="0"/>
            </a:endParaRPr>
          </a:p>
        </p:txBody>
      </p:sp>
      <p:pic>
        <p:nvPicPr>
          <p:cNvPr id="9217" name="Picture 1" descr="C:\Users\kevl\Pictures\IMG_20210226_09343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-219884" y="1515284"/>
            <a:ext cx="3594100" cy="2697132"/>
          </a:xfrm>
          <a:prstGeom prst="rect">
            <a:avLst/>
          </a:prstGeom>
          <a:noFill/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90966" y="1143000"/>
            <a:ext cx="2628834" cy="35030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9" name="Picture 3" descr="C:\Users\kevl\Pictures\изображение_viber_2021-02-26_09-21-47 (2)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00800" y="1066800"/>
            <a:ext cx="2743200" cy="3654402"/>
          </a:xfrm>
          <a:prstGeom prst="rect">
            <a:avLst/>
          </a:prstGeom>
          <a:noFill/>
        </p:spPr>
      </p:pic>
      <p:pic>
        <p:nvPicPr>
          <p:cNvPr id="9220" name="Picture 4" descr="C:\Users\kevl\Pictures\IMG_20210226_11044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10800000">
            <a:off x="2971800" y="4341946"/>
            <a:ext cx="3352800" cy="2516054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heel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Public\Pictures\Sample Pictures\0003-005-Proekt-Puteshestvie-po-knigam-Gabdully-Tukaj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206235" cy="68580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457200" y="609600"/>
            <a:ext cx="8686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            Наш лук рос, мы за ним ухаживали</a:t>
            </a:r>
            <a:endParaRPr lang="ru-RU" sz="2400" b="1" dirty="0">
              <a:solidFill>
                <a:schemeClr val="accent3">
                  <a:lumMod val="50000"/>
                </a:schemeClr>
              </a:solidFill>
              <a:latin typeface="Comic Sans MS" pitchFamily="66" charset="0"/>
            </a:endParaRPr>
          </a:p>
        </p:txBody>
      </p:sp>
      <p:pic>
        <p:nvPicPr>
          <p:cNvPr id="8194" name="Picture 2" descr="C:\Users\kevl\Pictures\Фото с телефона\2021-03\IMG_20210316_16473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4873722" y="1908078"/>
            <a:ext cx="4598889" cy="3525933"/>
          </a:xfrm>
          <a:prstGeom prst="rect">
            <a:avLst/>
          </a:prstGeom>
          <a:noFill/>
        </p:spPr>
      </p:pic>
      <p:pic>
        <p:nvPicPr>
          <p:cNvPr id="8193" name="Picture 1" descr="C:\Users\kevl\Pictures\IMG_20210303_12464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" y="1371600"/>
            <a:ext cx="4264736" cy="32004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Public\Pictures\Sample Pictures\0003-005-Proekt-Puteshestvie-po-knigam-Gabdully-Tukaj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2235" y="0"/>
            <a:ext cx="9206235" cy="6858000"/>
          </a:xfrm>
          <a:prstGeom prst="rect">
            <a:avLst/>
          </a:prstGeom>
          <a:noFill/>
        </p:spPr>
      </p:pic>
      <p:sp>
        <p:nvSpPr>
          <p:cNvPr id="14" name="Прямоугольник 13"/>
          <p:cNvSpPr/>
          <p:nvPr/>
        </p:nvSpPr>
        <p:spPr>
          <a:xfrm>
            <a:off x="1143000" y="381000"/>
            <a:ext cx="75438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Пристально наблюдали за нашим огородом</a:t>
            </a:r>
            <a:endParaRPr lang="ru-RU" sz="2400" b="1" dirty="0">
              <a:solidFill>
                <a:schemeClr val="accent3">
                  <a:lumMod val="50000"/>
                </a:schemeClr>
              </a:solidFill>
              <a:latin typeface="Comic Sans MS" pitchFamily="66" charset="0"/>
            </a:endParaRPr>
          </a:p>
        </p:txBody>
      </p:sp>
      <p:pic>
        <p:nvPicPr>
          <p:cNvPr id="15" name="Рисунок 14" descr="bTy8jerTL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05200" y="5198076"/>
            <a:ext cx="2362200" cy="1659924"/>
          </a:xfrm>
          <a:prstGeom prst="rect">
            <a:avLst/>
          </a:prstGeom>
        </p:spPr>
      </p:pic>
      <p:pic>
        <p:nvPicPr>
          <p:cNvPr id="6145" name="Picture 1" descr="C:\Users\kevl\Pictures\IMG_20210316_16475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5400000">
            <a:off x="-419100" y="1943100"/>
            <a:ext cx="4572000" cy="3276600"/>
          </a:xfrm>
          <a:prstGeom prst="rect">
            <a:avLst/>
          </a:prstGeom>
          <a:noFill/>
        </p:spPr>
      </p:pic>
      <p:pic>
        <p:nvPicPr>
          <p:cNvPr id="6146" name="Picture 2" descr="C:\Users\kevl\Pictures\IMG_20210316_16481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5400000">
            <a:off x="4724398" y="1752600"/>
            <a:ext cx="4495801" cy="3581401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Public\Pictures\Sample Pictures\0003-005-Proekt-Puteshestvie-po-knigam-Gabdully-Tukaj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06235" cy="685800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304800" y="533400"/>
            <a:ext cx="8610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Все изменения отмечали в дневнике наблюдения</a:t>
            </a:r>
            <a:endParaRPr lang="ru-RU" sz="2000" b="1" dirty="0">
              <a:solidFill>
                <a:schemeClr val="accent3">
                  <a:lumMod val="50000"/>
                </a:schemeClr>
              </a:solidFill>
              <a:latin typeface="Comic Sans MS" pitchFamily="66" charset="0"/>
            </a:endParaRPr>
          </a:p>
        </p:txBody>
      </p:sp>
      <p:pic>
        <p:nvPicPr>
          <p:cNvPr id="7169" name="Picture 1" descr="C:\Users\kevl\Pictures\IMG_20210318_17194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0" y="1206566"/>
            <a:ext cx="7848600" cy="5331894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Public\Pictures\Sample Pictures\0003-005-Proekt-Puteshestvie-po-knigam-Gabdully-Tukaj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206235" cy="685800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1981200" y="457200"/>
            <a:ext cx="462017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И вот наш огород готов</a:t>
            </a:r>
            <a:endParaRPr lang="ru-RU" sz="2800" b="1" dirty="0">
              <a:solidFill>
                <a:schemeClr val="accent3">
                  <a:lumMod val="50000"/>
                </a:schemeClr>
              </a:solidFill>
              <a:latin typeface="Comic Sans MS" pitchFamily="66" charset="0"/>
            </a:endParaRPr>
          </a:p>
        </p:txBody>
      </p:sp>
      <p:pic>
        <p:nvPicPr>
          <p:cNvPr id="4097" name="Picture 1" descr="C:\Users\kevl\Pictures\Фото с телефона\2021-03\IMG_20210316_16473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47800" y="962490"/>
            <a:ext cx="6400800" cy="551451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lus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Public\Pictures\Sample Pictures\0003-005-Proekt-Puteshestvie-po-knigam-Gabdully-Tukaj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06235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143000" y="685800"/>
            <a:ext cx="716279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Нам очень хотелось попробовать выращенный лук, мы его срезали</a:t>
            </a:r>
            <a:endParaRPr lang="ru-RU" sz="2400" b="1" dirty="0">
              <a:solidFill>
                <a:schemeClr val="accent3">
                  <a:lumMod val="50000"/>
                </a:schemeClr>
              </a:solidFill>
              <a:latin typeface="Comic Sans MS" pitchFamily="66" charset="0"/>
            </a:endParaRPr>
          </a:p>
        </p:txBody>
      </p:sp>
      <p:pic>
        <p:nvPicPr>
          <p:cNvPr id="3073" name="Picture 1" descr="C:\Users\kevl\Pictures\изображение_viber_2021-03-18_16-35-4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19200" y="1600200"/>
            <a:ext cx="7086600" cy="5033962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Public\Pictures\Sample Pictures\0003-005-Proekt-Puteshestvie-po-knigam-Gabdully-Tukaj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06235" cy="68580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219200" y="304800"/>
            <a:ext cx="6096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Отнесли домой и скушали </a:t>
            </a:r>
            <a:endParaRPr lang="ru-RU" sz="28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31746" name="Picture 2" descr="C:\Users\kevl\Pictures\тимур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4366" y="1371599"/>
            <a:ext cx="4117178" cy="5486401"/>
          </a:xfrm>
          <a:prstGeom prst="rect">
            <a:avLst/>
          </a:prstGeom>
          <a:noFill/>
        </p:spPr>
      </p:pic>
      <p:pic>
        <p:nvPicPr>
          <p:cNvPr id="31747" name="Picture 3" descr="C:\Users\kevl\Pictures\милана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4800" y="1362075"/>
            <a:ext cx="4124325" cy="5495925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Public\Pictures\Sample Pictures\0003-005-Proekt-Puteshestvie-po-knigam-Gabdully-Tukaj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06235" cy="6858000"/>
          </a:xfrm>
          <a:prstGeom prst="rect">
            <a:avLst/>
          </a:prstGeom>
          <a:noFill/>
        </p:spPr>
      </p:pic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54000"/>
            <a:ext cx="4267200" cy="568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1" name="Picture 3" descr="C:\Users\kevl\Pictures\IMG-d03c5de0422d4f7985c8f004f32524e1-V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53000" y="1273227"/>
            <a:ext cx="4191000" cy="5584773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Public\Pictures\Sample Pictures\0003-005-Proekt-Puteshestvie-po-knigam-Gabdully-Tukaj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206235" cy="6858000"/>
          </a:xfrm>
          <a:prstGeom prst="rect">
            <a:avLst/>
          </a:prstGeom>
          <a:noFill/>
        </p:spPr>
      </p:pic>
      <p:pic>
        <p:nvPicPr>
          <p:cNvPr id="7" name="0-02-0a-a66cec33be5f50107cb3983d9c1ae8b79d7473893a0269aa23c1e34716f1e544_421b18a4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381000" y="285750"/>
            <a:ext cx="8534400" cy="6400800"/>
          </a:xfrm>
          <a:prstGeom prst="rect">
            <a:avLst/>
          </a:prstGeo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Public\Pictures\Sample Pictures\0003-005-Proekt-Puteshestvie-po-knigam-Gabdully-Tukaj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06235" cy="6858000"/>
          </a:xfrm>
          <a:prstGeom prst="rect">
            <a:avLst/>
          </a:prstGeom>
          <a:noFill/>
        </p:spPr>
      </p:pic>
      <p:pic>
        <p:nvPicPr>
          <p:cNvPr id="33794" name="Picture 2" descr="C:\Users\kevl\Pictures\IMG-27f92336d3e4c4eaebe96ef0da1a6583-V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24400" y="1362075"/>
            <a:ext cx="4124325" cy="5495925"/>
          </a:xfrm>
          <a:prstGeom prst="rect">
            <a:avLst/>
          </a:prstGeom>
          <a:noFill/>
        </p:spPr>
      </p:pic>
      <p:pic>
        <p:nvPicPr>
          <p:cNvPr id="6" name="Picture 4" descr="C:\Users\kevl\Pictures\Фото с телефона\2021-03\IMG-b925f62ee082266ee4ed27208c57e95a-V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04800"/>
            <a:ext cx="4343400" cy="57912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Public\Pictures\Sample Pictures\0003-005-Proekt-Puteshestvie-po-knigam-Gabdully-Tukaj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06235" cy="6858000"/>
          </a:xfrm>
          <a:prstGeom prst="rect">
            <a:avLst/>
          </a:prstGeom>
          <a:noFill/>
        </p:spPr>
      </p:pic>
      <p:sp>
        <p:nvSpPr>
          <p:cNvPr id="13" name="TextBox 12"/>
          <p:cNvSpPr txBox="1"/>
          <p:nvPr/>
        </p:nvSpPr>
        <p:spPr>
          <a:xfrm>
            <a:off x="381000" y="1600200"/>
            <a:ext cx="8458200" cy="27392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u="sng" dirty="0" smtClean="0"/>
              <a:t>Проект</a:t>
            </a:r>
            <a:r>
              <a:rPr lang="ru-RU" sz="2000" b="1" dirty="0" smtClean="0"/>
              <a:t>:</a:t>
            </a:r>
            <a:r>
              <a:rPr lang="ru-RU" sz="2000" dirty="0" smtClean="0"/>
              <a:t> краткосрочный.</a:t>
            </a:r>
          </a:p>
          <a:p>
            <a:r>
              <a:rPr lang="ru-RU" sz="2000" b="1" u="sng" dirty="0" smtClean="0"/>
              <a:t>Вид проекта:</a:t>
            </a:r>
            <a:r>
              <a:rPr lang="ru-RU" sz="2000" dirty="0" smtClean="0"/>
              <a:t> познавательно - исследовательский, творческий.</a:t>
            </a:r>
          </a:p>
          <a:p>
            <a:r>
              <a:rPr lang="ru-RU" sz="2000" b="1" u="sng" dirty="0" smtClean="0"/>
              <a:t>Продолжительность</a:t>
            </a:r>
            <a:r>
              <a:rPr lang="ru-RU" sz="2000" b="1" dirty="0" smtClean="0"/>
              <a:t>:</a:t>
            </a:r>
            <a:r>
              <a:rPr lang="ru-RU" sz="2000" dirty="0" smtClean="0"/>
              <a:t> 1 месяц ( март).</a:t>
            </a:r>
          </a:p>
          <a:p>
            <a:r>
              <a:rPr lang="ru-RU" sz="2000" b="1" u="sng" dirty="0" smtClean="0"/>
              <a:t>Участники проекта</a:t>
            </a:r>
            <a:r>
              <a:rPr lang="ru-RU" sz="2000" b="1" dirty="0" smtClean="0"/>
              <a:t>:</a:t>
            </a:r>
            <a:r>
              <a:rPr lang="ru-RU" sz="2000" dirty="0" smtClean="0"/>
              <a:t>  дети второй младшей группы, воспитатели.</a:t>
            </a:r>
          </a:p>
          <a:p>
            <a:r>
              <a:rPr lang="ru-RU" sz="2000" b="1" u="sng" dirty="0" smtClean="0"/>
              <a:t>Цель</a:t>
            </a:r>
            <a:r>
              <a:rPr lang="ru-RU" sz="2000" b="1" dirty="0" smtClean="0"/>
              <a:t>:</a:t>
            </a:r>
            <a:r>
              <a:rPr lang="ru-RU" sz="2000" dirty="0" smtClean="0"/>
              <a:t> формирование у детей интереса к опытнической и исследовательской деятельности по выращиванию лука в комнатных условиях.</a:t>
            </a:r>
          </a:p>
          <a:p>
            <a:r>
              <a:rPr lang="ru-RU" sz="1400" dirty="0" smtClean="0"/>
              <a:t>.</a:t>
            </a:r>
          </a:p>
          <a:p>
            <a:endParaRPr lang="ru-RU" dirty="0"/>
          </a:p>
        </p:txBody>
      </p:sp>
      <p:pic>
        <p:nvPicPr>
          <p:cNvPr id="17410" name="Picture 2" descr="https://qwizz.ru/wp-content/uploads/2018/01/%D1%81%D0%B2%D0%B5%D0%B6%D0%B8%D0%B9-%D0%BB%D1%83%D0%B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90800" y="3581400"/>
            <a:ext cx="3886200" cy="32766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Public\Pictures\Sample Pictures\0003-005-Proekt-Puteshestvie-po-knigam-Gabdully-Tukaj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06235" cy="685800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1066800" y="609600"/>
            <a:ext cx="6477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/>
              <a:t>Консультация для родителей.</a:t>
            </a:r>
            <a:endParaRPr lang="ru-RU" sz="2000" b="1" dirty="0"/>
          </a:p>
        </p:txBody>
      </p:sp>
      <p:pic>
        <p:nvPicPr>
          <p:cNvPr id="8" name="Рисунок 7" descr="1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95600" y="3886200"/>
            <a:ext cx="3719201" cy="27908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hello_html_m731e4f9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95876" y="990600"/>
            <a:ext cx="3886200" cy="2895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 descr="img14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57200" y="990600"/>
            <a:ext cx="3962400" cy="2971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Public\Pictures\Sample Pictures\0003-005-Proekt-Puteshestvie-po-knigam-Gabdully-Tukaj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06235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066800" y="838200"/>
            <a:ext cx="571500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u="sng" dirty="0" smtClean="0"/>
              <a:t>В результате мы узнали:</a:t>
            </a:r>
          </a:p>
          <a:p>
            <a:endParaRPr lang="ru-RU" sz="2000" dirty="0" smtClean="0"/>
          </a:p>
          <a:p>
            <a:pPr>
              <a:buFont typeface="Wingdings" pitchFamily="2" charset="2"/>
              <a:buChar char="ü"/>
            </a:pPr>
            <a:r>
              <a:rPr lang="ru-RU" sz="2000" dirty="0" smtClean="0"/>
              <a:t>как растет лук;</a:t>
            </a:r>
          </a:p>
          <a:p>
            <a:pPr>
              <a:buFont typeface="Wingdings" pitchFamily="2" charset="2"/>
              <a:buChar char="ü"/>
            </a:pPr>
            <a:r>
              <a:rPr lang="ru-RU" sz="2000" dirty="0" smtClean="0"/>
              <a:t>что нужно растениям для роста;</a:t>
            </a:r>
          </a:p>
          <a:p>
            <a:pPr>
              <a:buFont typeface="Wingdings" pitchFamily="2" charset="2"/>
              <a:buChar char="ü"/>
            </a:pPr>
            <a:r>
              <a:rPr lang="ru-RU" sz="2000" dirty="0" smtClean="0"/>
              <a:t>что в группе можно вырастить целый огород;</a:t>
            </a:r>
          </a:p>
          <a:p>
            <a:pPr>
              <a:buFont typeface="Wingdings" pitchFamily="2" charset="2"/>
              <a:buChar char="ü"/>
            </a:pPr>
            <a:r>
              <a:rPr lang="ru-RU" sz="2000" dirty="0" smtClean="0"/>
              <a:t>и просто весело провели время</a:t>
            </a:r>
          </a:p>
          <a:p>
            <a:endParaRPr lang="ru-RU" dirty="0"/>
          </a:p>
        </p:txBody>
      </p:sp>
      <p:pic>
        <p:nvPicPr>
          <p:cNvPr id="7" name="Рисунок 6" descr="deti-animatsionnaya-kartinka-0232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90600" y="3276600"/>
            <a:ext cx="1309687" cy="2462993"/>
          </a:xfrm>
          <a:prstGeom prst="rect">
            <a:avLst/>
          </a:prstGeom>
        </p:spPr>
      </p:pic>
      <p:pic>
        <p:nvPicPr>
          <p:cNvPr id="8" name="Рисунок 7" descr="IMAG022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781800" y="1143000"/>
            <a:ext cx="1738920" cy="2233613"/>
          </a:xfrm>
          <a:prstGeom prst="rect">
            <a:avLst/>
          </a:prstGeo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Public\Pictures\Sample Pictures\0003-005-Proekt-Puteshestvie-po-knigam-Gabdully-Tukaj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06235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828800" y="1905000"/>
            <a:ext cx="5410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/>
              <a:t>Спасибо за внимание!</a:t>
            </a:r>
            <a:endParaRPr lang="ru-RU" sz="4000" dirty="0"/>
          </a:p>
        </p:txBody>
      </p:sp>
      <p:pic>
        <p:nvPicPr>
          <p:cNvPr id="5" name="Рисунок 4" descr="fullout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76600" y="3352800"/>
            <a:ext cx="2762250" cy="17621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Public\Pictures\Sample Pictures\0003-005-Proekt-Puteshestvie-po-knigam-Gabdully-Tukaj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206235" cy="6858000"/>
          </a:xfrm>
          <a:prstGeom prst="rect">
            <a:avLst/>
          </a:prstGeom>
          <a:noFill/>
        </p:spPr>
      </p:pic>
      <p:sp>
        <p:nvSpPr>
          <p:cNvPr id="13" name="TextBox 12"/>
          <p:cNvSpPr txBox="1"/>
          <p:nvPr/>
        </p:nvSpPr>
        <p:spPr>
          <a:xfrm>
            <a:off x="304800" y="1447800"/>
            <a:ext cx="8458200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u="sng" dirty="0" smtClean="0"/>
              <a:t>Предполагаемый результат</a:t>
            </a:r>
            <a:r>
              <a:rPr lang="ru-RU" sz="2000" b="1" dirty="0" smtClean="0"/>
              <a:t>:</a:t>
            </a:r>
            <a:endParaRPr lang="ru-RU" sz="2000" dirty="0" smtClean="0"/>
          </a:p>
          <a:p>
            <a:pPr>
              <a:buFont typeface="Wingdings" pitchFamily="2" charset="2"/>
              <a:buChar char="v"/>
            </a:pPr>
            <a:endParaRPr lang="ru-RU" sz="2000" dirty="0" smtClean="0"/>
          </a:p>
          <a:p>
            <a:pPr lvl="0">
              <a:buFont typeface="Wingdings" pitchFamily="2" charset="2"/>
              <a:buChar char="v"/>
            </a:pPr>
            <a:r>
              <a:rPr lang="ru-RU" sz="2000" dirty="0" smtClean="0"/>
              <a:t>Дети познакомятся с культурными   растениями.</a:t>
            </a:r>
          </a:p>
          <a:p>
            <a:pPr lvl="0">
              <a:buFont typeface="Wingdings" pitchFamily="2" charset="2"/>
              <a:buChar char="v"/>
            </a:pPr>
            <a:r>
              <a:rPr lang="ru-RU" sz="2000" dirty="0" smtClean="0"/>
              <a:t>С помощью опытнической работы дети получат необходимые условия для роста растений.</a:t>
            </a:r>
          </a:p>
          <a:p>
            <a:pPr>
              <a:buFont typeface="Wingdings" pitchFamily="2" charset="2"/>
              <a:buChar char="v"/>
            </a:pPr>
            <a:r>
              <a:rPr lang="ru-RU" sz="2000" dirty="0" smtClean="0"/>
              <a:t>У детей будет формироваться бережное отношение к растительному миру.</a:t>
            </a:r>
          </a:p>
          <a:p>
            <a:pPr lvl="0">
              <a:buFont typeface="Wingdings" pitchFamily="2" charset="2"/>
              <a:buChar char="v"/>
            </a:pPr>
            <a:r>
              <a:rPr lang="ru-RU" sz="2000" dirty="0" smtClean="0"/>
              <a:t>Сформируется у детей уважительное отношение к труду.</a:t>
            </a:r>
          </a:p>
          <a:p>
            <a:pPr lvl="0">
              <a:buFont typeface="Wingdings" pitchFamily="2" charset="2"/>
              <a:buChar char="v"/>
            </a:pPr>
            <a:r>
              <a:rPr lang="ru-RU" sz="2000" dirty="0" smtClean="0"/>
              <a:t>В группе появиться огород на подоконнике.</a:t>
            </a:r>
          </a:p>
          <a:p>
            <a:endParaRPr lang="ru-RU" dirty="0" smtClean="0"/>
          </a:p>
          <a:p>
            <a:pPr lvl="0"/>
            <a:endParaRPr lang="ru-RU" dirty="0" smtClean="0"/>
          </a:p>
          <a:p>
            <a:endParaRPr lang="ru-RU" dirty="0"/>
          </a:p>
        </p:txBody>
      </p:sp>
      <p:pic>
        <p:nvPicPr>
          <p:cNvPr id="8" name="Рисунок 7" descr="i (3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867400" y="4114800"/>
            <a:ext cx="2733675" cy="20478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Public\Pictures\Sample Pictures\0003-005-Proekt-Puteshestvie-po-knigam-Gabdully-Tukaj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206235" cy="6858000"/>
          </a:xfrm>
          <a:prstGeom prst="rect">
            <a:avLst/>
          </a:prstGeom>
          <a:noFill/>
        </p:spPr>
      </p:pic>
      <p:sp>
        <p:nvSpPr>
          <p:cNvPr id="13" name="TextBox 12"/>
          <p:cNvSpPr txBox="1"/>
          <p:nvPr/>
        </p:nvSpPr>
        <p:spPr>
          <a:xfrm>
            <a:off x="304800" y="685800"/>
            <a:ext cx="8458200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 </a:t>
            </a:r>
            <a:r>
              <a:rPr lang="ru-RU" sz="2000" b="1" u="sng" dirty="0" smtClean="0"/>
              <a:t>Задачи</a:t>
            </a:r>
            <a:r>
              <a:rPr lang="ru-RU" sz="2000" b="1" dirty="0" smtClean="0"/>
              <a:t>: </a:t>
            </a:r>
            <a:endParaRPr lang="ru-RU" sz="2000" dirty="0" smtClean="0"/>
          </a:p>
          <a:p>
            <a:r>
              <a:rPr lang="ru-RU" sz="2000" b="1" dirty="0" smtClean="0"/>
              <a:t>Образовательные:</a:t>
            </a:r>
            <a:endParaRPr lang="ru-RU" sz="2000" dirty="0" smtClean="0"/>
          </a:p>
          <a:p>
            <a:pPr lvl="0">
              <a:buFont typeface="Arial" pitchFamily="34" charset="0"/>
              <a:buChar char="•"/>
            </a:pPr>
            <a:r>
              <a:rPr lang="ru-RU" sz="2000" dirty="0" smtClean="0"/>
              <a:t>Расширить знания детей о луке.</a:t>
            </a:r>
          </a:p>
          <a:p>
            <a:pPr lvl="0">
              <a:buFont typeface="Arial" pitchFamily="34" charset="0"/>
              <a:buChar char="•"/>
            </a:pPr>
            <a:r>
              <a:rPr lang="ru-RU" sz="2000" dirty="0" smtClean="0"/>
              <a:t>Познакомить детей с особенностями выращивания культурных растений.</a:t>
            </a:r>
          </a:p>
          <a:p>
            <a:pPr lvl="0">
              <a:buFont typeface="Arial" pitchFamily="34" charset="0"/>
              <a:buChar char="•"/>
            </a:pPr>
            <a:r>
              <a:rPr lang="ru-RU" sz="2000" dirty="0" smtClean="0"/>
              <a:t>Обобщить представление детей о необходимости света, тепла, влаги почвы для роста растений.</a:t>
            </a:r>
          </a:p>
          <a:p>
            <a:pPr lvl="0">
              <a:buFont typeface="Arial" pitchFamily="34" charset="0"/>
              <a:buChar char="•"/>
            </a:pPr>
            <a:r>
              <a:rPr lang="ru-RU" sz="2000" dirty="0" smtClean="0"/>
              <a:t>Формировать умение детей ухаживать за растениями в комнатных условиях.</a:t>
            </a:r>
          </a:p>
          <a:p>
            <a:pPr lvl="0">
              <a:buFont typeface="Arial" pitchFamily="34" charset="0"/>
              <a:buChar char="•"/>
            </a:pPr>
            <a:r>
              <a:rPr lang="ru-RU" sz="2000" dirty="0" smtClean="0"/>
              <a:t>Способствовать развитию творческих способностей у детей.</a:t>
            </a:r>
          </a:p>
          <a:p>
            <a:pPr lvl="0">
              <a:buFont typeface="Arial" pitchFamily="34" charset="0"/>
              <a:buChar char="•"/>
            </a:pPr>
            <a:r>
              <a:rPr lang="ru-RU" sz="2000" dirty="0" smtClean="0"/>
              <a:t>Развивать чувство ответственности за благополучное состояние растений (полив, взрыхление)</a:t>
            </a:r>
          </a:p>
          <a:p>
            <a:pPr lvl="0">
              <a:buFont typeface="Arial" pitchFamily="34" charset="0"/>
              <a:buChar char="•"/>
            </a:pPr>
            <a:r>
              <a:rPr lang="ru-RU" sz="2000" dirty="0" smtClean="0"/>
              <a:t>Продолжать развивать наблюдательность – умение замечать изменения в росте растений.</a:t>
            </a:r>
          </a:p>
          <a:p>
            <a:pPr lvl="0">
              <a:buFont typeface="Arial" pitchFamily="34" charset="0"/>
              <a:buChar char="•"/>
            </a:pPr>
            <a:r>
              <a:rPr lang="ru-RU" sz="2000" dirty="0" smtClean="0"/>
              <a:t>Воспитывать уважение к  труду, бережное отношение к его результатам.</a:t>
            </a:r>
          </a:p>
          <a:p>
            <a:pPr lvl="0">
              <a:buFont typeface="Arial" pitchFamily="34" charset="0"/>
              <a:buChar char="•"/>
            </a:pPr>
            <a:r>
              <a:rPr lang="ru-RU" sz="2000" dirty="0" smtClean="0"/>
              <a:t>Развивать познавательные и творческие способности</a:t>
            </a:r>
          </a:p>
          <a:p>
            <a:pPr lvl="0"/>
            <a:endParaRPr lang="ru-RU" dirty="0" smtClean="0"/>
          </a:p>
          <a:p>
            <a:endParaRPr lang="ru-RU" dirty="0"/>
          </a:p>
        </p:txBody>
      </p:sp>
      <p:pic>
        <p:nvPicPr>
          <p:cNvPr id="8" name="Рисунок 7" descr="i (3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58000" y="5323878"/>
            <a:ext cx="2047875" cy="15341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strips dir="l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Public\Pictures\Sample Pictures\0003-005-Proekt-Puteshestvie-po-knigam-Gabdully-Tukaj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206235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762000" y="381000"/>
            <a:ext cx="36260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 </a:t>
            </a:r>
            <a:endParaRPr lang="ru-RU" sz="3200" b="1" dirty="0">
              <a:solidFill>
                <a:schemeClr val="accent3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38200" y="838200"/>
            <a:ext cx="7467600" cy="4985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u="sng" dirty="0" smtClean="0"/>
              <a:t>Этапы работы над проектом</a:t>
            </a:r>
            <a:r>
              <a:rPr lang="ru-RU" sz="2000" b="1" dirty="0" smtClean="0"/>
              <a:t>:      </a:t>
            </a:r>
            <a:endParaRPr lang="ru-RU" sz="2000" dirty="0" smtClean="0"/>
          </a:p>
          <a:p>
            <a:r>
              <a:rPr lang="ru-RU" sz="2000" b="1" dirty="0" smtClean="0"/>
              <a:t>1 этап - подготовительный</a:t>
            </a:r>
            <a:r>
              <a:rPr lang="ru-RU" sz="2000" dirty="0" smtClean="0"/>
              <a:t> </a:t>
            </a:r>
          </a:p>
          <a:p>
            <a:r>
              <a:rPr lang="ru-RU" sz="2000" dirty="0" smtClean="0"/>
              <a:t>В группе детского сада разбили огород на подоконнике. Подобрали художественную литературу: поговорки, стихи, сказки, загадки о луке.</a:t>
            </a:r>
          </a:p>
          <a:p>
            <a:r>
              <a:rPr lang="ru-RU" sz="2000" b="1" dirty="0" smtClean="0"/>
              <a:t> </a:t>
            </a:r>
            <a:endParaRPr lang="ru-RU" sz="2000" dirty="0" smtClean="0"/>
          </a:p>
          <a:p>
            <a:r>
              <a:rPr lang="ru-RU" sz="2000" b="1" dirty="0" smtClean="0"/>
              <a:t>2 этап - исследовательский</a:t>
            </a:r>
            <a:r>
              <a:rPr lang="ru-RU" sz="2000" dirty="0" smtClean="0"/>
              <a:t> </a:t>
            </a:r>
          </a:p>
          <a:p>
            <a:r>
              <a:rPr lang="ru-RU" sz="2000" dirty="0" smtClean="0"/>
              <a:t>Дети наблюдали за ростом лука. Устанавливали связи: растения -земля, растения -вода, растения-человек.  </a:t>
            </a:r>
          </a:p>
          <a:p>
            <a:r>
              <a:rPr lang="ru-RU" sz="2000" dirty="0" smtClean="0"/>
              <a:t>В процессе исследований дети познакомились с художественной литературой о луке: поговорки, стихи, сказки, загадки. Рассматривали иллюстрации, картины. </a:t>
            </a:r>
            <a:endParaRPr lang="ru-RU" sz="2000" b="1" dirty="0" smtClean="0"/>
          </a:p>
          <a:p>
            <a:r>
              <a:rPr lang="ru-RU" sz="2000" b="1" dirty="0" smtClean="0"/>
              <a:t>3 этап - заключительный </a:t>
            </a:r>
            <a:endParaRPr lang="ru-RU" sz="2000" dirty="0" smtClean="0"/>
          </a:p>
          <a:p>
            <a:r>
              <a:rPr lang="ru-RU" sz="2000" dirty="0" smtClean="0"/>
              <a:t>Проводили анализ и обобщение результатов, полученных в процессе исследовательской деятельности детей. </a:t>
            </a:r>
          </a:p>
          <a:p>
            <a:endParaRPr lang="ru-RU" dirty="0"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Public\Pictures\Sample Pictures\0003-005-Proekt-Puteshestvie-po-knigam-Gabdully-Tukaj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206235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762000" y="381000"/>
            <a:ext cx="36260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 </a:t>
            </a:r>
            <a:endParaRPr lang="ru-RU" sz="3200" b="1" dirty="0">
              <a:solidFill>
                <a:schemeClr val="accent3">
                  <a:lumMod val="50000"/>
                </a:schemeClr>
              </a:solidFill>
              <a:latin typeface="Comic Sans MS" pitchFamily="66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609600" y="1600200"/>
          <a:ext cx="8153400" cy="4568706"/>
        </p:xfrm>
        <a:graphic>
          <a:graphicData uri="http://schemas.openxmlformats.org/drawingml/2006/table">
            <a:tbl>
              <a:tblPr/>
              <a:tblGrid>
                <a:gridCol w="3729936"/>
                <a:gridCol w="3290771"/>
                <a:gridCol w="1132693"/>
              </a:tblGrid>
              <a:tr h="77411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Мероприятия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+mn-lt"/>
                        <a:cs typeface="Times New Roman"/>
                      </a:endParaRPr>
                    </a:p>
                  </a:txBody>
                  <a:tcPr marL="76192" marR="76192" marT="19048" marB="1904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Цели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+mn-lt"/>
                        <a:cs typeface="Times New Roman"/>
                      </a:endParaRPr>
                    </a:p>
                  </a:txBody>
                  <a:tcPr marL="76192" marR="76192" marT="19048" marB="1904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Ответственные</a:t>
                      </a:r>
                      <a:endParaRPr lang="ru-RU" sz="1800" b="1">
                        <a:solidFill>
                          <a:schemeClr val="tx1"/>
                        </a:solidFill>
                        <a:latin typeface="+mn-lt"/>
                        <a:cs typeface="Times New Roman"/>
                      </a:endParaRPr>
                    </a:p>
                  </a:txBody>
                  <a:tcPr marL="76192" marR="76192" marT="19048" marB="1904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283434"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1 этап – подготовительный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+mn-lt"/>
                        <a:cs typeface="Times New Roman"/>
                      </a:endParaRPr>
                    </a:p>
                  </a:txBody>
                  <a:tcPr marL="76192" marR="76192" marT="19048" marB="1904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51012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Подбор наглядно – дидактических пособий, приобретение необходимых материалов и оборудования, подбор художественной и научной литературы.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+mn-lt"/>
                        <a:cs typeface="Times New Roman"/>
                      </a:endParaRPr>
                    </a:p>
                  </a:txBody>
                  <a:tcPr marL="76192" marR="76192" marT="19048" marB="1904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Создать условия для реализации проекта «Огород на окне».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+mn-lt"/>
                        <a:cs typeface="Times New Roman"/>
                      </a:endParaRPr>
                    </a:p>
                  </a:txBody>
                  <a:tcPr marL="76192" marR="76192" marT="19048" marB="1904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Воспитатели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+mn-lt"/>
                        <a:cs typeface="Times New Roman"/>
                      </a:endParaRPr>
                    </a:p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1" dirty="0">
                        <a:solidFill>
                          <a:schemeClr val="tx1"/>
                        </a:solidFill>
                        <a:latin typeface="+mn-lt"/>
                        <a:cs typeface="Times New Roman"/>
                      </a:endParaRPr>
                    </a:p>
                  </a:txBody>
                  <a:tcPr marL="76192" marR="76192" marT="19048" marB="19048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151012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Консультация для родителей «Огород на подоконнике»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+mn-lt"/>
                        <a:cs typeface="Times New Roman"/>
                      </a:endParaRPr>
                    </a:p>
                  </a:txBody>
                  <a:tcPr marL="76192" marR="76192" marT="19048" marB="1904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Просвещать родителей по данной теме.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+mn-lt"/>
                        <a:cs typeface="Times New Roman"/>
                      </a:endParaRPr>
                    </a:p>
                  </a:txBody>
                  <a:tcPr marL="76192" marR="76192" marT="19048" marB="1904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Воспитатели</a:t>
                      </a:r>
                    </a:p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1" dirty="0">
                        <a:solidFill>
                          <a:schemeClr val="tx1"/>
                        </a:solidFill>
                        <a:latin typeface="+mn-lt"/>
                        <a:cs typeface="Times New Roman"/>
                      </a:endParaRPr>
                    </a:p>
                  </a:txBody>
                  <a:tcPr marL="76192" marR="76192" marT="19048" marB="19048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Public\Pictures\Sample Pictures\0003-005-Proekt-Puteshestvie-po-knigam-Gabdully-Tukaj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206235" cy="6858000"/>
          </a:xfrm>
          <a:prstGeom prst="rect">
            <a:avLst/>
          </a:prstGeom>
          <a:noFill/>
        </p:spPr>
      </p:pic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228600" y="152400"/>
          <a:ext cx="8686801" cy="6499205"/>
        </p:xfrm>
        <a:graphic>
          <a:graphicData uri="http://schemas.openxmlformats.org/drawingml/2006/table">
            <a:tbl>
              <a:tblPr/>
              <a:tblGrid>
                <a:gridCol w="3361531"/>
                <a:gridCol w="3981949"/>
                <a:gridCol w="1343321"/>
              </a:tblGrid>
              <a:tr h="525431"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latin typeface="Comic Sans MS" pitchFamily="66" charset="0"/>
                          <a:ea typeface="Times New Roman"/>
                          <a:cs typeface="Times New Roman"/>
                        </a:rPr>
                        <a:t>2 этап – основной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Comic Sans MS" pitchFamily="66" charset="0"/>
                        <a:cs typeface="Times New Roman"/>
                      </a:endParaRPr>
                    </a:p>
                  </a:txBody>
                  <a:tcPr marL="76192" marR="76192" marT="19048" marB="1904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84616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Рассматривание книг, иллюстраций о </a:t>
                      </a: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растениях, чтение сказок, стихотворений.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800" b="1" dirty="0">
                        <a:solidFill>
                          <a:schemeClr val="tx1"/>
                        </a:solidFill>
                        <a:latin typeface="Comic Sans MS" pitchFamily="66" charset="0"/>
                        <a:cs typeface="Times New Roman"/>
                      </a:endParaRPr>
                    </a:p>
                  </a:txBody>
                  <a:tcPr marL="76192" marR="76192" marT="19048" marB="1904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Вызвать интерес к растениям, желание заботиться о них, углублять и расширять знания видах растений.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Comic Sans MS" pitchFamily="66" charset="0"/>
                        <a:cs typeface="Times New Roman"/>
                      </a:endParaRPr>
                    </a:p>
                  </a:txBody>
                  <a:tcPr marL="76192" marR="76192" marT="19048" marB="1904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 rowSpan="5"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Воспитатели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+mn-lt"/>
                        <a:cs typeface="Times New Roman"/>
                      </a:endParaRPr>
                    </a:p>
                  </a:txBody>
                  <a:tcPr marL="76192" marR="76192" marT="19048" marB="19048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202931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НОД «Что растет на грядке?»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Comic Sans MS" pitchFamily="66" charset="0"/>
                        <a:cs typeface="Times New Roman"/>
                      </a:endParaRPr>
                    </a:p>
                  </a:txBody>
                  <a:tcPr marL="76192" marR="76192" marT="19048" marB="1904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Познакомить детей с условиями, необходимыми для роста растений </a:t>
                      </a:r>
                      <a:r>
                        <a:rPr lang="ru-RU" sz="1800" b="1" i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(наличие света. тепла, воды)</a:t>
                      </a: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Закрепить значение слова "овощи ", Научить  различать овощи по внешнему виду, называть одним обобщающим словом.</a:t>
                      </a:r>
                    </a:p>
                  </a:txBody>
                  <a:tcPr marL="76192" marR="76192" marT="19048" marB="1904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0931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Практическая деятельность: посадка лука.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Comic Sans MS" pitchFamily="66" charset="0"/>
                        <a:cs typeface="Times New Roman"/>
                      </a:endParaRPr>
                    </a:p>
                  </a:txBody>
                  <a:tcPr marL="76192" marR="76192" marT="19048" marB="1904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Вызвать интерес к выращиванию огородной культуры</a:t>
                      </a:r>
                      <a:endParaRPr lang="ru-RU" sz="1800" b="1" dirty="0">
                        <a:solidFill>
                          <a:schemeClr val="tx1"/>
                        </a:solidFill>
                      </a:endParaRPr>
                    </a:p>
                  </a:txBody>
                  <a:tcPr marL="76192" marR="76192" marT="19048" marB="1904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6178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Опыт – наблюдение за ростом лука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Comic Sans MS" pitchFamily="66" charset="0"/>
                        <a:cs typeface="Times New Roman"/>
                      </a:endParaRPr>
                    </a:p>
                  </a:txBody>
                  <a:tcPr marL="76192" marR="76192" marT="19048" marB="1904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Учить детей замечать изменения, которые происходят у прорастающих луковиц</a:t>
                      </a:r>
                      <a:endParaRPr lang="ru-RU" sz="1800" b="1" dirty="0">
                        <a:solidFill>
                          <a:schemeClr val="tx1"/>
                        </a:solidFill>
                      </a:endParaRPr>
                    </a:p>
                  </a:txBody>
                  <a:tcPr marL="76192" marR="76192" marT="19048" marB="1904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02665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Труд в уголке природы.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Comic Sans MS" pitchFamily="66" charset="0"/>
                        <a:cs typeface="Times New Roman"/>
                      </a:endParaRPr>
                    </a:p>
                  </a:txBody>
                  <a:tcPr marL="76192" marR="76192" marT="19048" marB="1904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Продолжать учить детей правильно строить суждения и делать выводы о создании благоприятных условий  (воды, света, тепла)</a:t>
                      </a:r>
                      <a:endParaRPr lang="ru-RU" sz="1800" b="1" dirty="0">
                        <a:solidFill>
                          <a:schemeClr val="tx1"/>
                        </a:solidFill>
                      </a:endParaRPr>
                    </a:p>
                  </a:txBody>
                  <a:tcPr marL="76192" marR="76192" marT="19048" marB="1904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Public\Pictures\Sample Pictures\0003-005-Proekt-Puteshestvie-po-knigam-Gabdully-Tukaj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206235" cy="68580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</p:pic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381000" y="1066800"/>
          <a:ext cx="8382000" cy="4572000"/>
        </p:xfrm>
        <a:graphic>
          <a:graphicData uri="http://schemas.openxmlformats.org/drawingml/2006/table">
            <a:tbl>
              <a:tblPr/>
              <a:tblGrid>
                <a:gridCol w="3031567"/>
                <a:gridCol w="3925493"/>
                <a:gridCol w="1424940"/>
              </a:tblGrid>
              <a:tr h="440776"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3 этап – заключительный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+mn-lt"/>
                        <a:cs typeface="Times New Roman"/>
                      </a:endParaRPr>
                    </a:p>
                  </a:txBody>
                  <a:tcPr marL="76192" marR="76192" marT="19048" marB="1904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32722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Фото « Лук</a:t>
                      </a:r>
                      <a:r>
                        <a:rPr lang="ru-RU" sz="1800" b="1" baseline="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 с нашей грядки кушают ребятки</a:t>
                      </a:r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»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+mn-lt"/>
                        <a:cs typeface="Times New Roman"/>
                      </a:endParaRPr>
                    </a:p>
                  </a:txBody>
                  <a:tcPr marL="76192" marR="76192" marT="19048" marB="1904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Организация сбора лука в группе. Дома - употребление срезанного лука в пищу. </a:t>
                      </a:r>
                      <a:r>
                        <a:rPr lang="ru-RU" sz="1800" b="1" dirty="0" err="1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Фотоотчет</a:t>
                      </a:r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1" dirty="0">
                        <a:solidFill>
                          <a:schemeClr val="tx1"/>
                        </a:solidFill>
                        <a:latin typeface="+mn-lt"/>
                        <a:cs typeface="Times New Roman"/>
                      </a:endParaRPr>
                    </a:p>
                  </a:txBody>
                  <a:tcPr marL="76192" marR="76192" marT="19048" marB="1904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Воспитатели родители.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+mn-lt"/>
                        <a:cs typeface="Times New Roman"/>
                      </a:endParaRPr>
                    </a:p>
                  </a:txBody>
                  <a:tcPr marL="76192" marR="76192" marT="19048" marB="19048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180400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Обработка и оформление материалов проекта в виде презентации.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+mn-lt"/>
                        <a:cs typeface="Times New Roman"/>
                      </a:endParaRPr>
                    </a:p>
                  </a:txBody>
                  <a:tcPr marL="76192" marR="76192" marT="19048" marB="1904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+mn-lt"/>
                        <a:cs typeface="Times New Roman"/>
                      </a:endParaRPr>
                    </a:p>
                  </a:txBody>
                  <a:tcPr marL="76192" marR="76192" marT="19048" marB="1904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Воспитатели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+mn-lt"/>
                        <a:cs typeface="Times New Roman"/>
                      </a:endParaRPr>
                    </a:p>
                  </a:txBody>
                  <a:tcPr marL="76192" marR="76192" marT="19048" marB="19048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Public\Pictures\Sample Pictures\0003-005-Proekt-Puteshestvie-po-knigam-Gabdully-Tukaj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06235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629117" y="381000"/>
            <a:ext cx="654057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Приготовили емкости для посадки</a:t>
            </a:r>
            <a:endParaRPr lang="ru-RU" sz="2800" b="1" dirty="0">
              <a:solidFill>
                <a:schemeClr val="accent3">
                  <a:lumMod val="50000"/>
                </a:schemeClr>
              </a:solidFill>
              <a:latin typeface="Comic Sans MS" pitchFamily="66" charset="0"/>
            </a:endParaRPr>
          </a:p>
        </p:txBody>
      </p:sp>
      <p:pic>
        <p:nvPicPr>
          <p:cNvPr id="10242" name="Picture 2" descr="C:\Users\kevl\Pictures\IMG_20210226_09040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-290898" y="3214302"/>
            <a:ext cx="4163195" cy="3124200"/>
          </a:xfrm>
          <a:prstGeom prst="rect">
            <a:avLst/>
          </a:prstGeom>
          <a:noFill/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98934" y="2667000"/>
            <a:ext cx="3145066" cy="4190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5" name="Picture 5" descr="C:\Users\kevl\Pictures\Фото с телефона\2021-02\IMG_20210226_090451 (2)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00400" y="838200"/>
            <a:ext cx="2819400" cy="38862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1157</TotalTime>
  <Words>435</Words>
  <Application>Microsoft Office PowerPoint</Application>
  <PresentationFormat>Экран (4:3)</PresentationFormat>
  <Paragraphs>89</Paragraphs>
  <Slides>22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Office Theme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kevl</cp:lastModifiedBy>
  <cp:revision>123</cp:revision>
  <dcterms:created xsi:type="dcterms:W3CDTF">2016-04-16T19:46:32Z</dcterms:created>
  <dcterms:modified xsi:type="dcterms:W3CDTF">2021-03-22T08:52:28Z</dcterms:modified>
</cp:coreProperties>
</file>