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64" r:id="rId6"/>
    <p:sldId id="266" r:id="rId7"/>
    <p:sldId id="268" r:id="rId8"/>
    <p:sldId id="267" r:id="rId9"/>
    <p:sldId id="269" r:id="rId10"/>
    <p:sldId id="270" r:id="rId11"/>
    <p:sldId id="271" r:id="rId12"/>
    <p:sldId id="274" r:id="rId13"/>
    <p:sldId id="273" r:id="rId14"/>
    <p:sldId id="272" r:id="rId15"/>
    <p:sldId id="275" r:id="rId16"/>
    <p:sldId id="276" r:id="rId17"/>
    <p:sldId id="277" r:id="rId18"/>
    <p:sldId id="278" r:id="rId19"/>
    <p:sldId id="279" r:id="rId20"/>
    <p:sldId id="280" r:id="rId21"/>
    <p:sldId id="282" r:id="rId22"/>
    <p:sldId id="281" r:id="rId23"/>
    <p:sldId id="284" r:id="rId24"/>
    <p:sldId id="283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402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178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56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740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658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1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80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1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312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66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77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1078F-3811-4012-B1FE-21B5287C3BC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56FF-1804-4FC9-984E-B7EEF23C4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24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fJd9RT4pg_CckntWhlhH0w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0hcjm1rYUI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4;&#1091;&#1083;&#1100;&#1090;&#1080;&#1084;&#1077;&#1076;&#1080;&#1072;.&#1084;&#1080;&#1085;&#1086;&#1073;&#1086;&#1088;&#1086;&#1085;&#1099;.&#1088;&#1092;/encyclopedia/museums/vvs.ht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cSb7bpKdt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://maprossiya.ru/voronezhskaya-oblast/pavlovskiy-raion/pavlovsk/ulica-olega-koshevogo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infourok.ru/go.html?href=http://maprossiya.ru/voronezhskaya-oblast/pavlovskiy-raion/pavlovsk/ulica-zoi-kosmodemyanskoy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://maprossiya.ru/voronezhskaya-oblast/pavlovskiy-raion/pavlovsk/ulica-marshala-zhukov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infourok.ru/go.html?href=http://maprossiya.ru/voronezhskaya-oblast/pavlovskiy-raion/pavlovsk/ulica-gastello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://maprossiya.ru/voronezhskaya-oblast/pavlovskiy-raion/pavlovsk/ulica-aleksandra-matrosov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96538" y="562453"/>
            <a:ext cx="8262851" cy="212365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Информационно-познавательный проект</a:t>
            </a:r>
          </a:p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«Мы память бережно храним»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"/>
          <a:stretch/>
        </p:blipFill>
        <p:spPr>
          <a:xfrm>
            <a:off x="889462" y="462049"/>
            <a:ext cx="3702020" cy="495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02897" y="212466"/>
            <a:ext cx="3931921" cy="600164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Всероссийское общественное движение «Волонтёры Победы» и Фонд памяти полководцев Победы ранее выступили с инициативой высадить по всей стране 27 млн деревьев в память о погибших во время войны. В каждом городе от Владивостока до Калининграда найдётся место для своего «Сада памяти» – места, где можно передать историю своей семьи детям и внукам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90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1747" y="633401"/>
            <a:ext cx="7110922" cy="120032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В преддверии празднования 75-летия Великой Победы, </a:t>
            </a:r>
            <a:r>
              <a:rPr lang="ru-RU" dirty="0" smtClean="0">
                <a:solidFill>
                  <a:prstClr val="black"/>
                </a:solidFill>
              </a:rPr>
              <a:t>учащиеся </a:t>
            </a:r>
            <a:r>
              <a:rPr lang="ru-RU" dirty="0">
                <a:solidFill>
                  <a:prstClr val="black"/>
                </a:solidFill>
              </a:rPr>
              <a:t>нашей школы </a:t>
            </a:r>
            <a:r>
              <a:rPr lang="ru-RU" dirty="0" smtClean="0">
                <a:solidFill>
                  <a:prstClr val="black"/>
                </a:solidFill>
              </a:rPr>
              <a:t>смогли посетить  </a:t>
            </a:r>
            <a:r>
              <a:rPr lang="ru-RU" dirty="0">
                <a:solidFill>
                  <a:prstClr val="black"/>
                </a:solidFill>
              </a:rPr>
              <a:t>виртуальные экскурсии по военным музеям страны. </a:t>
            </a:r>
            <a:endParaRPr lang="ru-RU" dirty="0" smtClean="0">
              <a:solidFill>
                <a:prstClr val="black"/>
              </a:solidFill>
            </a:endParaRPr>
          </a:p>
          <a:p>
            <a:pPr algn="just"/>
            <a:r>
              <a:rPr lang="en-US" dirty="0" smtClean="0">
                <a:solidFill>
                  <a:prstClr val="black"/>
                </a:solidFill>
                <a:hlinkClick r:id="rId3"/>
              </a:rPr>
              <a:t>https://www.youtube.com/channel/UCfJd9RT4pg_CckntWhlhH0w</a:t>
            </a:r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1687" y="2737733"/>
            <a:ext cx="7010399" cy="261610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Виртуальный тур Музея Победы г. Москва.</a:t>
            </a:r>
            <a:b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Музей Победы является составной и одновременно основной частью мемориального комплекса Победы на Поклонной горе в Москве. Музейная часть ансамбля включает в себя залы памяти и славы, художественную галерею, шесть диорам («Контрнаступление советских войск под Москвой в декабре 1941 года», «Блокада Ленинграда», «Сталинградская битва. Соединение фронтов», «Курская битва», «Форсирование Днепра», «Штурм Берлина»), а также залы исторической экспозиции и зал встреч ветеранов.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6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91" y="856212"/>
            <a:ext cx="7036989" cy="46867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32371" y="2357028"/>
            <a:ext cx="2798697" cy="156966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Ребята поделились </a:t>
            </a:r>
            <a:r>
              <a:rPr lang="ru-RU" sz="2400" dirty="0">
                <a:solidFill>
                  <a:prstClr val="black"/>
                </a:solidFill>
              </a:rPr>
              <a:t>своим мнением о виртуальной </a:t>
            </a:r>
            <a:r>
              <a:rPr lang="ru-RU" sz="2400" dirty="0" smtClean="0">
                <a:solidFill>
                  <a:prstClr val="black"/>
                </a:solidFill>
              </a:rPr>
              <a:t>экскурсии: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3687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27760" y="798265"/>
            <a:ext cx="6096000" cy="452431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i="1" dirty="0">
                <a:solidFill>
                  <a:prstClr val="black"/>
                </a:solidFill>
              </a:rPr>
              <a:t>«Сегодня </a:t>
            </a:r>
            <a:r>
              <a:rPr lang="ru-RU" i="1" dirty="0" smtClean="0">
                <a:solidFill>
                  <a:prstClr val="black"/>
                </a:solidFill>
              </a:rPr>
              <a:t>я смогла побывать на экскурсии в виртуальном музее.</a:t>
            </a:r>
          </a:p>
          <a:p>
            <a:r>
              <a:rPr lang="ru-RU" i="1" dirty="0" smtClean="0">
                <a:solidFill>
                  <a:prstClr val="black"/>
                </a:solidFill>
              </a:rPr>
              <a:t> Скажу про свои </a:t>
            </a:r>
            <a:r>
              <a:rPr lang="ru-RU" i="1" dirty="0">
                <a:solidFill>
                  <a:prstClr val="black"/>
                </a:solidFill>
              </a:rPr>
              <a:t>первые впечатления. 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i="1" dirty="0" smtClean="0">
                <a:solidFill>
                  <a:prstClr val="black"/>
                </a:solidFill>
              </a:rPr>
              <a:t>Сайт </a:t>
            </a:r>
            <a:r>
              <a:rPr lang="ru-RU" i="1" dirty="0">
                <a:solidFill>
                  <a:prstClr val="black"/>
                </a:solidFill>
              </a:rPr>
              <a:t>выполнен очень ярко и интересно, можно быстро перемещаться между слайдами.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i="1" dirty="0" smtClean="0">
                <a:solidFill>
                  <a:prstClr val="black"/>
                </a:solidFill>
              </a:rPr>
              <a:t>Все </a:t>
            </a:r>
            <a:r>
              <a:rPr lang="ru-RU" i="1" dirty="0">
                <a:solidFill>
                  <a:prstClr val="black"/>
                </a:solidFill>
              </a:rPr>
              <a:t>разделы этого музея очень хорошо оформлены и к каждому подзаголовку прикреплено фото. Информация подана доступно и </a:t>
            </a:r>
            <a:r>
              <a:rPr lang="ru-RU" i="1" dirty="0" smtClean="0">
                <a:solidFill>
                  <a:prstClr val="black"/>
                </a:solidFill>
              </a:rPr>
              <a:t>понятно, я </a:t>
            </a:r>
            <a:r>
              <a:rPr lang="ru-RU" i="1" dirty="0">
                <a:solidFill>
                  <a:prstClr val="black"/>
                </a:solidFill>
              </a:rPr>
              <a:t>сразу же </a:t>
            </a:r>
            <a:r>
              <a:rPr lang="ru-RU" i="1" dirty="0" smtClean="0">
                <a:solidFill>
                  <a:prstClr val="black"/>
                </a:solidFill>
              </a:rPr>
              <a:t>прониклась </a:t>
            </a:r>
            <a:r>
              <a:rPr lang="ru-RU" i="1" dirty="0">
                <a:solidFill>
                  <a:prstClr val="black"/>
                </a:solidFill>
              </a:rPr>
              <a:t>атмосферой прошлого. 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i="1" dirty="0">
                <a:solidFill>
                  <a:prstClr val="black"/>
                </a:solidFill>
              </a:rPr>
              <a:t>Я была приятно удивлена, ведь это не менее интересно, чем самый настоящий музей! 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i="1" dirty="0" smtClean="0">
                <a:solidFill>
                  <a:prstClr val="black"/>
                </a:solidFill>
              </a:rPr>
              <a:t>Я </a:t>
            </a:r>
            <a:r>
              <a:rPr lang="ru-RU" i="1" dirty="0">
                <a:solidFill>
                  <a:prstClr val="black"/>
                </a:solidFill>
              </a:rPr>
              <a:t>провела почти целый час, изучая и просматривая его разделы. </a:t>
            </a:r>
            <a:endParaRPr lang="ru-RU" i="1" dirty="0" smtClean="0">
              <a:solidFill>
                <a:prstClr val="black"/>
              </a:solidFill>
            </a:endParaRPr>
          </a:p>
          <a:p>
            <a:r>
              <a:rPr lang="ru-RU" i="1" dirty="0" smtClean="0">
                <a:solidFill>
                  <a:prstClr val="black"/>
                </a:solidFill>
              </a:rPr>
              <a:t>Так </a:t>
            </a:r>
            <a:r>
              <a:rPr lang="ru-RU" i="1" dirty="0">
                <a:solidFill>
                  <a:prstClr val="black"/>
                </a:solidFill>
              </a:rPr>
              <a:t>здорово, что, не выходя из дома, мы имеем возможность посещать музеи и не забывать Великую победу нашей страны</a:t>
            </a:r>
            <a:r>
              <a:rPr lang="ru-RU" i="1" dirty="0" smtClean="0">
                <a:solidFill>
                  <a:prstClr val="black"/>
                </a:solidFill>
              </a:rPr>
              <a:t>.»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0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7773" y="566678"/>
            <a:ext cx="8348439" cy="120032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Также  учащиеся по желанию могли посетить и посещали следующие экскурсии: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Диорама "Блокада Ленинграда"</a:t>
            </a:r>
          </a:p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https://www.youtube.com/watch?v=C0hcjm1rYUI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358974" y="2230872"/>
            <a:ext cx="7967906" cy="341632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Блокада Ленинграда</a:t>
            </a:r>
            <a:r>
              <a:rPr lang="ru-RU" dirty="0" smtClean="0"/>
              <a:t> длилась 872 дня. Это число знакомо нам из учебников, но для тех, кто жил в этом городе – это не просто цифра: каждый их этих дней оставлял тяжелый след в жизни каждого блокадника. Ленинград терял своих жителей с колоссальной скоростью. По разным подсчетам, в городе погибло от 692 000 до 1 500 000 человек – и почти все из них умерли от голода. Единственной надеждой на завтрашний день был паек. Буханка хлеба постепенно превратилась в 125-ти граммовый кусочек – именно такая минимальная норма выдачи хлеба была установлена для жителей блокадного Ленинграда. В зимнее время, когда Ладога замерзала, прямо по речному льду прокладывали трассу для доставки продовольствия – «Дорогу жизни». Дорогу постоянно бомбили и обстреливали с воздуха, но машины не прекращали идти вперед и доставлять в город продукты и надежду на жизнь.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82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2713" y="745386"/>
            <a:ext cx="9343504" cy="383079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F5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Учащимся было предложено посетить виртуальный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 «Центрального музея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Военно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–воздушных сил «ЦМ ВВС» филиала ФГБУ «ЦМВС РФ» Минобороны России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Центральный музей ВВС является одним из крупнейших музеев авиации в Европе и хранит историю создания и развития военной авиации в России. В настоящее время коллекция насчитывает более 54 тысяч экспонатов, в том числе: 194 летательных аппарата, 118 образцов авиационных двигателей, 5152 единиц предметов техники: воздушных винтов, авиационного оборудования и вооружения. 71 музейный предмет имеет сертификат памятника науки и техники. Гордостью музея ВВС являются его экспонаты «Илья Муромец», АНТ-25, Ил-2, ДБ-3, Ла-7 (трижды Героя Советского Союза </a:t>
            </a:r>
            <a:r>
              <a:rPr lang="ru-RU" dirty="0" err="1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И.Кожедуба</a:t>
            </a:r>
            <a:r>
              <a:rPr lang="ru-RU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), М-50, Су-100, Су-35, Ту-144, МиГ-29, вертолеты Ми-12, Як-24, Ми-24 и многие другие.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34835" y="4998397"/>
            <a:ext cx="7525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</a:t>
            </a:r>
            <a:r>
              <a:rPr lang="ru-RU" dirty="0" err="1" smtClean="0">
                <a:hlinkClick r:id="rId3"/>
              </a:rPr>
              <a:t>мультимедиа.минобороны.рф</a:t>
            </a:r>
            <a:r>
              <a:rPr lang="ru-RU" dirty="0" smtClean="0">
                <a:hlinkClick r:id="rId3"/>
              </a:rPr>
              <a:t>/</a:t>
            </a:r>
            <a:r>
              <a:rPr lang="en-US" dirty="0" smtClean="0">
                <a:hlinkClick r:id="rId3"/>
              </a:rPr>
              <a:t>encyclopedia/museums/vvs.htm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75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49978" y="196795"/>
            <a:ext cx="6096000" cy="101566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Диорама "Битва под Сталинградом"</a:t>
            </a:r>
          </a:p>
          <a:p>
            <a:endParaRPr lang="ru-RU" sz="2000" dirty="0" smtClean="0">
              <a:hlinkClick r:id="rId3"/>
            </a:endParaRPr>
          </a:p>
          <a:p>
            <a:r>
              <a:rPr lang="en-US" sz="2000" dirty="0" smtClean="0">
                <a:hlinkClick r:id="rId3"/>
              </a:rPr>
              <a:t>https://www.youtube.com/watch?v=pcSb7bpKdt0</a:t>
            </a: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32757" y="1409252"/>
            <a:ext cx="10931236" cy="424731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2 февраля -- День разгрома советскими войсками немецко-фашистских войск в Сталинградской битве. Этот день памяти посвящен одному из важнейших сражений Второй Мировой войны. Сталинградская битва происходила на территории современных Воронежской, Ростовской, Волгоградской областей и Республики Калмыкии с 17 июля 1942 по 2 февраля 1943 года. Его целью был захват большой излучины Дона, </a:t>
            </a:r>
            <a:r>
              <a:rPr lang="ru-RU" dirty="0" err="1" smtClean="0"/>
              <a:t>волгодонского</a:t>
            </a:r>
            <a:r>
              <a:rPr lang="ru-RU" dirty="0" smtClean="0"/>
              <a:t> перешейка и Сталинграда (современный Волгоград).</a:t>
            </a:r>
            <a:br>
              <a:rPr lang="ru-RU" dirty="0" smtClean="0"/>
            </a:br>
            <a:r>
              <a:rPr lang="ru-RU" dirty="0" smtClean="0"/>
              <a:t>Осуществление этого плана блокировало бы транспортное сообщение между центральными районами СССР и Кавказом, создало бы плацдарм для дальнейшего наступления с целью захвата кавказских месторождений нефти.</a:t>
            </a:r>
            <a:br>
              <a:rPr lang="ru-RU" dirty="0" smtClean="0"/>
            </a:br>
            <a:r>
              <a:rPr lang="ru-RU" dirty="0" smtClean="0"/>
              <a:t>За июль-ноябрь Красной Армии удалось заставить немцев увязнуть в оборонительных боях, за ноябрь-январь окружить группировку немецких войск в результате операции «Уран», отбить деблокирующий немецкий удар «</a:t>
            </a:r>
            <a:r>
              <a:rPr lang="ru-RU" dirty="0" err="1" smtClean="0"/>
              <a:t>Винтергевиттер</a:t>
            </a:r>
            <a:r>
              <a:rPr lang="ru-RU" dirty="0" smtClean="0"/>
              <a:t>» и сжать кольцо окружения к развалинам Сталинграда. Окружённая группировка капитулировала 2 февраля 1943 года, в том числе 24 генерала и фельдмаршал Паулюс.</a:t>
            </a:r>
            <a:br>
              <a:rPr lang="ru-RU" dirty="0" smtClean="0"/>
            </a:br>
            <a:r>
              <a:rPr lang="ru-RU" dirty="0" smtClean="0"/>
              <a:t>Эта победа после череды поражений 1941-1942 годов положила начало «коренному перелому» (перехвату советским командованием стратегической инициативы) в войне. Сталинградская битва стала одной из самых кровавых в истории человечества.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0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73085" y="385859"/>
            <a:ext cx="10016836" cy="147732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Также ребята  на сайте  </a:t>
            </a:r>
            <a:r>
              <a:rPr lang="ru-RU" dirty="0" err="1" smtClean="0"/>
              <a:t>Россошанской</a:t>
            </a:r>
            <a:r>
              <a:rPr lang="ru-RU" dirty="0" smtClean="0"/>
              <a:t> Библиотеки им. </a:t>
            </a:r>
            <a:r>
              <a:rPr lang="ru-RU" dirty="0" err="1" smtClean="0"/>
              <a:t>А.Т.Прасолова</a:t>
            </a:r>
            <a:endParaRPr lang="ru-RU" dirty="0" smtClean="0"/>
          </a:p>
          <a:p>
            <a:r>
              <a:rPr lang="ru-RU" dirty="0" smtClean="0"/>
              <a:t>смогли  познакомиться с памятниками, расположенными в  Воронежской области (</a:t>
            </a:r>
            <a:r>
              <a:rPr lang="ru-RU" dirty="0" err="1" smtClean="0"/>
              <a:t>г.Россошь</a:t>
            </a:r>
            <a:r>
              <a:rPr lang="ru-RU" dirty="0" smtClean="0"/>
              <a:t>),  посвященными Великой Отечественной войне.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88" y="2105891"/>
            <a:ext cx="5905500" cy="381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55476" y="1964451"/>
            <a:ext cx="3391593" cy="36933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 площади Ленина 9 мая 1975 года был торжественно открыт монумент Боевой Славы, посвященный </a:t>
            </a:r>
            <a:r>
              <a:rPr lang="ru-RU" dirty="0" err="1" smtClean="0"/>
              <a:t>Острогожско</a:t>
            </a:r>
            <a:r>
              <a:rPr lang="ru-RU" dirty="0" smtClean="0"/>
              <a:t> -</a:t>
            </a:r>
            <a:r>
              <a:rPr lang="ru-RU" dirty="0" err="1" smtClean="0"/>
              <a:t>Россошанской</a:t>
            </a:r>
            <a:r>
              <a:rPr lang="ru-RU" dirty="0" smtClean="0"/>
              <a:t> наступательной операции Советской Армии. Выполнен монумент в виде металлического кольца диаметром 10 метров, на внешней стороне которого изображен Орден Победы и написано: «Подвигу народа жить в веках».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21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31" y="931025"/>
            <a:ext cx="4509141" cy="30075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272" y="931024"/>
            <a:ext cx="4679026" cy="301872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49979" y="4416567"/>
            <a:ext cx="6096000" cy="120032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По внутренней стороне – 14 барельефов, изображающих эпизоды Великой Отечественной войны. Внутри кольца - барельеф с изображением пехотинца и танкиста, а также схема </a:t>
            </a:r>
            <a:r>
              <a:rPr lang="ru-RU" dirty="0" err="1" smtClean="0"/>
              <a:t>Острогожско</a:t>
            </a:r>
            <a:r>
              <a:rPr lang="ru-RU" dirty="0" smtClean="0"/>
              <a:t> - </a:t>
            </a:r>
            <a:r>
              <a:rPr lang="ru-RU" dirty="0" err="1" smtClean="0"/>
              <a:t>Россошанской</a:t>
            </a:r>
            <a:r>
              <a:rPr lang="ru-RU" dirty="0" smtClean="0"/>
              <a:t> операции.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5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174864"/>
            <a:ext cx="5905500" cy="381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09606" y="1720841"/>
            <a:ext cx="4455623" cy="341632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 бетонной поверхности памятника написано: «Россошь освободили воины 3-й танковой Армии генерала П. С. Рыбалко. Первыми ворвались в город 15.01.43 г. танкисты 106-й танковой бригады под командованием </a:t>
            </a:r>
            <a:r>
              <a:rPr lang="ru-RU" dirty="0" err="1" smtClean="0"/>
              <a:t>гв</a:t>
            </a:r>
            <a:r>
              <a:rPr lang="ru-RU" dirty="0" smtClean="0"/>
              <a:t>. полковника И. Е. Алексеева». В толще бетонной стены замурованы урны с землей с братских могил воинов, павших при освобождении Россоши. Авторы памятника – </a:t>
            </a:r>
            <a:r>
              <a:rPr lang="ru-RU" dirty="0" err="1" smtClean="0"/>
              <a:t>россошанские</a:t>
            </a:r>
            <a:r>
              <a:rPr lang="ru-RU" dirty="0" smtClean="0"/>
              <a:t> художники В. П. Колесников, В. М. Сирота, Б. Т. Литвинов, Н. А. Гребцов.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6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14014" cy="69828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84865" y="1185673"/>
            <a:ext cx="7526867" cy="378565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Цель</a:t>
            </a:r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проекта: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формирование </a:t>
            </a:r>
            <a:r>
              <a:rPr lang="ru-RU" sz="2400" dirty="0">
                <a:solidFill>
                  <a:prstClr val="black"/>
                </a:solidFill>
              </a:rPr>
              <a:t>представлений о Великой Отечественной войне (воспитание патриотических чувств у обучающихся) на основе уже имеющихся представлений о </a:t>
            </a:r>
            <a:r>
              <a:rPr lang="ru-RU" sz="2400" dirty="0" smtClean="0">
                <a:solidFill>
                  <a:prstClr val="black"/>
                </a:solidFill>
              </a:rPr>
              <a:t>войне;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 сохранение </a:t>
            </a:r>
            <a:r>
              <a:rPr lang="ru-RU" sz="2400" dirty="0">
                <a:solidFill>
                  <a:prstClr val="black"/>
                </a:solidFill>
              </a:rPr>
              <a:t>преемственности </a:t>
            </a:r>
            <a:r>
              <a:rPr lang="ru-RU" sz="2400" dirty="0" smtClean="0">
                <a:solidFill>
                  <a:prstClr val="black"/>
                </a:solidFill>
              </a:rPr>
              <a:t>поколений;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формирование </a:t>
            </a:r>
            <a:r>
              <a:rPr lang="ru-RU" sz="2400" dirty="0">
                <a:solidFill>
                  <a:prstClr val="black"/>
                </a:solidFill>
              </a:rPr>
              <a:t>уважения к военной истории России, гражданских </a:t>
            </a:r>
            <a:r>
              <a:rPr lang="ru-RU" sz="2400" dirty="0" smtClean="0">
                <a:solidFill>
                  <a:prstClr val="black"/>
                </a:solidFill>
              </a:rPr>
              <a:t>позиций;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воспитание </a:t>
            </a:r>
            <a:r>
              <a:rPr lang="ru-RU" sz="2400" dirty="0">
                <a:solidFill>
                  <a:prstClr val="black"/>
                </a:solidFill>
              </a:rPr>
              <a:t>патриотизма и чувства гордости за свою Родину.</a:t>
            </a:r>
          </a:p>
        </p:txBody>
      </p:sp>
    </p:spTree>
    <p:extLst>
      <p:ext uri="{BB962C8B-B14F-4D97-AF65-F5344CB8AC3E}">
        <p14:creationId xmlns:p14="http://schemas.microsoft.com/office/powerpoint/2010/main" val="264742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20982" y="615142"/>
            <a:ext cx="9088366" cy="40011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Ребята  смогли узнать, в честь каких героев войны  названы улицы  в г. Павловске</a:t>
            </a:r>
            <a:r>
              <a:rPr lang="ru-RU" sz="20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64040" y="2394697"/>
            <a:ext cx="2790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none" strike="noStrike" dirty="0" smtClean="0">
                <a:effectLst/>
                <a:latin typeface="Times New Roman, serif"/>
                <a:hlinkClick r:id="rId3"/>
              </a:rPr>
              <a:t>улица Олега Кошевого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96000" y="1314691"/>
            <a:ext cx="3526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none" strike="noStrike" dirty="0" smtClean="0">
                <a:effectLst/>
                <a:latin typeface="Times New Roman, serif"/>
                <a:hlinkClick r:id="rId4"/>
              </a:rPr>
              <a:t>улица Зои Космодемьянской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8203" y="1768690"/>
            <a:ext cx="4599786" cy="30665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647" y="2954202"/>
            <a:ext cx="4461164" cy="334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9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89449" y="589585"/>
            <a:ext cx="291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none" strike="noStrike" dirty="0" smtClean="0">
                <a:effectLst/>
                <a:latin typeface="Times New Roman, serif"/>
                <a:hlinkClick r:id="rId3"/>
              </a:rPr>
              <a:t>Улица Маршала Жукова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74138" y="1995639"/>
            <a:ext cx="1993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none" strike="noStrike" dirty="0" smtClean="0">
                <a:effectLst/>
                <a:latin typeface="Times New Roman, serif"/>
                <a:hlinkClick r:id="rId4"/>
              </a:rPr>
              <a:t>улица Гастелло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974959"/>
            <a:ext cx="4782078" cy="3581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t="13571" b="8265"/>
          <a:stretch/>
        </p:blipFill>
        <p:spPr>
          <a:xfrm>
            <a:off x="332510" y="2765903"/>
            <a:ext cx="5430981" cy="318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4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6670" y="933396"/>
            <a:ext cx="361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none" strike="noStrike" dirty="0" smtClean="0">
                <a:effectLst/>
                <a:latin typeface="Times New Roman, serif"/>
                <a:hlinkClick r:id="rId3"/>
              </a:rPr>
              <a:t>улица Александра Матросова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95" y="1496290"/>
            <a:ext cx="4566459" cy="3424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446" y="673330"/>
            <a:ext cx="4926677" cy="369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7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6947" y="324433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7927" y="285521"/>
            <a:ext cx="6096000" cy="341632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Тихо… Слышите?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Словно где-то бьётся сердце нашей планеты…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Это, власть утверждая над всеми,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по планете шагает ВРЕМЯ.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Тихо. Слышите?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Это не грозы, это жизнь ускоряет бег.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И по рельсам, взметнувшись к звёздам,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Громыхает наш новый век!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И вдруг: постой, не греми!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Видишь – алый гранит и пламя.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Задержись… Удели мне миг.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Это я говорю тебе, ПАМЯТЬ.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64131" y="3890665"/>
            <a:ext cx="6096000" cy="1754326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Великой Победе — семьдесят пять. </a:t>
            </a: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Это не просто историческая дистанция, обозначающая годы без войны. </a:t>
            </a: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Время, вмещающее в себя семь десятилетий, — это время испытания послевоенного поколения Памятью…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7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6947" y="3244334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30532" y="587769"/>
            <a:ext cx="8163098" cy="5078313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Передать эстафету памяти, показать ребятам величие и самоотверженность подвига людей, завоевавших Победу – одна из задач общешкольного проекта. </a:t>
            </a:r>
          </a:p>
          <a:p>
            <a:endParaRPr lang="ru-RU" dirty="0" smtClean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А еще беречь и углублять знания о войне, чтобы донести их до тех, кто еще не родился, ведь «сколько в человеке памяти, столько в нем и человека». 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endParaRPr lang="ru-RU" dirty="0" smtClean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r>
              <a:rPr lang="ru-RU" b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Проект «Мы память бережно храним» </a:t>
            </a:r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- построение диалогического взаимодействия взрослого и воспитанника. </a:t>
            </a:r>
          </a:p>
          <a:p>
            <a:endParaRPr lang="ru-RU" dirty="0" smtClean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В рамках проекта предполагалась  организация просветительской, исследовательской, творческой, поисковой деятельности среди учащихся. </a:t>
            </a:r>
            <a:b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</a:br>
            <a:endParaRPr lang="ru-RU" dirty="0" smtClean="0">
              <a:solidFill>
                <a:srgbClr val="000000"/>
              </a:solidFill>
              <a:effectLst/>
              <a:latin typeface="Georgia" panose="02040502050405020303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Работая над проектом, мы выстроим логическую цепь самых сокровенных слов для каждого из нас: </a:t>
            </a:r>
          </a:p>
          <a:p>
            <a:r>
              <a:rPr lang="ru-RU" b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«Родина - Война - Подвиг советских солдат - Победа - Память - Россия».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607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10227" cy="6924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6153" y="1020992"/>
            <a:ext cx="6096000" cy="415498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Гипотеза:</a:t>
            </a:r>
            <a:r>
              <a:rPr lang="ru-RU" sz="2400" dirty="0">
                <a:solidFill>
                  <a:prstClr val="black"/>
                </a:solidFill>
              </a:rPr>
              <a:t> 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Если мы привлечем внимание обучающихся и их родителей к детальному изучению знаменательных дат Великой Отечественной войны 1941-1945 годов и участию их в мероприятиях по подготовке и празднованию 75-летия Победы, то подробнее узнаем весь ход военных действий на всех территориях Советского Союза во время Великой Отечественной войны,  городах – героях и их победителей.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20829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43641"/>
            <a:ext cx="12269585" cy="690164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69076" y="640462"/>
            <a:ext cx="6619702" cy="563231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</a:rPr>
              <a:t>Актуальность:</a:t>
            </a:r>
            <a:r>
              <a:rPr lang="ru-RU" sz="2000" dirty="0">
                <a:solidFill>
                  <a:prstClr val="black"/>
                </a:solidFill>
              </a:rPr>
              <a:t> </a:t>
            </a:r>
          </a:p>
          <a:p>
            <a:r>
              <a:rPr lang="ru-RU" sz="2000" dirty="0">
                <a:solidFill>
                  <a:prstClr val="black"/>
                </a:solidFill>
              </a:rPr>
              <a:t>В </a:t>
            </a:r>
            <a:r>
              <a:rPr lang="ru-RU" sz="2000" dirty="0" smtClean="0">
                <a:solidFill>
                  <a:prstClr val="black"/>
                </a:solidFill>
              </a:rPr>
              <a:t>2021 </a:t>
            </a:r>
            <a:r>
              <a:rPr lang="ru-RU" sz="2000" dirty="0">
                <a:solidFill>
                  <a:prstClr val="black"/>
                </a:solidFill>
              </a:rPr>
              <a:t>году исполняется </a:t>
            </a:r>
            <a:r>
              <a:rPr lang="ru-RU" sz="2000" dirty="0" smtClean="0">
                <a:solidFill>
                  <a:prstClr val="black"/>
                </a:solidFill>
              </a:rPr>
              <a:t>76 лет </a:t>
            </a:r>
            <a:r>
              <a:rPr lang="ru-RU" sz="2000" dirty="0">
                <a:solidFill>
                  <a:prstClr val="black"/>
                </a:solidFill>
              </a:rPr>
              <a:t>Победы в Великой Отечественной войне. </a:t>
            </a:r>
          </a:p>
          <a:p>
            <a:r>
              <a:rPr lang="ru-RU" sz="2000" dirty="0">
                <a:solidFill>
                  <a:prstClr val="black"/>
                </a:solidFill>
              </a:rPr>
              <a:t>Патриотическое воспитание подрастающего поколения всегда являлось одной из важнейших задач современного общества. Детство – самая благодатная пора для привития священного чувства любви к Родине. Под патриотическим воспитанием понимается постепенное формирование у детей любви к своей Родине, постоянная готовность к её защите.  </a:t>
            </a:r>
          </a:p>
          <a:p>
            <a:r>
              <a:rPr lang="ru-RU" sz="2000" dirty="0">
                <a:solidFill>
                  <a:prstClr val="black"/>
                </a:solidFill>
              </a:rPr>
              <a:t>Создание проекта «Мы память бережно храним» направлено на работу по воспитанию у </a:t>
            </a:r>
            <a:r>
              <a:rPr lang="ru-RU" sz="2000" dirty="0" smtClean="0">
                <a:solidFill>
                  <a:prstClr val="black"/>
                </a:solidFill>
              </a:rPr>
              <a:t>учащихся </a:t>
            </a:r>
            <a:r>
              <a:rPr lang="ru-RU" sz="2000" dirty="0">
                <a:solidFill>
                  <a:prstClr val="black"/>
                </a:solidFill>
              </a:rPr>
              <a:t>чувства гордости за свой народ, уважения к его свершениям и достойным страницам истории, предполагает привлечение детей и родителей к изучению знаменательных дат Великой Отечественной войны 1941-1945 годов и участию в мероприятиях по подготовке и празднованию 75-летия Победы.   </a:t>
            </a:r>
          </a:p>
        </p:txBody>
      </p:sp>
    </p:spTree>
    <p:extLst>
      <p:ext uri="{BB962C8B-B14F-4D97-AF65-F5344CB8AC3E}">
        <p14:creationId xmlns:p14="http://schemas.microsoft.com/office/powerpoint/2010/main" val="395972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1258" y="1382709"/>
            <a:ext cx="6096000" cy="415498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400" b="1" i="1" dirty="0">
                <a:solidFill>
                  <a:prstClr val="black"/>
                </a:solidFill>
              </a:rPr>
              <a:t>Проблема проекта: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</a:p>
          <a:p>
            <a:r>
              <a:rPr lang="ru-RU" sz="2400" dirty="0">
                <a:solidFill>
                  <a:prstClr val="black"/>
                </a:solidFill>
              </a:rPr>
              <a:t>Современное поколение мало что знает о Великой Отечественной войне и патриотическое чувство не возникает само по себе. Это результат длительного, целенаправленного воспитательного воздействия на человека, начиная с самого детства. В связи с этим проблема нравственно – патриотического воспитания детей любого возраста становится одной из актуальных. </a:t>
            </a:r>
          </a:p>
        </p:txBody>
      </p:sp>
    </p:spTree>
    <p:extLst>
      <p:ext uri="{BB962C8B-B14F-4D97-AF65-F5344CB8AC3E}">
        <p14:creationId xmlns:p14="http://schemas.microsoft.com/office/powerpoint/2010/main" val="189286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749" y="156131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3993" y="839801"/>
            <a:ext cx="55707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Основные формы реализации проекта:</a:t>
            </a:r>
            <a:r>
              <a:rPr lang="ru-RU" sz="2400" dirty="0">
                <a:solidFill>
                  <a:prstClr val="black"/>
                </a:solidFill>
              </a:rPr>
              <a:t> 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91371" y="1722775"/>
            <a:ext cx="6096000" cy="224676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- </a:t>
            </a:r>
            <a:r>
              <a:rPr lang="ru-RU" sz="2800" dirty="0">
                <a:solidFill>
                  <a:prstClr val="black"/>
                </a:solidFill>
              </a:rPr>
              <a:t>просмотр презентаций и видео роликов о войне; </a:t>
            </a:r>
          </a:p>
          <a:p>
            <a:r>
              <a:rPr lang="ru-RU" sz="2800" dirty="0">
                <a:solidFill>
                  <a:prstClr val="black"/>
                </a:solidFill>
              </a:rPr>
              <a:t>- мини-выставки; </a:t>
            </a: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prstClr val="black"/>
                </a:solidFill>
              </a:rPr>
              <a:t>составление </a:t>
            </a:r>
            <a:r>
              <a:rPr lang="ru-RU" sz="2800" dirty="0">
                <a:solidFill>
                  <a:prstClr val="black"/>
                </a:solidFill>
              </a:rPr>
              <a:t>рассказов; </a:t>
            </a:r>
            <a:endParaRPr lang="ru-RU" sz="2800" dirty="0" smtClean="0">
              <a:solidFill>
                <a:prstClr val="black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участие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различных акциях.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21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7184" y="689448"/>
            <a:ext cx="10418619" cy="120032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</a:rPr>
              <a:t> 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К 75-летию Великой Победы советского народа над фашистской Германией 7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октября 2019 г.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началась акция «Сад Победы – Сад Жизни» по посадке 27 миллионов деревьев в честь погибших в Великой Отечественной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войне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4835" y="2856163"/>
            <a:ext cx="7151717" cy="1815882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</a:rPr>
              <a:t>В Павловске </a:t>
            </a:r>
            <a:r>
              <a:rPr lang="ru-RU" sz="2800" dirty="0" smtClean="0">
                <a:solidFill>
                  <a:prstClr val="black"/>
                </a:solidFill>
              </a:rPr>
              <a:t>прошла </a:t>
            </a:r>
            <a:r>
              <a:rPr lang="ru-RU" sz="2800" dirty="0">
                <a:solidFill>
                  <a:prstClr val="black"/>
                </a:solidFill>
              </a:rPr>
              <a:t>акция по высадке деревьев </a:t>
            </a:r>
            <a:endParaRPr lang="ru-RU" sz="2800" dirty="0" smtClean="0">
              <a:solidFill>
                <a:prstClr val="black"/>
              </a:solidFill>
            </a:endParaRPr>
          </a:p>
          <a:p>
            <a:r>
              <a:rPr lang="ru-RU" sz="2800" dirty="0" smtClean="0">
                <a:solidFill>
                  <a:prstClr val="black"/>
                </a:solidFill>
              </a:rPr>
              <a:t>«</a:t>
            </a:r>
            <a:r>
              <a:rPr lang="ru-RU" sz="2800" dirty="0">
                <a:solidFill>
                  <a:prstClr val="black"/>
                </a:solidFill>
              </a:rPr>
              <a:t>Сад памяти – сад жизни» </a:t>
            </a:r>
            <a:r>
              <a:rPr lang="ru-RU" sz="2800" dirty="0" smtClean="0">
                <a:solidFill>
                  <a:prstClr val="black"/>
                </a:solidFill>
              </a:rPr>
              <a:t>20 марта 2020г. </a:t>
            </a:r>
          </a:p>
          <a:p>
            <a:r>
              <a:rPr lang="ru-RU" sz="2800" dirty="0" smtClean="0">
                <a:solidFill>
                  <a:prstClr val="black"/>
                </a:solidFill>
              </a:rPr>
              <a:t>Ее посвятили </a:t>
            </a:r>
            <a:r>
              <a:rPr lang="ru-RU" sz="2800" dirty="0">
                <a:solidFill>
                  <a:prstClr val="black"/>
                </a:solidFill>
              </a:rPr>
              <a:t>75-летию Победы.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460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749" y="1561319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" r="963"/>
          <a:stretch/>
        </p:blipFill>
        <p:spPr>
          <a:xfrm>
            <a:off x="4893425" y="400882"/>
            <a:ext cx="5771803" cy="43783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0589" y="2022984"/>
            <a:ext cx="4472247" cy="36933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 центральном городском парке </a:t>
            </a:r>
            <a:r>
              <a:rPr lang="ru-RU" dirty="0" smtClean="0">
                <a:solidFill>
                  <a:prstClr val="black"/>
                </a:solidFill>
              </a:rPr>
              <a:t>Павловска </a:t>
            </a:r>
            <a:r>
              <a:rPr lang="ru-RU" dirty="0">
                <a:solidFill>
                  <a:prstClr val="black"/>
                </a:solidFill>
              </a:rPr>
              <a:t>посадили 75 лип в знак памяти о погибших в годы войны. </a:t>
            </a:r>
          </a:p>
          <a:p>
            <a:r>
              <a:rPr lang="ru-RU" b="1" i="1" dirty="0">
                <a:solidFill>
                  <a:prstClr val="black"/>
                </a:solidFill>
              </a:rPr>
              <a:t>"Дерево как память. Горжусь, что первое в жизни посаженное дерево у моего внука было в память о каждом из 27 миллионов погибших в годы Великой Отечественной войны. Именно в такие дни ощущаешь, как важно, чтобы дети, внуки, каждый из нас, независимо от возраста и профессии, хранил память о том, что никогда нельзя забывать»</a:t>
            </a:r>
            <a:r>
              <a:rPr lang="ru-RU" b="1" dirty="0">
                <a:solidFill>
                  <a:prstClr val="black"/>
                </a:solidFill>
              </a:rPr>
              <a:t>, </a:t>
            </a:r>
            <a:r>
              <a:rPr lang="ru-RU" dirty="0">
                <a:solidFill>
                  <a:prstClr val="black"/>
                </a:solidFill>
              </a:rPr>
              <a:t>- говорит участник акции.</a:t>
            </a:r>
          </a:p>
        </p:txBody>
      </p:sp>
    </p:spTree>
    <p:extLst>
      <p:ext uri="{BB962C8B-B14F-4D97-AF65-F5344CB8AC3E}">
        <p14:creationId xmlns:p14="http://schemas.microsoft.com/office/powerpoint/2010/main" val="77195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83" y="119313"/>
            <a:ext cx="5027901" cy="37688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668" y="950576"/>
            <a:ext cx="4843724" cy="364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</TotalTime>
  <Words>882</Words>
  <Application>Microsoft Office PowerPoint</Application>
  <PresentationFormat>Широкоэкранный</PresentationFormat>
  <Paragraphs>74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Georgia</vt:lpstr>
      <vt:lpstr>Times New Roman</vt:lpstr>
      <vt:lpstr>Times New Roman, serif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Пользователь;Горяинова О. В.</dc:creator>
  <cp:lastModifiedBy>Пользователь</cp:lastModifiedBy>
  <cp:revision>20</cp:revision>
  <dcterms:created xsi:type="dcterms:W3CDTF">2020-04-27T14:08:38Z</dcterms:created>
  <dcterms:modified xsi:type="dcterms:W3CDTF">2022-03-09T04:40:31Z</dcterms:modified>
</cp:coreProperties>
</file>