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65" r:id="rId2"/>
    <p:sldId id="277" r:id="rId3"/>
    <p:sldId id="259" r:id="rId4"/>
    <p:sldId id="279" r:id="rId5"/>
    <p:sldId id="281" r:id="rId6"/>
    <p:sldId id="286" r:id="rId7"/>
    <p:sldId id="278" r:id="rId8"/>
    <p:sldId id="282" r:id="rId9"/>
    <p:sldId id="283" r:id="rId10"/>
    <p:sldId id="291" r:id="rId11"/>
    <p:sldId id="290" r:id="rId12"/>
    <p:sldId id="285" r:id="rId13"/>
  </p:sldIdLst>
  <p:sldSz cx="20104100" cy="11309350"/>
  <p:notesSz cx="20104100" cy="11309350"/>
  <p:embeddedFontLs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Calibri Light" pitchFamily="34" charset="0"/>
      <p:regular r:id="rId19"/>
      <p:italic r:id="rId20"/>
    </p:embeddedFont>
    <p:embeddedFont>
      <p:font typeface="Druk Cyr" charset="-52"/>
      <p:regular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0"/>
    <p:restoredTop sz="90145" autoAdjust="0"/>
  </p:normalViewPr>
  <p:slideViewPr>
    <p:cSldViewPr>
      <p:cViewPr varScale="1">
        <p:scale>
          <a:sx n="33" d="100"/>
          <a:sy n="33" d="100"/>
        </p:scale>
        <p:origin x="-72" y="-1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Участие педагогических тандемов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конференциях, семинарах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наставн.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наставляем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совмест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  <c:shape val="box"/>
        <c:axId val="125173760"/>
        <c:axId val="125175296"/>
        <c:axId val="0"/>
      </c:bar3DChart>
      <c:catAx>
        <c:axId val="125173760"/>
        <c:scaling>
          <c:orientation val="minMax"/>
        </c:scaling>
        <c:axPos val="b"/>
        <c:tickLblPos val="nextTo"/>
        <c:crossAx val="125175296"/>
        <c:crosses val="autoZero"/>
        <c:auto val="1"/>
        <c:lblAlgn val="ctr"/>
        <c:lblOffset val="100"/>
      </c:catAx>
      <c:valAx>
        <c:axId val="125175296"/>
        <c:scaling>
          <c:orientation val="minMax"/>
        </c:scaling>
        <c:axPos val="l"/>
        <c:majorGridlines/>
        <c:numFmt formatCode="General" sourceLinked="1"/>
        <c:tickLblPos val="nextTo"/>
        <c:crossAx val="125173760"/>
        <c:crosses val="autoZero"/>
        <c:crossBetween val="between"/>
      </c:valAx>
    </c:plotArea>
    <c:legend>
      <c:legendPos val="r"/>
      <c:layout/>
    </c:legend>
    <c:plotVisOnly val="1"/>
  </c:chart>
  <c:spPr>
    <a:ln>
      <a:solidFill>
        <a:schemeClr val="accent6">
          <a:lumMod val="50000"/>
        </a:schemeClr>
      </a:solidFill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Количество участников наставничества  в конкурсах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профессионального мастерства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AngAx val="1"/>
    </c:view3D>
    <c:sideWall>
      <c:spPr>
        <a:ln>
          <a:solidFill>
            <a:schemeClr val="accent6">
              <a:lumMod val="50000"/>
            </a:schemeClr>
          </a:solidFill>
        </a:ln>
      </c:spPr>
    </c:sideWall>
    <c:backWall>
      <c:spPr>
        <a:ln>
          <a:solidFill>
            <a:schemeClr val="accent6">
              <a:lumMod val="50000"/>
            </a:schemeClr>
          </a:solidFill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20212-2022</c:v>
                </c:pt>
                <c:pt idx="2">
                  <c:v>2022-2-2023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регон.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20212-2022</c:v>
                </c:pt>
                <c:pt idx="2">
                  <c:v>2022-2-2023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всерос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20212-2022</c:v>
                </c:pt>
                <c:pt idx="2">
                  <c:v>2022-2-2023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междун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2020-2021</c:v>
                </c:pt>
                <c:pt idx="1">
                  <c:v>20212-2022</c:v>
                </c:pt>
                <c:pt idx="2">
                  <c:v>2022-2-2023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1">
                  <c:v>1</c:v>
                </c:pt>
              </c:numCache>
            </c:numRef>
          </c:val>
        </c:ser>
        <c:shape val="box"/>
        <c:axId val="125227008"/>
        <c:axId val="125228544"/>
        <c:axId val="0"/>
      </c:bar3DChart>
      <c:catAx>
        <c:axId val="125227008"/>
        <c:scaling>
          <c:orientation val="minMax"/>
        </c:scaling>
        <c:axPos val="b"/>
        <c:tickLblPos val="nextTo"/>
        <c:crossAx val="125228544"/>
        <c:crosses val="autoZero"/>
        <c:auto val="1"/>
        <c:lblAlgn val="ctr"/>
        <c:lblOffset val="100"/>
      </c:catAx>
      <c:valAx>
        <c:axId val="125228544"/>
        <c:scaling>
          <c:orientation val="minMax"/>
        </c:scaling>
        <c:axPos val="l"/>
        <c:majorGridlines/>
        <c:numFmt formatCode="General" sourceLinked="1"/>
        <c:tickLblPos val="nextTo"/>
        <c:crossAx val="125227008"/>
        <c:crosses val="autoZero"/>
        <c:crossBetween val="between"/>
      </c:valAx>
    </c:plotArea>
    <c:legend>
      <c:legendPos val="r"/>
      <c:layout/>
    </c:legend>
    <c:plotVisOnly val="1"/>
  </c:chart>
  <c:spPr>
    <a:ln>
      <a:solidFill>
        <a:schemeClr val="accent6">
          <a:lumMod val="50000"/>
        </a:schemeClr>
      </a:solidFill>
    </a:ln>
  </c:spPr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BFE3EB-342C-4F8D-83CC-A69BC826CF9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C045A7-342F-4FCF-A3F7-16002A465110}" type="pres">
      <dgm:prSet presAssocID="{E0BFE3EB-342C-4F8D-83CC-A69BC826CF9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C61D3A9-DD80-42C8-A305-EDD6616C2A5E}" type="presOf" srcId="{E0BFE3EB-342C-4F8D-83CC-A69BC826CF9F}" destId="{2FC045A7-342F-4FCF-A3F7-16002A465110}" srcOrd="0" destOrd="0" presId="urn:microsoft.com/office/officeart/2005/8/layout/chevron1"/>
  </dgm:cxnLst>
  <dgm:bg>
    <a:blipFill>
      <a:blip xmlns:r="http://schemas.openxmlformats.org/officeDocument/2006/relationships" r:embed="rId1"/>
      <a:stretch>
        <a:fillRect/>
      </a:stretch>
    </a:blip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6D5B8-2E4A-459B-AD29-D2EFF1FCE190}" type="datetimeFigureOut">
              <a:rPr lang="ru-RU" smtClean="0"/>
              <a:pPr/>
              <a:t>28.09.2023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281738" y="847725"/>
            <a:ext cx="7540625" cy="424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372100"/>
            <a:ext cx="16084550" cy="5089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A3CFC-728C-4003-A563-F6DBC71B2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A3CFC-728C-4003-A563-F6DBC71B20D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9/28/2023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9/28/2023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00118" y="3332182"/>
            <a:ext cx="803981" cy="23401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56091"/>
            <a:ext cx="20014123" cy="1086206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012607" cy="112779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9177458"/>
            <a:ext cx="20104099" cy="213109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2476" y="831965"/>
            <a:ext cx="4690946" cy="2492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9/28/2023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9/28/2023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9/28/2023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45450" y="955972"/>
            <a:ext cx="8013199" cy="1624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9/28/2023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7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chart" Target="../charts/chart2.xml"/><Relationship Id="rId4" Type="http://schemas.openxmlformats.org/officeDocument/2006/relationships/image" Target="../media/image8.png"/><Relationship Id="rId9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4.jpeg"/><Relationship Id="rId7" Type="http://schemas.openxmlformats.org/officeDocument/2006/relationships/diagramData" Target="../diagrams/data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5.jpeg"/><Relationship Id="rId9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3408" y="679641"/>
              <a:ext cx="2677784" cy="154601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34739" y="0"/>
              <a:ext cx="8969360" cy="11308556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3979820" y="4368791"/>
            <a:ext cx="132874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НАСТАВНИЧЕСТВО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  ИНСТРУМЕНТ  УПРАВЛЕНИЯ ЛИЧНОСТНОГО И ПРОФЕССИОНАЛЬНОГО  РОСТА  ПЕДАГОГА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480018" y="368263"/>
            <a:ext cx="10930014" cy="830997"/>
          </a:xfrm>
        </p:spPr>
        <p:txBody>
          <a:bodyPr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«Дворец творчества детей и молодежи  имени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Добробабиной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А.П. города Белово»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  <a:ln w="12700">
            <a:solidFill>
              <a:schemeClr val="accent6">
                <a:lumMod val="5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37076" y="511139"/>
            <a:ext cx="1371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908251" y="2884121"/>
          <a:ext cx="14787664" cy="61281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361056"/>
                <a:gridCol w="4970642"/>
                <a:gridCol w="3549561"/>
                <a:gridCol w="3906405"/>
              </a:tblGrid>
              <a:tr h="28575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Формы наставничества, которые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реализовывались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(чел.)</a:t>
                      </a:r>
                      <a:endParaRPr lang="ru-RU" sz="3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% участников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от общего кол-ва педагогов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в ОУ)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90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2020-2021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Педагог-педагог</a:t>
                      </a:r>
                      <a:endParaRPr lang="ru-RU" sz="3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90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2021-2022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Педагог-педагог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902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2022-2023</a:t>
                      </a:r>
                      <a:endParaRPr lang="ru-RU" sz="3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Педагог-педагог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3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22300" y="725453"/>
            <a:ext cx="17073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программы  Наставничества 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  <a:ln w="12700">
            <a:solidFill>
              <a:schemeClr val="accent6">
                <a:lumMod val="5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37076" y="511139"/>
            <a:ext cx="1371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94332" y="296825"/>
            <a:ext cx="97789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SWOT-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 реализации наставничества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93606" y="1082643"/>
          <a:ext cx="19548000" cy="1005560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4737"/>
                <a:gridCol w="9054310"/>
                <a:gridCol w="8458953"/>
              </a:tblGrid>
              <a:tr h="578479"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Возможности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Угрозы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562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Сильные стороны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Хотел бы продолжить работу в программе наставничества 77%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Нежелание участвовать в программе 23%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5620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Оправдались ожидания от участия в программе наставничества 94%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оправдались ожидания от участия в программе наставничества 6%</a:t>
                      </a:r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8479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Полезность совместной работы 88%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Потребительское отношение к наставнику 12%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8479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Доволен  результатом работы 86%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Низкая самооценка участников 14%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58328"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Наставники - педагоги высшей категории со сформированными профессиональными компетенциями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Высокая загруженность педагогов наставников. Низкая активность участников</a:t>
                      </a:r>
                      <a:endParaRPr lang="ru-RU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Слабые</a:t>
                      </a:r>
                    </a:p>
                    <a:p>
                      <a:r>
                        <a:rPr lang="ru-RU" sz="3200" b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стороны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Дистанционные формы обучения наставников 100%</a:t>
                      </a:r>
                      <a:endParaRPr lang="ru-RU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 работают в разные дни и в разное время. Очное обучение наставников</a:t>
                      </a:r>
                    </a:p>
                  </a:txBody>
                  <a:tcPr/>
                </a:tc>
              </a:tr>
              <a:tr h="1517354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 экономических стимулов для привлечения педагогов  к роли наставников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Выход из реализации программы отдельных наставляемых</a:t>
                      </a:r>
                    </a:p>
                  </a:txBody>
                  <a:tcPr/>
                </a:tc>
              </a:tr>
              <a:tr h="1552760">
                <a:tc>
                  <a:txBody>
                    <a:bodyPr/>
                    <a:lstStyle/>
                    <a:p>
                      <a:endParaRPr lang="ru-RU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Недостаток наставников будет ограничивать рост количества участников</a:t>
                      </a:r>
                    </a:p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20104099" cy="116053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7920" y="511139"/>
            <a:ext cx="2928958" cy="164307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51192" y="296825"/>
            <a:ext cx="157877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МОДЕЛИ ВЗАИМОДЕЙСТВИЯ «ПЕДАГОГ – ПЕДАГОГ»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1"/>
          <p:cNvGrpSpPr/>
          <p:nvPr/>
        </p:nvGrpSpPr>
        <p:grpSpPr>
          <a:xfrm>
            <a:off x="3551192" y="6226179"/>
            <a:ext cx="15930674" cy="2071702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551192" y="3940163"/>
            <a:ext cx="15716360" cy="2143140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grpSp>
        <p:nvGrpSpPr>
          <p:cNvPr id="6" name="Группа 28"/>
          <p:cNvGrpSpPr/>
          <p:nvPr/>
        </p:nvGrpSpPr>
        <p:grpSpPr>
          <a:xfrm>
            <a:off x="3551192" y="8440758"/>
            <a:ext cx="15859236" cy="2571768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grpSp>
        <p:nvGrpSpPr>
          <p:cNvPr id="7" name="Группа 31"/>
          <p:cNvGrpSpPr/>
          <p:nvPr/>
        </p:nvGrpSpPr>
        <p:grpSpPr>
          <a:xfrm>
            <a:off x="3479754" y="1582709"/>
            <a:ext cx="16002112" cy="2214578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3622630" y="1654147"/>
            <a:ext cx="2214578" cy="2000264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Скругленный прямоугольник 38"/>
          <p:cNvSpPr/>
          <p:nvPr/>
        </p:nvSpPr>
        <p:spPr>
          <a:xfrm>
            <a:off x="3765506" y="4011601"/>
            <a:ext cx="2286016" cy="2000264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Скругленный прямоугольник 39"/>
          <p:cNvSpPr/>
          <p:nvPr/>
        </p:nvSpPr>
        <p:spPr>
          <a:xfrm>
            <a:off x="3622630" y="6297617"/>
            <a:ext cx="2428892" cy="1928826"/>
          </a:xfrm>
          <a:prstGeom prst="roundRect">
            <a:avLst>
              <a:gd name="adj" fmla="val 100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Скругленный прямоугольник 40"/>
          <p:cNvSpPr/>
          <p:nvPr/>
        </p:nvSpPr>
        <p:spPr>
          <a:xfrm>
            <a:off x="3908382" y="9012261"/>
            <a:ext cx="2214578" cy="1928826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TextBox 41"/>
          <p:cNvSpPr txBox="1"/>
          <p:nvPr/>
        </p:nvSpPr>
        <p:spPr>
          <a:xfrm>
            <a:off x="6194398" y="1939899"/>
            <a:ext cx="125730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Традиционное наставничество-взаимодействие «опытный педагог – молодой специалист». Наставник учит преодолевать препятствия, внушает наставляемому веру в собственные силы и в позитивные профессиональные перспективы;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09108" y="5154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265836" y="4225915"/>
            <a:ext cx="12858840" cy="16927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Реверсивное наставничество-профессионал младшего возраста становится наставником опытного сотрудника по вопросам новых тенденций и технологий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6480150" y="6297617"/>
            <a:ext cx="1271596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Взаимодействие «педагог-новатор – консервативный педагог» . Наставник, склонный к новаторству и нестандартным решениям, помогает опытному педагогу овладеть современными цифровыми  и педагогическими технологиями;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PC\Downloads\1_Dnp19sa7G62q669cR3Gxd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4134" y="6511931"/>
            <a:ext cx="1571636" cy="1577590"/>
          </a:xfrm>
          <a:prstGeom prst="rect">
            <a:avLst/>
          </a:prstGeom>
          <a:noFill/>
        </p:spPr>
      </p:pic>
      <p:pic>
        <p:nvPicPr>
          <p:cNvPr id="1027" name="Picture 3" descr="C:\Users\PC\Downloads\nastavnichestv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22696" y="9083699"/>
            <a:ext cx="1785950" cy="1704770"/>
          </a:xfrm>
          <a:prstGeom prst="rect">
            <a:avLst/>
          </a:prstGeom>
          <a:noFill/>
        </p:spPr>
      </p:pic>
      <p:pic>
        <p:nvPicPr>
          <p:cNvPr id="1028" name="Picture 4" descr="C:\Users\PC\Downloads\NMH6jC6HLCl9o17GN3OuSylAG8weJsmIT173mpwHhFJ-_nT2r5jiKrb3lMKcWfEvCufvGqRAUQ9jYJJeRoL_Kt4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08382" y="2082775"/>
            <a:ext cx="1716872" cy="1285884"/>
          </a:xfrm>
          <a:prstGeom prst="rect">
            <a:avLst/>
          </a:prstGeom>
          <a:noFill/>
        </p:spPr>
      </p:pic>
      <p:pic>
        <p:nvPicPr>
          <p:cNvPr id="1029" name="Picture 5" descr="C:\Users\PC\Downloads\coaching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08382" y="4083039"/>
            <a:ext cx="1785950" cy="1785950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6194398" y="8440757"/>
            <a:ext cx="130731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«Опытный предметник – неопытный предметник»- наставник оказывает методическую поддержку по конкретному предмету, вовлекая наставляемого в деятельность, связанную с углублением методологического  основания предмета, привлекает его к написанию статей в научно-методические журналы, к участию в предметных научно-практических конференциях, семинарах, с последующим обсуждением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grpSp>
        <p:nvGrpSpPr>
          <p:cNvPr id="35" name="Группа 34"/>
          <p:cNvGrpSpPr/>
          <p:nvPr/>
        </p:nvGrpSpPr>
        <p:grpSpPr>
          <a:xfrm>
            <a:off x="12052314" y="296825"/>
            <a:ext cx="6786610" cy="1857388"/>
            <a:chOff x="4357717" y="0"/>
            <a:chExt cx="5034600" cy="2013840"/>
          </a:xfrm>
        </p:grpSpPr>
        <p:sp>
          <p:nvSpPr>
            <p:cNvPr id="46" name="Нашивка 45"/>
            <p:cNvSpPr/>
            <p:nvPr/>
          </p:nvSpPr>
          <p:spPr>
            <a:xfrm>
              <a:off x="4357717" y="0"/>
              <a:ext cx="5034600" cy="2013840"/>
            </a:xfrm>
            <a:prstGeom prst="chevron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Нашивка 4"/>
            <p:cNvSpPr/>
            <p:nvPr/>
          </p:nvSpPr>
          <p:spPr>
            <a:xfrm>
              <a:off x="5364637" y="0"/>
              <a:ext cx="3020760" cy="20138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019" tIns="50673" rIns="50673" bIns="50673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8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5837208" y="296825"/>
            <a:ext cx="6929486" cy="1928826"/>
            <a:chOff x="4357717" y="0"/>
            <a:chExt cx="5483074" cy="2013840"/>
          </a:xfrm>
        </p:grpSpPr>
        <p:sp>
          <p:nvSpPr>
            <p:cNvPr id="50" name="Нашивка 49"/>
            <p:cNvSpPr/>
            <p:nvPr/>
          </p:nvSpPr>
          <p:spPr>
            <a:xfrm>
              <a:off x="4357717" y="0"/>
              <a:ext cx="5483074" cy="2013840"/>
            </a:xfrm>
            <a:prstGeom prst="chevron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Нашивка 4"/>
            <p:cNvSpPr/>
            <p:nvPr/>
          </p:nvSpPr>
          <p:spPr>
            <a:xfrm>
              <a:off x="4774907" y="0"/>
              <a:ext cx="4946686" cy="20138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019" tIns="50673" rIns="50673" bIns="50673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2020-2023г.</a:t>
              </a:r>
            </a:p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 </a:t>
              </a:r>
              <a:r>
                <a:rPr lang="ru-RU" sz="3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ПЕДАГОГА–НАСТАВНИКА ПОДТВЕРДИЛИ ВКК</a:t>
              </a:r>
              <a:endParaRPr lang="ru-RU" sz="3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0" y="368263"/>
            <a:ext cx="6551588" cy="1785950"/>
            <a:chOff x="4357717" y="0"/>
            <a:chExt cx="5034600" cy="2013840"/>
          </a:xfrm>
        </p:grpSpPr>
        <p:sp>
          <p:nvSpPr>
            <p:cNvPr id="53" name="Нашивка 52"/>
            <p:cNvSpPr/>
            <p:nvPr/>
          </p:nvSpPr>
          <p:spPr>
            <a:xfrm>
              <a:off x="4357717" y="0"/>
              <a:ext cx="5034600" cy="2013840"/>
            </a:xfrm>
            <a:prstGeom prst="chevron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Нашивка 4"/>
            <p:cNvSpPr/>
            <p:nvPr/>
          </p:nvSpPr>
          <p:spPr>
            <a:xfrm>
              <a:off x="4890773" y="0"/>
              <a:ext cx="3952576" cy="20138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019" tIns="50673" rIns="50673" bIns="50673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КАДРОВОЕ ОБЕСПЕЧЕНИЕ НАСТАВНИЧЕСТВА</a:t>
              </a:r>
              <a:endParaRPr lang="ru-RU" sz="3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12480942" y="368263"/>
            <a:ext cx="6858048" cy="159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2020-2023г.</a:t>
            </a:r>
          </a:p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МОЛОДЫХ СПЕЦИАЛИСТА АТТЕСТОВАНЫ НА 1 КК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7" name="Диаграмма 56"/>
          <p:cNvGraphicFramePr/>
          <p:nvPr/>
        </p:nvGraphicFramePr>
        <p:xfrm>
          <a:off x="336482" y="2797155"/>
          <a:ext cx="9409108" cy="8215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8" name="Диаграмма 57"/>
          <p:cNvGraphicFramePr/>
          <p:nvPr/>
        </p:nvGraphicFramePr>
        <p:xfrm>
          <a:off x="10052050" y="2797155"/>
          <a:ext cx="9715568" cy="8215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0104099" cy="113085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lum bright="1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 rot="21233810">
            <a:off x="2096094" y="1840998"/>
            <a:ext cx="3857651" cy="642942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 rot="10350314" flipV="1">
            <a:off x="1875128" y="4872537"/>
            <a:ext cx="36867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ПРОГРАММА НАСТАВНИЧЕСТВА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20104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7583788" y="3114879"/>
            <a:ext cx="3758301" cy="8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Дворец творчества детей и молодежи  имени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Добробабиной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А.П. города Белово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14400"/>
            <a:ext cx="201041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lum bright="1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 rot="467324">
            <a:off x="13827502" y="2171637"/>
            <a:ext cx="3857651" cy="642942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450697">
            <a:off x="13798047" y="5112515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ПОЛОЖЕНИЕ О НАСТАВНИЧЕСТВЕ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 rot="455578">
            <a:off x="14384889" y="2255454"/>
            <a:ext cx="375830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</a:t>
            </a:r>
            <a:b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«Дворец творчества детей и молодежи  имени </a:t>
            </a:r>
            <a:r>
              <a:rPr kumimoji="0" lang="ru-RU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Добробабиной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А.П. города Белово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3" cstate="print">
            <a:lum bright="1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623158" y="2654279"/>
            <a:ext cx="3857651" cy="6429420"/>
          </a:xfrm>
          <a:prstGeom prst="rect">
            <a:avLst/>
          </a:prstGeom>
        </p:spPr>
      </p:pic>
      <p:sp>
        <p:nvSpPr>
          <p:cNvPr id="19" name="Rectangle 8"/>
          <p:cNvSpPr>
            <a:spLocks noChangeArrowheads="1"/>
          </p:cNvSpPr>
          <p:nvPr/>
        </p:nvSpPr>
        <p:spPr bwMode="auto">
          <a:xfrm rot="21194722">
            <a:off x="1951000" y="1874991"/>
            <a:ext cx="38115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</a:t>
            </a:r>
            <a:b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«Дворец творчества детей и молодежи  имени </a:t>
            </a:r>
            <a:r>
              <a:rPr kumimoji="0" lang="ru-RU" sz="140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Добробабиной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А.П. города Белово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7980348" y="2725717"/>
            <a:ext cx="353983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</a:t>
            </a:r>
            <a:b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«Дворец творчества детей и молодежи  имени </a:t>
            </a:r>
            <a:r>
              <a:rPr kumimoji="0" lang="ru-RU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Добробабиной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А.П. города Белово»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51786" y="5726113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ДОРОЖНАЯ  КАРТА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1186101">
            <a:off x="3551193" y="7523075"/>
            <a:ext cx="1714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Белово  2020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499985">
            <a:off x="14552644" y="7726377"/>
            <a:ext cx="1714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Белово  2020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791730" y="8299511"/>
            <a:ext cx="1714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Белово  2020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-631869"/>
            <a:ext cx="20104099" cy="1130855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3408" y="225387"/>
            <a:ext cx="3034974" cy="1643074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79820" y="296825"/>
            <a:ext cx="147876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 Light" pitchFamily="34" charset="0"/>
                <a:cs typeface="Times New Roman" pitchFamily="18" charset="0"/>
              </a:rPr>
              <a:t>МЕТОДИЧЕСКИЕ РЕСУРСЫ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 Light" pitchFamily="34" charset="0"/>
                <a:cs typeface="Times New Roman" pitchFamily="18" charset="0"/>
              </a:rPr>
              <a:t>ДЛЯ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 Light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Calibri Light" pitchFamily="34" charset="0"/>
                <a:cs typeface="Times New Roman" pitchFamily="18" charset="0"/>
              </a:rPr>
              <a:t>УЧАСТНИКОВНАСТАВНИЧЕСТВА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>
            <a:off x="3408316" y="2582841"/>
            <a:ext cx="2571768" cy="1428760"/>
          </a:xfrm>
          <a:prstGeom prst="roundRect">
            <a:avLst>
              <a:gd name="adj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rgbClr val="92D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РАБОЧАЯ ТЕТРАДЬ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УЧАСТНИКА ПРОГРАММЫ НАСТАВНИЧЕСТВА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cs typeface="Arial" pitchFamily="34" charset="0"/>
              </a:rPr>
              <a:t>Д Т Д И М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79622" y="1939899"/>
            <a:ext cx="16716492" cy="35719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479622" y="5726113"/>
            <a:ext cx="16716492" cy="35719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51192" y="2225651"/>
            <a:ext cx="2141568" cy="3000396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22" name="AutoShape 4"/>
          <p:cNvSpPr>
            <a:spLocks noChangeArrowheads="1"/>
          </p:cNvSpPr>
          <p:nvPr/>
        </p:nvSpPr>
        <p:spPr bwMode="auto">
          <a:xfrm>
            <a:off x="3622630" y="2654279"/>
            <a:ext cx="2000264" cy="1285884"/>
          </a:xfrm>
          <a:prstGeom prst="roundRect">
            <a:avLst>
              <a:gd name="adj" fmla="val 16667"/>
            </a:avLst>
          </a:prstGeom>
          <a:solidFill>
            <a:srgbClr val="EAF1DD"/>
          </a:solidFill>
          <a:ln w="12700">
            <a:solidFill>
              <a:srgbClr val="92D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РАБОЧАЯ ТЕТРАДЬ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участника программы наставничества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образцового детского хореографического коллектива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8316" y="6011865"/>
            <a:ext cx="42016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Прямоугольник 23"/>
          <p:cNvSpPr/>
          <p:nvPr/>
        </p:nvSpPr>
        <p:spPr>
          <a:xfrm>
            <a:off x="3408316" y="8440757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https://sites.google.com/view/dtdm-metodkabinet/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главная-страница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22960" y="2011337"/>
            <a:ext cx="1243021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РАБОТЫ  ТАНДЕМОВ: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Рабочие тетради;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Памятки;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Шаблоны анализа работы тандема;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Шаблоны презентации опыта;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Шаблоны персонализированной программы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23224" y="6083303"/>
            <a:ext cx="9837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ДЛЯ РАБОТЫ СООБЩЕСТВА: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страница «Наставничество» на сайте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виртуального методического кабинета;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анкеты мониторинга;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сценарии мероприятий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073"/>
            <a:ext cx="20104099" cy="1130855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234" y="296825"/>
            <a:ext cx="2320594" cy="111738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51192" y="654015"/>
            <a:ext cx="1371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65638" y="582577"/>
            <a:ext cx="10715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НАСТАВНИКА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23422" y="4511667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5044" y="1582709"/>
            <a:ext cx="19574012" cy="10618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Профессиональная компетентность 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наличие специальных знаний и навыков (наличие определенной специализации или категории), способность поддерживать профессиональную квалификацию;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Исполнительская дисциплина -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 ответственное отношение к работе и отсутствие дисциплинарных нарушений; 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Личное желание 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нужно понимать не только суть роли наставника, но и иметь желание заниматься этой деятельностью;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Авторитет у коллег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Хорошие коммуникативные способности 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проявляются в активном общении и владении инициативой, эмоциональном отклике на состояние партнеров общения, доступном изложении своих мыслей;</a:t>
            </a:r>
          </a:p>
          <a:p>
            <a:pPr lvl="0"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Эмоциональная уравновешенность 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способность поддерживать оптимальное эмоциональное состояние, быстро адаптироваться к изменениям и принимать обдуманные решения;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Позитивный эмоциональный настрой -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эмоционально «выгоревшие» профессионалы не могут быть наставниками, т.к. прежде им необходима помощь в преодолении их собственного состояния;  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Стаж работы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 организации и в должности.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336878" y="439701"/>
            <a:ext cx="13930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СОПРОВОЖДЕНИЯ НАСТАВНИЧЕСТВА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lh6.googleusercontent.com/M_uviJBD7TnZ5SIZ3yqasjwti7a_lqs_wZdamVuOF163POE-wvbUhf_v8QxdPD8KBICSD97IxrfWIAL_pdZwayrIsv3TlblvjO6zwDZSsNHrEGEFu1mKLmvYz4X2VMU24Q=w12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235" y="6869121"/>
            <a:ext cx="4596429" cy="3960000"/>
          </a:xfrm>
          <a:prstGeom prst="rect">
            <a:avLst/>
          </a:prstGeom>
          <a:noFill/>
        </p:spPr>
      </p:pic>
      <p:sp>
        <p:nvSpPr>
          <p:cNvPr id="4100" name="AutoShape 4" descr="https://lh5.googleusercontent.com/kiklBBsUvrMIFTXgR26tQpryHwPYpaWzTIsxcA7c74d0tCtUbZXzJw-FiJDBalu7egUbYCC_dw9HIc5iont88qUxYC5X28NotNv-f7VNUaPqoAIGEepLeFVy5z0GKVcwow=w12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lh5.googleusercontent.com/kiklBBsUvrMIFTXgR26tQpryHwPYpaWzTIsxcA7c74d0tCtUbZXzJw-FiJDBalu7egUbYCC_dw9HIc5iont88qUxYC5X28NotNv-f7VNUaPqoAIGEepLeFVy5z0GKVcwow=w12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lh5.googleusercontent.com/kiklBBsUvrMIFTXgR26tQpryHwPYpaWzTIsxcA7c74d0tCtUbZXzJw-FiJDBalu7egUbYCC_dw9HIc5iont88qUxYC5X28NotNv-f7VNUaPqoAIGEepLeFVy5z0GKVcwow=w12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 descr="https://lh5.googleusercontent.com/kiklBBsUvrMIFTXgR26tQpryHwPYpaWzTIsxcA7c74d0tCtUbZXzJw-FiJDBalu7egUbYCC_dw9HIc5iont88qUxYC5X28NotNv-f7VNUaPqoAIGEepLeFVy5z0GKVcwow=w12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AutoShape 14" descr="https://lh5.googleusercontent.com/kiklBBsUvrMIFTXgR26tQpryHwPYpaWzTIsxcA7c74d0tCtUbZXzJw-FiJDBalu7egUbYCC_dw9HIc5iont88qUxYC5X28NotNv-f7VNUaPqoAIGEepLeFVy5z0GKVcwow=w12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C:\Users\PC\Downloads\ghxKEJyPueI.jpg"/>
          <p:cNvPicPr/>
          <p:nvPr/>
        </p:nvPicPr>
        <p:blipFill>
          <a:blip r:embed="rId4"/>
          <a:srcRect t="3635" r="24061" b="6781"/>
          <a:stretch>
            <a:fillRect/>
          </a:stretch>
        </p:blipFill>
        <p:spPr bwMode="auto">
          <a:xfrm>
            <a:off x="9623422" y="6869121"/>
            <a:ext cx="4714908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PC\Downloads\McRa8NxJ5uc.jpg"/>
          <p:cNvPicPr/>
          <p:nvPr/>
        </p:nvPicPr>
        <p:blipFill>
          <a:blip r:embed="rId5"/>
          <a:srcRect l="2454" t="51244" r="51161" b="2297"/>
          <a:stretch>
            <a:fillRect/>
          </a:stretch>
        </p:blipFill>
        <p:spPr bwMode="auto">
          <a:xfrm>
            <a:off x="14981272" y="6869121"/>
            <a:ext cx="4071966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PC\Downloads\al52wfSun6Q.jpg"/>
          <p:cNvPicPr/>
          <p:nvPr/>
        </p:nvPicPr>
        <p:blipFill>
          <a:blip r:embed="rId6"/>
          <a:srcRect l="1431" t="1322" r="50397" b="50721"/>
          <a:stretch>
            <a:fillRect/>
          </a:stretch>
        </p:blipFill>
        <p:spPr bwMode="auto">
          <a:xfrm>
            <a:off x="5837208" y="6869121"/>
            <a:ext cx="3171827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407920" y="1368395"/>
          <a:ext cx="19002508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93672" y="1368395"/>
            <a:ext cx="3357586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семинары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94332" y="1368395"/>
            <a:ext cx="5214974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практикумы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980876" y="1368395"/>
            <a:ext cx="5572164" cy="1643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конференции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20104099" cy="116053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7920" y="511139"/>
            <a:ext cx="2000264" cy="107157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622498" y="296826"/>
            <a:ext cx="1671649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МОДЕЛИ ВЗАИМОДЕЙСТВИЯ ВНУТРИ ФОРМЫ НАСТАВНИЧЕСТВА ПЕДАГОГ-ПЕДАГОГ</a:t>
            </a:r>
          </a:p>
          <a:p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1"/>
          <p:cNvGrpSpPr/>
          <p:nvPr/>
        </p:nvGrpSpPr>
        <p:grpSpPr>
          <a:xfrm>
            <a:off x="2193870" y="6226179"/>
            <a:ext cx="17287996" cy="2071702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2122432" y="3940163"/>
            <a:ext cx="17430872" cy="2143140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grpSp>
        <p:nvGrpSpPr>
          <p:cNvPr id="6" name="Группа 28"/>
          <p:cNvGrpSpPr/>
          <p:nvPr/>
        </p:nvGrpSpPr>
        <p:grpSpPr>
          <a:xfrm>
            <a:off x="2193870" y="8440758"/>
            <a:ext cx="17216558" cy="2571768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grpSp>
        <p:nvGrpSpPr>
          <p:cNvPr id="7" name="Группа 31"/>
          <p:cNvGrpSpPr/>
          <p:nvPr/>
        </p:nvGrpSpPr>
        <p:grpSpPr>
          <a:xfrm>
            <a:off x="2050994" y="1582709"/>
            <a:ext cx="17430872" cy="2214578"/>
            <a:chOff x="0" y="0"/>
            <a:chExt cx="8286808" cy="245737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0" y="0"/>
              <a:ext cx="8286808" cy="245737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1903098" y="0"/>
              <a:ext cx="6383709" cy="245737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t" anchorCtr="0">
              <a:noAutofit/>
            </a:bodyPr>
            <a:lstStyle/>
            <a:p>
              <a:pPr lvl="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8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  <a:p>
              <a:pPr marL="285750" lvl="1" indent="-285750" algn="l" defTabSz="1644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3700" kern="1200"/>
            </a:p>
          </p:txBody>
        </p:sp>
      </p:grpSp>
      <p:sp>
        <p:nvSpPr>
          <p:cNvPr id="38" name="Скругленный прямоугольник 37"/>
          <p:cNvSpPr/>
          <p:nvPr/>
        </p:nvSpPr>
        <p:spPr>
          <a:xfrm>
            <a:off x="2193870" y="1654147"/>
            <a:ext cx="2214578" cy="2000264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Скругленный прямоугольник 38"/>
          <p:cNvSpPr/>
          <p:nvPr/>
        </p:nvSpPr>
        <p:spPr>
          <a:xfrm>
            <a:off x="2193870" y="4011601"/>
            <a:ext cx="2286016" cy="2000264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Скругленный прямоугольник 39"/>
          <p:cNvSpPr/>
          <p:nvPr/>
        </p:nvSpPr>
        <p:spPr>
          <a:xfrm>
            <a:off x="2336746" y="6297617"/>
            <a:ext cx="2214578" cy="1857388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Скругленный прямоугольник 40"/>
          <p:cNvSpPr/>
          <p:nvPr/>
        </p:nvSpPr>
        <p:spPr>
          <a:xfrm>
            <a:off x="2336746" y="8583633"/>
            <a:ext cx="2214578" cy="1928826"/>
          </a:xfrm>
          <a:prstGeom prst="roundRect">
            <a:avLst>
              <a:gd name="adj" fmla="val 1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TextBox 41"/>
          <p:cNvSpPr txBox="1"/>
          <p:nvPr/>
        </p:nvSpPr>
        <p:spPr>
          <a:xfrm>
            <a:off x="5051390" y="1939899"/>
            <a:ext cx="141447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Традиционное наставничество-взаимодействие «опытный педагог – молодой специалист». Наставник учит преодолевать препятствия, внушает наставляемому веру в собственные силы и в позитивные профессиональные перспективы;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409108" y="5154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979952" y="4368791"/>
            <a:ext cx="14359038" cy="12618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Реверсивное наставничество-профессионал младшего возраста становится наставником опытного сотрудника по вопросам новых тенденций и технологий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4979952" y="6484258"/>
            <a:ext cx="142161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Взаимодействие «педагог-новатор – консервативный педагог» . Наставник, склонный к новаторству и нестандартным решениям, помогает опытному педагогу овладеть современными цифровыми  и педагогическими технологиями;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PC\Downloads\1_Dnp19sa7G62q669cR3Gxd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3936" y="6440493"/>
            <a:ext cx="1571636" cy="1577590"/>
          </a:xfrm>
          <a:prstGeom prst="rect">
            <a:avLst/>
          </a:prstGeom>
          <a:noFill/>
        </p:spPr>
      </p:pic>
      <p:pic>
        <p:nvPicPr>
          <p:cNvPr id="1027" name="Picture 3" descr="C:\Users\PC\Downloads\nastavnichestv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1060" y="8655071"/>
            <a:ext cx="1785950" cy="1704770"/>
          </a:xfrm>
          <a:prstGeom prst="rect">
            <a:avLst/>
          </a:prstGeom>
          <a:noFill/>
        </p:spPr>
      </p:pic>
      <p:pic>
        <p:nvPicPr>
          <p:cNvPr id="1028" name="Picture 4" descr="C:\Users\PC\Downloads\NMH6jC6HLCl9o17GN3OuSylAG8weJsmIT173mpwHhFJ-_nT2r5jiKrb3lMKcWfEvCufvGqRAUQ9jYJJeRoL_Kt4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08184" y="2154213"/>
            <a:ext cx="1716872" cy="1285884"/>
          </a:xfrm>
          <a:prstGeom prst="rect">
            <a:avLst/>
          </a:prstGeom>
          <a:noFill/>
        </p:spPr>
      </p:pic>
      <p:pic>
        <p:nvPicPr>
          <p:cNvPr id="1029" name="Picture 5" descr="C:\Users\PC\Downloads\coachin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08184" y="4083039"/>
            <a:ext cx="1785950" cy="1785950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4837076" y="8369319"/>
            <a:ext cx="144304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«Опытный предметник – неопытный предметник» - наставник оказывает методическую поддержку по конкретному предмету, вовлекая наставляемого в деятельность, связанную с углублением методологического основания предмета, привлекает его к написанию статей в научно-методические журналы, к участию в предметных научно-практических конференциях, семинарах, с последующим обсуждением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22696" y="296825"/>
            <a:ext cx="1371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НАСТАВНИЧЕСТВА ПЕДАГОГ-ПЕДАГОГ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79358" y="1154081"/>
          <a:ext cx="19073946" cy="28346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073946"/>
              </a:tblGrid>
              <a:tr h="20192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Наставник</a:t>
                      </a: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опытный педагог, стаж работы в ДТД и М 10 лет.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0744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Наставляемый </a:t>
                      </a:r>
                      <a:r>
                        <a:rPr kumimoji="0" lang="ru-RU" sz="2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молодой специалист, педагог, работает в ДТД и М менее трех лет.</a:t>
                      </a:r>
                      <a:endParaRPr kumimoji="0" lang="ru-RU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0744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Запрос -</a:t>
                      </a:r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помощь в понимании молодым специалистом специфики работы в дополнительном образовании.</a:t>
                      </a:r>
                    </a:p>
                  </a:txBody>
                  <a:tcPr/>
                </a:tc>
              </a:tr>
              <a:tr h="420744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Ключевая идея </a:t>
                      </a:r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профилактика затруднений в освоении профессиональной деятельности  молодым специалистом.</a:t>
                      </a:r>
                    </a:p>
                  </a:txBody>
                  <a:tcPr/>
                </a:tc>
              </a:tr>
              <a:tr h="726216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 - </a:t>
                      </a:r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создание комфортных условий адаптации и профессионального роста молодого специалиста, для быстрого и  эффективного вхождения в профессиональную деятельность и закрепление его в образовательном учреждении. 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9358" y="4583105"/>
          <a:ext cx="19359698" cy="347472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6356916"/>
                <a:gridCol w="6573629"/>
                <a:gridCol w="6429153"/>
              </a:tblGrid>
              <a:tr h="111728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Стартовый - вхождение в педагогический и ученический коллективы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Стимулирование  деятельности - активная работа с наставляемым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 - представление компетенций  профессиональной  деятельности  наставляемого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диагностические  микроисследования  (посещение  занятий   и  мероприятий,  анкетирование,  собеседование, наблюдение).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мастер-классы, совместное создание методической  разработки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фольклорного развлечения, консультирование, отбор  дидактического  материала, разработка структуры занятия, рабочих программ и технологических  карт занятий. 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открытые  занятия,  выступления  на  заседании методического  объединения, подготовка  публикаций, участие в конкурсах муниципального и регионального  уровня.</a:t>
                      </a:r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07920" y="8369319"/>
          <a:ext cx="19002508" cy="25825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002508"/>
              </a:tblGrid>
              <a:tr h="41877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Ожидаемые результаты практики наставничества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877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 Повышение  мотивации  на  достижение профессионального результата;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877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   Подготовка педагога к профессиональной деятельности;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8774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2400" dirty="0" smtClean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Закрепление нового специалиста в педагогическом  коллективе;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3794">
                <a:tc>
                  <a:txBody>
                    <a:bodyPr/>
                    <a:lstStyle/>
                    <a:p>
                      <a:pPr marL="0" marR="0" lvl="0" indent="449263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Участие в конкурсах.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37406" y="3940164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ЭТАПЫ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22696" y="296825"/>
            <a:ext cx="1371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НАСТАВНИЧЕСТВА ПЕДАГОГ-ПЕДАГОГ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65044" y="3940163"/>
          <a:ext cx="19502574" cy="38404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6357982"/>
                <a:gridCol w="6619568"/>
                <a:gridCol w="652502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Стартовый – </a:t>
                      </a:r>
                      <a:r>
                        <a:rPr lang="ru-RU" sz="2400" b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ситуации по выявлению потребностей в повышении  цифровых компетенций</a:t>
                      </a:r>
                      <a:endParaRPr lang="ru-RU" sz="2400" b="1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Стимулирование  деятельности - активная работа с наставляемым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 - представление компетенций  профессиональной  деятельности  наставляемого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наблюдение, посещение  занятий и мероприятий, анкетирование,  собеседование, наблюдение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2400" b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оценка профессиональных затруднений педагога, </a:t>
                      </a:r>
                      <a:r>
                        <a:rPr lang="ru-RU" sz="2400" b="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разработка программы наставничества.</a:t>
                      </a:r>
                      <a:endParaRPr lang="ru-RU" sz="2400" b="1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мастер-классы,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консультирование по использованию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онлайн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- сервисов, компьютерных программ, разработка структуры ЭОР, технологических карт занятий с использованием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цифровых образовательных  инструментов,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бинарных занятий.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  </a:t>
                      </a:r>
                      <a:r>
                        <a:rPr lang="ru-RU" sz="2400" i="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иагностика  результатов,  рефлексия, анализ полученных эффектов,  внесение корректировок,  участие в  итоговой  конференции /  круглом столе (трансляция опыта, анализ профессиональных достижений.</a:t>
                      </a: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65044" y="922643"/>
          <a:ext cx="19380406" cy="27117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380406"/>
              </a:tblGrid>
              <a:tr h="51719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Наставник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педагог, владеющий  современными  образовательными  технологиями.</a:t>
                      </a:r>
                    </a:p>
                  </a:txBody>
                  <a:tcPr/>
                </a:tc>
              </a:tr>
              <a:tr h="429143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Наставляемый  -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педагог,  испытывающий дефициты цифровой грамотности.</a:t>
                      </a:r>
                    </a:p>
                  </a:txBody>
                  <a:tcPr/>
                </a:tc>
              </a:tr>
              <a:tr h="429143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Запрос -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помощь в работе с современными цифровыми  образовательными  инструментами и сервисами.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2457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Ключевая идея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подготовка педагога к внедрению  и использованию разнообразного цифрового инструментария в педагогическую практику для организации эффективного образовательного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процесса.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007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Цель: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 профессиональных  компетенций, необходимых для работы с цифровыми  образовательными  инструментами.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65044" y="8012129"/>
          <a:ext cx="19359698" cy="245558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359698"/>
              </a:tblGrid>
              <a:tr h="6267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Ожидаемые результаты практики наставничества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649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Увеличение  количества  открытых  занятий с применением цифровых образовательных  ресурсов  на  разных этапах занятия;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649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 количества  интерактивных упражнений,  разработанных  педагогом на различных платформах и сервисах;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649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 публицистической  активности  педагога,  трансляция  опыта  использования  цифровых  инструментов(на разных уровнях);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6499">
                <a:tc>
                  <a:txBody>
                    <a:bodyPr/>
                    <a:lstStyle/>
                    <a:p>
                      <a:pPr marL="0" marR="0" lvl="0" indent="449263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Компенсация дефицита профессиональных компетенций.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9933267" y="5470009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22696" y="296825"/>
            <a:ext cx="13716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ПРАКТИКИ НАСТАВНИЧЕСТВА ПЕДАГОГ-ПЕДАГОГ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07920" y="851844"/>
          <a:ext cx="19359698" cy="276827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359698"/>
              </a:tblGrid>
              <a:tr h="49101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Наставник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</a:t>
                      </a:r>
                      <a:r>
                        <a:rPr kumimoji="0" lang="ru-RU" sz="24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квалифицированный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педагог.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406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Наставляемый  -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педагог,  приступивший  к  работе  после длительного перерыва.</a:t>
                      </a:r>
                    </a:p>
                  </a:txBody>
                  <a:tcPr/>
                </a:tc>
              </a:tr>
              <a:tr h="434062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Запрос - 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восстановление и дополнение имеющихся компетенций в области методики преподавания. Успешное прохождение аттестации.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9895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Ключевая идея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ускорение  процесса  профессионального  восстановления,  подготовка к аттестации.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131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Цель -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поддержка, помощь педагогу, с  использованием  техники  «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баддинг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»,  основанной  на  предоставлении друг другу информации и установлении  объективной  обратной связи на принципах равноправия и дружественных отношений.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07920" y="8159747"/>
          <a:ext cx="19359698" cy="24458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359698"/>
              </a:tblGrid>
              <a:tr h="42614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Ожидаемые результаты практики наставничества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614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Становление  преподавателя  как  профессионала;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158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Прохождение  аттестации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квалификационную  категорию;</a:t>
                      </a:r>
                    </a:p>
                  </a:txBody>
                  <a:tcPr/>
                </a:tc>
              </a:tr>
              <a:tr h="53268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Владение  методикой  проведения  современных методов обучения как в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онлайн-формате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так и в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офлайн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</a:tr>
              <a:tr h="426146">
                <a:tc>
                  <a:txBody>
                    <a:bodyPr/>
                    <a:lstStyle/>
                    <a:p>
                      <a:pPr marL="0" marR="0" lvl="0" indent="449263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07920" y="3940163"/>
          <a:ext cx="19431134" cy="42062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715040"/>
                <a:gridCol w="8093165"/>
                <a:gridCol w="5622929"/>
              </a:tblGrid>
              <a:tr h="66866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Стартовый - </a:t>
                      </a:r>
                      <a:r>
                        <a:rPr lang="ru-RU" sz="2400" b="1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анализ  ситуации</a:t>
                      </a:r>
                      <a:endParaRPr lang="ru-RU" sz="2400" b="1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Стимулирование  деятельности - активная работа с наставляемым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</a:t>
                      </a:r>
                      <a:endParaRPr lang="ru-RU" sz="24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4611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час общения «Расскажи о своих сильных сторонах», анкетирование «Профессиональные затруднения»,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разработка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персонализированной программы наставничества.</a:t>
                      </a:r>
                      <a:endParaRPr lang="ru-RU" sz="2400" b="1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консультации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«Диалог на равных»,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еженедельные методические консультации(по запросу), практикумы,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творческий диалог (планирование , конструирование  учебного процесса),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онлайн-консультации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«Прочитай, осознай, примени», совместная  подготовка  к  занятиям, реализация нового опыта через участие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 фестивалях, конкурсах, 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вебинарах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методическое  сопровождение деятельности молодых специалистов (кейс-метод).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Мероприятия: 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диагностика  результатов, рефлексия, анализ  полученных эффектов, ч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ас общения «Совместная работа + и -»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 подача  информационного  отчета  на</a:t>
                      </a:r>
                      <a:r>
                        <a:rPr lang="ru-RU" sz="24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присвоение квалификационной категории.</a:t>
                      </a:r>
                    </a:p>
                    <a:p>
                      <a:endParaRPr lang="ru-RU" sz="2400" b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b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3589</TotalTime>
  <Words>1268</Words>
  <Application>Microsoft Macintosh PowerPoint</Application>
  <PresentationFormat>Произвольный</PresentationFormat>
  <Paragraphs>172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Calibri</vt:lpstr>
      <vt:lpstr>Calibri Light</vt:lpstr>
      <vt:lpstr>Wingdings</vt:lpstr>
      <vt:lpstr>Druk Cyr</vt:lpstr>
      <vt:lpstr>Office Theme</vt:lpstr>
      <vt:lpstr> Муниципальное бюджетное учреждение дополнительного образования   «Дворец творчества детей и молодежи  имени Добробабиной А.П. города Белово»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Нина</dc:creator>
  <cp:lastModifiedBy>user</cp:lastModifiedBy>
  <cp:revision>342</cp:revision>
  <dcterms:created xsi:type="dcterms:W3CDTF">2023-01-13T17:17:54Z</dcterms:created>
  <dcterms:modified xsi:type="dcterms:W3CDTF">2023-09-28T03:25:57Z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2023-01-13T00:00:00Z</vt:filetime>
  </property>
  <property fmtid="{D5CDD505-2E9C-101B-9397-08002B2CF9AE}" pid="3" name="Creator">
    <vt:lpwstr>Adobe Illustrator 26.4 (Macintosh)</vt:lpwstr>
  </property>
  <property fmtid="{D5CDD505-2E9C-101B-9397-08002B2CF9AE}" pid="4" name="LastSaved">
    <vt:filetime>2023-01-13T00:00:00Z</vt:filetime>
  </property>
</Properties>
</file>