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0"/>
  </p:notesMasterIdLst>
  <p:sldIdLst>
    <p:sldId id="284" r:id="rId2"/>
    <p:sldId id="281" r:id="rId3"/>
    <p:sldId id="282" r:id="rId4"/>
    <p:sldId id="283" r:id="rId5"/>
    <p:sldId id="286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01" r:id="rId27"/>
    <p:sldId id="345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19" r:id="rId45"/>
    <p:sldId id="320" r:id="rId46"/>
    <p:sldId id="321" r:id="rId47"/>
    <p:sldId id="322" r:id="rId48"/>
    <p:sldId id="323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3" autoAdjust="0"/>
    <p:restoredTop sz="94648"/>
  </p:normalViewPr>
  <p:slideViewPr>
    <p:cSldViewPr>
      <p:cViewPr varScale="1">
        <p:scale>
          <a:sx n="93" d="100"/>
          <a:sy n="93" d="100"/>
        </p:scale>
        <p:origin x="10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5D252D-948C-445C-9152-58313629F353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D328C-2F6A-44DA-823B-E1C1A7132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49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676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15A32-32FA-F685-A1E6-AC35013BC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495387B-E454-6AF9-FA19-09AAD1C3AE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03BB9C2-F85F-89FD-EBEB-A9341D26D7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3DC388-CCF5-1FE2-96FB-BF672131DC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706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78680-5FF1-C4DD-3792-0B7DAF93B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6245C42-4191-C399-8952-FADBB8E883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FF9C805-F5D4-E879-54C7-4583EDF87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4DBFD85-B2F9-43E7-225E-517BC9D9BE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251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1F54D-96CE-546E-AE40-D6C86B0C7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0111EDC-0878-BC87-EFA4-986B302703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852391D-9BFB-6265-5518-98AFDBE37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892880A-4C66-F278-4050-6170047FE0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908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7568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352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592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935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688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994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90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96CCD-DA0A-4517-934C-4F33806BE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E72164E-0E15-0394-9641-775A95F27A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A3CF9B0-2A83-AD89-911B-0A7D7A75AE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9752F08-7AB5-F77F-313E-3FA7B911DD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D328C-2F6A-44DA-823B-E1C1A71329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348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955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438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29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94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27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92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6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775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893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47619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47935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1248B7D-B4F9-45CA-AB36-D959C7A0D188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A5083E9-0D93-4DCE-9858-E434372D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65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png"/><Relationship Id="rId7" Type="http://schemas.openxmlformats.org/officeDocument/2006/relationships/image" Target="../media/image12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7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10" Type="http://schemas.openxmlformats.org/officeDocument/2006/relationships/image" Target="../media/image21.pn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16" y="102874"/>
            <a:ext cx="8866980" cy="656648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11560" y="908720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Калейдоскоп 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 </a:t>
            </a:r>
          </a:p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Победы 1941 – 1945 гг.</a:t>
            </a:r>
            <a:endParaRPr lang="ru-RU" sz="4400" i="1" u="sng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172" y="2553915"/>
            <a:ext cx="4226296" cy="40873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16" y="2355270"/>
            <a:ext cx="4434656" cy="26579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40" y="110581"/>
            <a:ext cx="1842368" cy="159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9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586033" cy="2415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69" y="463848"/>
            <a:ext cx="2614700" cy="1669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2"/>
            <a:ext cx="3062122" cy="1656184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/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221088"/>
            <a:ext cx="2532761" cy="22861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/>
          <p:cNvPicPr/>
          <p:nvPr/>
        </p:nvPicPr>
        <p:blipFill>
          <a:blip r:embed="rId7"/>
          <a:stretch>
            <a:fillRect/>
          </a:stretch>
        </p:blipFill>
        <p:spPr>
          <a:xfrm>
            <a:off x="3000306" y="4995178"/>
            <a:ext cx="2646764" cy="1512052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/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8" y="4653136"/>
            <a:ext cx="3062122" cy="18257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467544" y="2794848"/>
            <a:ext cx="2532761" cy="1234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00305" y="2104503"/>
            <a:ext cx="557735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45454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феврале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битва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Москву окончательно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переходит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наступательную фазу, однако немцы не собирались сдаваться, нанеся ряд серьезных ударов по Красной Армии. Поначалу наступление развивалось довольно успешно. Советские войска вышли на подступы к Вязьме и Ржеву.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умелая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 немцев не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позволила освободить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города.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4593" y="2890803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6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539551" y="2158850"/>
            <a:ext cx="52183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29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1942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произошел один из самых тяжелых пожаров в истории блокады Ленинграда.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Ранним утром 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железнодорожных путях у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Ржевки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немцы   вели обстрел вагонов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боеприпасами. Осколки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снарядов и мин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разбрасывало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радиусе до 700 метров. На местах взрывов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вспыхивали пожары, пылали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остатки разрушенных домов</a:t>
            </a:r>
            <a:r>
              <a:rPr lang="ru-RU" sz="2000" b="1" dirty="0">
                <a:solidFill>
                  <a:srgbClr val="3B425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56" y="5015525"/>
            <a:ext cx="2640283" cy="1436407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826997" y="2720122"/>
            <a:ext cx="2861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50"/>
            <a:ext cx="2917453" cy="165000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091247"/>
            <a:ext cx="2877316" cy="23606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70" y="5047166"/>
            <a:ext cx="2734032" cy="14047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70774" cy="23498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21" y="456856"/>
            <a:ext cx="2394090" cy="167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2154" y="2806700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58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/>
          <p:cNvSpPr/>
          <p:nvPr/>
        </p:nvSpPr>
        <p:spPr>
          <a:xfrm>
            <a:off x="731520" y="3035774"/>
            <a:ext cx="23208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58663" y="2363378"/>
            <a:ext cx="537377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1942 года в ходе Ржевско-Вяземской операции завершилось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победой Красной армии,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самых важных и кровопролитных сражений Великой Отечественной войны – битва за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Москву,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во многом предопределило исход войны.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3"/>
            <a:ext cx="2917030" cy="18913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653136"/>
            <a:ext cx="2917031" cy="17790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1" y="4653136"/>
            <a:ext cx="2707075" cy="18137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5174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6"/>
            <a:ext cx="2600763" cy="19002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293096"/>
            <a:ext cx="2637096" cy="21938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7544" y="295620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97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539552" y="2367158"/>
            <a:ext cx="54215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В мае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германские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нанесли ряд тяжелых поражений Красной Армии и перехватили стратегическую инициативу. Это позволило вермахту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продвинуться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далеко на восток, в предгорья Кавказа и к Сталинграду.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56176" y="2960444"/>
            <a:ext cx="2160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42669"/>
            <a:ext cx="2731020" cy="2234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35" y="475155"/>
            <a:ext cx="2850617" cy="189200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57" y="4613927"/>
            <a:ext cx="2798095" cy="185263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515" y="514809"/>
            <a:ext cx="2631020" cy="190607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720" y="4613927"/>
            <a:ext cx="2745974" cy="185263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92065" y="2840824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6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586033" cy="2415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69" y="463848"/>
            <a:ext cx="2614700" cy="18249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2"/>
            <a:ext cx="3062122" cy="1812172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/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332371"/>
            <a:ext cx="2532761" cy="217485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/>
          <p:cNvPicPr/>
          <p:nvPr/>
        </p:nvPicPr>
        <p:blipFill>
          <a:blip r:embed="rId7"/>
          <a:stretch>
            <a:fillRect/>
          </a:stretch>
        </p:blipFill>
        <p:spPr>
          <a:xfrm>
            <a:off x="3000306" y="4725145"/>
            <a:ext cx="2646764" cy="178208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/>
          <p:cNvPicPr/>
          <p:nvPr/>
        </p:nvPicPr>
        <p:blipFill>
          <a:blip r:embed="rId8"/>
          <a:stretch>
            <a:fillRect/>
          </a:stretch>
        </p:blipFill>
        <p:spPr>
          <a:xfrm>
            <a:off x="5618918" y="4725145"/>
            <a:ext cx="3062122" cy="178208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611560" y="2987162"/>
            <a:ext cx="238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31839" y="2383610"/>
            <a:ext cx="54006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Июнь 1942 года, 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Харьковском направлении наши войска отбили несколько крупных атак пехоты и танков противника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Севастопольском участке фронта продолжались ожесточённые бои за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Севастополь, который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ыл взят фашистами. Немцы развернули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наступление на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44" y="2922375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79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480120" y="2289146"/>
            <a:ext cx="527777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1942 года началась Сталинградская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битва.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Битва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продолжалась 200 дней. Это одно из самых крупных и ожесточённых сражений, которое коренным образом изменило ход Великой Отечественной и Второй мировой войн.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9" y="4535915"/>
            <a:ext cx="2640283" cy="1916018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058499" y="2826171"/>
            <a:ext cx="26299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50"/>
            <a:ext cx="2917453" cy="17940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091247"/>
            <a:ext cx="2877316" cy="23606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70" y="4535915"/>
            <a:ext cx="2734032" cy="19160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21" y="456856"/>
            <a:ext cx="2394090" cy="1820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2624" y="282617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/>
          <p:cNvSpPr/>
          <p:nvPr/>
        </p:nvSpPr>
        <p:spPr>
          <a:xfrm>
            <a:off x="539551" y="2924944"/>
            <a:ext cx="2619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88337" y="2193616"/>
            <a:ext cx="53161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23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1942 года — трагическая дата в истории Сталинграда.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день  фашистские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самолеты -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бомбардировщики совершили более 2000 самолетовылетов, которые превратили город на Волге в пылающие развалины. Самолеты шли группами по 30-40 машин и использовали зажигательные бомбы.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3"/>
            <a:ext cx="2917030" cy="17304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748160"/>
            <a:ext cx="2917031" cy="1664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1" y="4748161"/>
            <a:ext cx="2707075" cy="17186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5174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7"/>
            <a:ext cx="2600763" cy="17393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149079"/>
            <a:ext cx="2637096" cy="2337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0714" y="295620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85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539552" y="2204864"/>
            <a:ext cx="54215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3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1942 года началось сражение за центр Сталинграда. Развернулись бои за сталинградские кварталы. Основу обороны города составили соединения 62‑й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64‑й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армий.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Врагу не сдавали без боя ни одну улицу, ни один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дом, хотя в городе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не оставалось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одного не разрушенного здания.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61140" y="2926150"/>
            <a:ext cx="2727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317" y="4126479"/>
            <a:ext cx="2731020" cy="23767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35" y="475155"/>
            <a:ext cx="2850617" cy="172970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" y="4759409"/>
            <a:ext cx="2798095" cy="17071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36" y="461079"/>
            <a:ext cx="2615411" cy="174378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720" y="4568739"/>
            <a:ext cx="2745974" cy="189782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260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43050" y="274426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91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586033" cy="2415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69" y="463848"/>
            <a:ext cx="2614700" cy="20429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2"/>
            <a:ext cx="3062122" cy="2030144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/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221088"/>
            <a:ext cx="2532761" cy="22861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/>
          <p:cNvPicPr/>
          <p:nvPr/>
        </p:nvPicPr>
        <p:blipFill>
          <a:blip r:embed="rId7"/>
          <a:stretch>
            <a:fillRect/>
          </a:stretch>
        </p:blipFill>
        <p:spPr>
          <a:xfrm>
            <a:off x="3000306" y="4824993"/>
            <a:ext cx="2646764" cy="168223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/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9" y="4824993"/>
            <a:ext cx="3062122" cy="169563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731520" y="3035774"/>
            <a:ext cx="23220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3577" y="2540965"/>
            <a:ext cx="550534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14 октября 1942 года гитлеровские войска начали третий штурм Сталинграда, который стал одним из самых сложных сражений Великой Отечественной войны.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емецкое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командование сосредоточило под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Сталинградом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свыше полумиллиона войск, тысячи танков и сотни самолетов. 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44" y="2892396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38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480121" y="2014194"/>
            <a:ext cx="52777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19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1942 г. началось мощное  контрнаступление  Донского, Юго-Западного и Сталинградского фронтов в районе города Сталинград. Под гром тысяч орудий и гвардейских минометов Красная армия начинала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операцию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«Уран». В результате враг навсегда был вынужден оставить планы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захватить юг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СССР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кавказские нефтяные месторождения.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24" y="4876515"/>
            <a:ext cx="2640283" cy="1575417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826997" y="2720122"/>
            <a:ext cx="2861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50"/>
            <a:ext cx="2917453" cy="153134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091247"/>
            <a:ext cx="2877316" cy="23606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70" y="4797153"/>
            <a:ext cx="2734032" cy="16547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21" y="456856"/>
            <a:ext cx="2394090" cy="15573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1657" y="282617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0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586033" cy="2415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69" y="463848"/>
            <a:ext cx="2614700" cy="20429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2"/>
            <a:ext cx="3062122" cy="2030144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/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005064"/>
            <a:ext cx="2532761" cy="250216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/>
          <p:cNvPicPr/>
          <p:nvPr/>
        </p:nvPicPr>
        <p:blipFill>
          <a:blip r:embed="rId7"/>
          <a:stretch>
            <a:fillRect/>
          </a:stretch>
        </p:blipFill>
        <p:spPr>
          <a:xfrm>
            <a:off x="3000306" y="4509120"/>
            <a:ext cx="2646764" cy="1998109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/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9" y="4509120"/>
            <a:ext cx="3062122" cy="201150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467544" y="2794848"/>
            <a:ext cx="2532761" cy="1234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00305" y="2516564"/>
            <a:ext cx="57088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рассвете 22 июня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1941 года фашистская Германия напала на Советский Союз и нанесла первые массированные удары по нашей территории. Началась Великая Отечественная война. Этот день вошел в календарь как День памяти и скорби. </a:t>
            </a:r>
            <a:endParaRPr lang="ru-RU" sz="20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36554"/>
            <a:ext cx="712915" cy="78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4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/>
          <p:cNvSpPr/>
          <p:nvPr/>
        </p:nvSpPr>
        <p:spPr>
          <a:xfrm>
            <a:off x="731520" y="2924944"/>
            <a:ext cx="232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58663" y="2249280"/>
            <a:ext cx="55505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16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1942 года началась советская наступательная операция «Малый Сатурн» с целью разгрома противника на среднем Дону и последующего наступления на захваченный немцами Ростов-на-Дону. Операция проводилась силами Юго-Западного фронта 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30 декабря была успешно завершена.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3"/>
            <a:ext cx="2917030" cy="17861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783758"/>
            <a:ext cx="2917031" cy="16284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803825"/>
            <a:ext cx="2600763" cy="16630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3873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6"/>
            <a:ext cx="2600763" cy="17949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149079"/>
            <a:ext cx="2730708" cy="2337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4020" y="2802246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3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467543" y="2367158"/>
            <a:ext cx="5493597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1943 года удалось прорвать блокаду города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Ленинграда.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Замысел операции был встречными ударами двух фронтов — Ленинградского и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Волховского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разгромить группировку немецко-фашистских войск, удерживавшую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Шлиссельбургско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Синявинский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84168" y="2924944"/>
            <a:ext cx="2604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42669"/>
            <a:ext cx="2731020" cy="2234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35" y="475155"/>
            <a:ext cx="2850617" cy="189200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" y="4746988"/>
            <a:ext cx="2798095" cy="171957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36" y="461079"/>
            <a:ext cx="2615411" cy="190607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720" y="4746987"/>
            <a:ext cx="2745974" cy="171957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07468" y="2848665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586033" cy="2415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69" y="463848"/>
            <a:ext cx="2614700" cy="22550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2"/>
            <a:ext cx="3062122" cy="2242193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/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221088"/>
            <a:ext cx="2532761" cy="22861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/>
          <p:cNvPicPr/>
          <p:nvPr/>
        </p:nvPicPr>
        <p:blipFill>
          <a:blip r:embed="rId7"/>
          <a:stretch>
            <a:fillRect/>
          </a:stretch>
        </p:blipFill>
        <p:spPr>
          <a:xfrm>
            <a:off x="3000306" y="4809819"/>
            <a:ext cx="2646764" cy="169741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/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9" y="4733838"/>
            <a:ext cx="3062122" cy="178678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611560" y="2968377"/>
            <a:ext cx="238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3577" y="2794846"/>
            <a:ext cx="56556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1943 года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фронтовая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Красной армии под названием «Кольцо»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битве под Сталинградом разгромила немецкие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войска.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операции было уничтожение войск противника, окружённого в Сталинграде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44" y="290941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0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480121" y="2571082"/>
            <a:ext cx="52777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Во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половине марта 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 </a:t>
            </a: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началось 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наступление в направлении Брянска с охватом правого фланга центральной группировки немцев.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образовался северный фас Курской дуги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17" y="4510074"/>
            <a:ext cx="2640283" cy="198694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940152" y="2806700"/>
            <a:ext cx="2748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49"/>
            <a:ext cx="2965448" cy="20882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126158"/>
            <a:ext cx="2877316" cy="23606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70" y="4293096"/>
            <a:ext cx="2734032" cy="21588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004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21" y="456856"/>
            <a:ext cx="2394090" cy="21142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5604" y="2839578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76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/>
          <p:cNvSpPr/>
          <p:nvPr/>
        </p:nvSpPr>
        <p:spPr>
          <a:xfrm>
            <a:off x="539552" y="2924944"/>
            <a:ext cx="25127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7500" y="2484366"/>
            <a:ext cx="53969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1943 года в Варшавском гетто вспыхнуло восстание после того, как немецкая армия и полиция вошли в гетто, чтобы депортировать оставшихся жителей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16 мая 1943 г. восстание было окончательно подавлено, а гетто лежало в руинах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3"/>
            <a:ext cx="2917030" cy="2001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423358"/>
            <a:ext cx="2917031" cy="20419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1" y="4423358"/>
            <a:ext cx="2707075" cy="20435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3873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5"/>
            <a:ext cx="2600763" cy="20099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149079"/>
            <a:ext cx="2637096" cy="2337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8774" y="2789050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1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611559" y="2534596"/>
            <a:ext cx="53495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1943 года, в ходе наступательной операции советских войск на Северном Кавказе были освобождены от гитлеровских войск станицы Крымская (ныне – город воинской славы Крымск) и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Неберджаевская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Кубани.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19563" y="2848666"/>
            <a:ext cx="25689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42669"/>
            <a:ext cx="2731020" cy="2234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35" y="475155"/>
            <a:ext cx="2850617" cy="204925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" y="4473588"/>
            <a:ext cx="2798095" cy="199297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36" y="461079"/>
            <a:ext cx="2615411" cy="207351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720" y="4473589"/>
            <a:ext cx="2745974" cy="199297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4548" y="2848665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/>
          <p:cNvSpPr/>
          <p:nvPr/>
        </p:nvSpPr>
        <p:spPr>
          <a:xfrm>
            <a:off x="611560" y="2937681"/>
            <a:ext cx="24407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7500" y="2348881"/>
            <a:ext cx="546895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9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июне 1943 года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Армия опрокинула и разбила вражеские войска, уничтожила две отборные фашистские армии под Сталинградом, разбила и пленила румынскую, итальянскую, венгерскую армии и мощным ударом отбросила немцев от Волги и Терека на 600—700 километров на запад.</a:t>
            </a:r>
            <a:endParaRPr lang="ru-RU" sz="19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4"/>
            <a:ext cx="2917030" cy="18857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803825"/>
            <a:ext cx="2917031" cy="16953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1" y="4803825"/>
            <a:ext cx="2707075" cy="16630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5174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7"/>
            <a:ext cx="2600763" cy="1894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149079"/>
            <a:ext cx="2637096" cy="2337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0655" y="293768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69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539552" y="2299534"/>
            <a:ext cx="52452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июля 1943 г. немецкие ударные группировки по плану операции «Цитадель» начали наступление на Курск из районов Орла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Белгорода. Сражение стало одним из крупнейших противостояний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участием танковых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соединений и получило название битва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Курской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дуге, которая продлилась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дней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ночей.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9" y="5133577"/>
            <a:ext cx="2640283" cy="131835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940152" y="2806700"/>
            <a:ext cx="2748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июль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49"/>
            <a:ext cx="2965448" cy="18166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126158"/>
            <a:ext cx="2877316" cy="23606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915" y="4869160"/>
            <a:ext cx="2734032" cy="160066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004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21" y="456856"/>
            <a:ext cx="2394090" cy="18247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2155" y="2851486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6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82" y="454100"/>
            <a:ext cx="2376261" cy="22684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7" y="463848"/>
            <a:ext cx="2803261" cy="15503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2"/>
            <a:ext cx="3062122" cy="1547270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/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113480"/>
            <a:ext cx="2376260" cy="2393749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/>
          <p:cNvPicPr/>
          <p:nvPr/>
        </p:nvPicPr>
        <p:blipFill>
          <a:blip r:embed="rId7"/>
          <a:stretch>
            <a:fillRect/>
          </a:stretch>
        </p:blipFill>
        <p:spPr>
          <a:xfrm>
            <a:off x="2843805" y="4843167"/>
            <a:ext cx="2803265" cy="166406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/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9" y="4852915"/>
            <a:ext cx="3062122" cy="165431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467545" y="2794848"/>
            <a:ext cx="2332652" cy="1234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00196" y="1980845"/>
            <a:ext cx="57606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5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1943 года,  города Белгород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Орёл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освобождены от фашистских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захватчиков. 23 августа 1943 года советскими войсками были разгромлены немецко-фашистские войска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Курской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битве и был освобожден Харьков.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стратегическая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инициатива окончательно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перешла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руки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Советской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армии. В честь освобождения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городов в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Москве прогремел первый салют.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4782" y="2710533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52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480120" y="2276872"/>
            <a:ext cx="5298881" cy="2644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1943 года в ходе Донбасской наступательной операции войсками Южного фронта Красной армии и силами Черноморского флота был освобождён Мариуполь. Развивая успех, достигнутый в ходе Курской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битвы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советские войска уверенно освобождали родную землю, отбрасывая врага дальше на запад.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9" y="4921703"/>
            <a:ext cx="2640283" cy="153023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839572" y="2826171"/>
            <a:ext cx="284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49"/>
            <a:ext cx="2917453" cy="17940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091247"/>
            <a:ext cx="2877316" cy="23606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70" y="4921703"/>
            <a:ext cx="2734032" cy="15302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21" y="456856"/>
            <a:ext cx="2394090" cy="1820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4548" y="282617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480120" y="2289146"/>
            <a:ext cx="527777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 с 21 на 22 июля 1941 года был отражен первый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массированный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налет немецкой авиации на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Москву.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началом Великой Отечественной войны германское командование вынашивало планы разрушения столицы СССР, в том числе путем бомбардировок с воздуха.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9" y="4548189"/>
            <a:ext cx="2640283" cy="190374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826997" y="2720122"/>
            <a:ext cx="2861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50"/>
            <a:ext cx="2917453" cy="17940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091247"/>
            <a:ext cx="2877316" cy="23606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70" y="4548189"/>
            <a:ext cx="2734032" cy="19037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21" y="456856"/>
            <a:ext cx="2394090" cy="1820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72507" y="2851323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0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2636"/>
            <a:ext cx="8784976" cy="6552728"/>
          </a:xfrm>
        </p:spPr>
      </p:pic>
      <p:sp>
        <p:nvSpPr>
          <p:cNvPr id="14" name="Прямоугольник 13"/>
          <p:cNvSpPr/>
          <p:nvPr/>
        </p:nvSpPr>
        <p:spPr>
          <a:xfrm>
            <a:off x="731520" y="2924944"/>
            <a:ext cx="2427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58663" y="2656195"/>
            <a:ext cx="555052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14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1943 года в нацистском лагере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смерти  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Собибор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произошло   восстание    под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предводительством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советского  военнопленного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Печерского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Это  было  единственное  успешное массовое восстание  в  лагере   смерти  за  годы   войны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162" y="452037"/>
            <a:ext cx="2917030" cy="22041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522921"/>
            <a:ext cx="2917031" cy="18892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1" y="4522921"/>
            <a:ext cx="2707075" cy="19439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3873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500" y="454316"/>
            <a:ext cx="2600763" cy="21818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221088"/>
            <a:ext cx="2637096" cy="2265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7955" y="2793072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0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7859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467543" y="2367158"/>
            <a:ext cx="5493597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9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 1943 года в Тегеране открылась конференция «Большой тройки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была первая встреча лидеров антигитлеровской коалиции в годы Второй мировой войны. Встреча, которая сыграла исключительную роль в последующем разгроме гитлеровской Германии и заложила основы послевоенного мира.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96659" y="2924945"/>
            <a:ext cx="2691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42669"/>
            <a:ext cx="2731020" cy="2234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35" y="475155"/>
            <a:ext cx="2850617" cy="189200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" y="4746988"/>
            <a:ext cx="2798095" cy="171957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36" y="461079"/>
            <a:ext cx="2615411" cy="190607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720" y="4746987"/>
            <a:ext cx="2745974" cy="171957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40461" y="2826642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4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BEB8F-7254-E5BB-B9EB-EC827E9AE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98ABD2-61B0-07D6-81C2-007DA6541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2E1E527-CBA0-A730-B403-3E51C04000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D085BD-8FCC-C319-22AA-6FC8D58DF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586033" cy="24157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2EDD6E-6EB1-6A88-80B6-175FDDAAE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69" y="463848"/>
            <a:ext cx="2614700" cy="181857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233A5D-5D88-3929-89DD-9461F71E68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2"/>
            <a:ext cx="3062122" cy="1805753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>
            <a:extLst>
              <a:ext uri="{FF2B5EF4-FFF2-40B4-BE49-F238E27FC236}">
                <a16:creationId xmlns:a16="http://schemas.microsoft.com/office/drawing/2014/main" id="{CDDAB8FE-C9C0-94B0-CFAE-A7488578A971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332371"/>
            <a:ext cx="2532761" cy="217485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>
            <a:extLst>
              <a:ext uri="{FF2B5EF4-FFF2-40B4-BE49-F238E27FC236}">
                <a16:creationId xmlns:a16="http://schemas.microsoft.com/office/drawing/2014/main" id="{8B0C9C44-7C98-6BE4-813F-2BC176237F82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3000306" y="4809819"/>
            <a:ext cx="2646764" cy="169741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>
            <a:extLst>
              <a:ext uri="{FF2B5EF4-FFF2-40B4-BE49-F238E27FC236}">
                <a16:creationId xmlns:a16="http://schemas.microsoft.com/office/drawing/2014/main" id="{76B571F6-E24E-F06B-891F-500DC1DC2877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9" y="4809819"/>
            <a:ext cx="3062122" cy="171080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B308653-60F2-5E61-4B5C-4AB52199C832}"/>
              </a:ext>
            </a:extLst>
          </p:cNvPr>
          <p:cNvSpPr/>
          <p:nvPr/>
        </p:nvSpPr>
        <p:spPr>
          <a:xfrm>
            <a:off x="618310" y="3004458"/>
            <a:ext cx="23819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0F01275-9F02-CF41-7C99-B8FC22DE8530}"/>
              </a:ext>
            </a:extLst>
          </p:cNvPr>
          <p:cNvSpPr/>
          <p:nvPr/>
        </p:nvSpPr>
        <p:spPr>
          <a:xfrm>
            <a:off x="3000305" y="2282426"/>
            <a:ext cx="570888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 Днепр проходила на огромном фронте с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декабрь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стала ключевым этапом освобождения Красной Армией Левобережной Украины, а затем продвижения наших фронтов по Правобережной Украине к границе с Румынией. Днепр был мощнейшей естественной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преградой.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44" y="2892396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6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A6D3E-B906-06BC-57C7-5C0142A84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E7B4D-496E-CC89-4535-E5221CDB2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EA30A7B-CEAC-7690-87D0-A27EFBE86F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59D699B-9C5B-7CF2-DD8A-593F84CCFE0D}"/>
              </a:ext>
            </a:extLst>
          </p:cNvPr>
          <p:cNvSpPr/>
          <p:nvPr/>
        </p:nvSpPr>
        <p:spPr>
          <a:xfrm>
            <a:off x="404694" y="2255652"/>
            <a:ext cx="53743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1944 </a:t>
            </a: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проведения </a:t>
            </a:r>
            <a:r>
              <a:rPr lang="ru-RU" sz="2000" b="1" dirty="0" err="1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Новгородской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стратегической наступательной операции были разгромлены немецко-фашистские войска под Ленинградом и окончательно снята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удушающая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города.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Подвиг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жителей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Ленинграда,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вынесших 872 жесточайших дня, стал вечным примером мужества и стойкости.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7158517-C837-07CA-97C1-CDD9811D9A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9" y="5117974"/>
            <a:ext cx="2640283" cy="133395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B1443CE-5FBD-5462-AAA8-19AD96EF1318}"/>
              </a:ext>
            </a:extLst>
          </p:cNvPr>
          <p:cNvSpPr/>
          <p:nvPr/>
        </p:nvSpPr>
        <p:spPr>
          <a:xfrm>
            <a:off x="5940153" y="2826171"/>
            <a:ext cx="2748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61C045D-9AFD-A826-2C3B-16D82BC19E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50"/>
            <a:ext cx="2917453" cy="177280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8A8429-ACAE-28AD-877A-2250FDE6B0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091247"/>
            <a:ext cx="2877316" cy="236068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AB661A6-8598-2459-24E9-0FE58A62C3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687" y="4869160"/>
            <a:ext cx="2734032" cy="164079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6435CDB-F210-8472-896C-50F2AF9080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E903175-2C4C-8F50-283C-016642EFF5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949" y="455781"/>
            <a:ext cx="2419600" cy="17998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4914" y="282617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6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180CE-B091-BAB1-EF0E-0D13A6633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B9B61-A785-DEE3-6C21-79B8FE527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EECB289-2F78-634B-A65E-22BA837CA9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B6BA704-3937-AF2C-4EBA-722BD77F0EBB}"/>
              </a:ext>
            </a:extLst>
          </p:cNvPr>
          <p:cNvSpPr/>
          <p:nvPr/>
        </p:nvSpPr>
        <p:spPr>
          <a:xfrm>
            <a:off x="827584" y="2993649"/>
            <a:ext cx="223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116BA32-65B1-9027-76BF-9B3E471EAA9D}"/>
              </a:ext>
            </a:extLst>
          </p:cNvPr>
          <p:cNvSpPr/>
          <p:nvPr/>
        </p:nvSpPr>
        <p:spPr>
          <a:xfrm>
            <a:off x="3207500" y="2516564"/>
            <a:ext cx="55016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8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14 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1944 </a:t>
            </a: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b="1" dirty="0" err="1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Лужском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направлении наши войска вели наступательные бои, заняли десятки населённых пунктов и полностью очистили от противника железную дорогу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 – Батецкая - Новгород.</a:t>
            </a:r>
            <a:endParaRPr lang="ru-RU" sz="15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1D59D5-730C-4C77-3CA3-FDD0E4EA20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3"/>
            <a:ext cx="2917030" cy="201360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64FF1C-BC4A-5419-35BE-1926935AD8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403011"/>
            <a:ext cx="2917031" cy="200915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3E0B47-27FE-651F-DACB-ABEECC4F52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1" y="4403011"/>
            <a:ext cx="2707075" cy="20638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7EF2130-3EBA-DC27-DA78-81724C5715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36727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21FB977-C8D1-E8B7-E02D-295AF18782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6"/>
            <a:ext cx="2600763" cy="20224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AD9B0D-D57F-E49E-E0C0-AAF10BB9B5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221088"/>
            <a:ext cx="2637096" cy="2265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0937" y="2835509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09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B9004-912A-F4A2-9AB2-B697F0240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B3AC37-10C3-3EE5-DB25-6F564C884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6D20AD4-ADA6-033C-491B-C170824174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0317"/>
            <a:ext cx="8784976" cy="6552728"/>
          </a:xfr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F62F1C1-60A3-FBE1-2A69-1B1D2BAB3722}"/>
              </a:ext>
            </a:extLst>
          </p:cNvPr>
          <p:cNvSpPr/>
          <p:nvPr/>
        </p:nvSpPr>
        <p:spPr>
          <a:xfrm>
            <a:off x="467543" y="2367158"/>
            <a:ext cx="54935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1944 года советские войска под командованием Маршала Советского Союза Ивана Степановича Конева в ходе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Уманско-Ботошанской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операции вышли на государственную границу СССР с Румынией на реке Прут, начав освобождение Восточной Европы.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4A20FA1-9A55-A970-3156-08AB88D16A17}"/>
              </a:ext>
            </a:extLst>
          </p:cNvPr>
          <p:cNvSpPr/>
          <p:nvPr/>
        </p:nvSpPr>
        <p:spPr>
          <a:xfrm>
            <a:off x="6084168" y="2832660"/>
            <a:ext cx="2604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7D4BCA-9F14-4976-D11C-081E735B9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42669"/>
            <a:ext cx="2731020" cy="22340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15B078-1F90-3F7E-6942-B55861CC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547" y="475155"/>
            <a:ext cx="2850617" cy="18920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9706D99-0C7F-F89C-3D85-A37C862E18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" y="4613928"/>
            <a:ext cx="2798095" cy="185263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4071AF1-8B88-4E14-8B57-52F66CD50A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36" y="461079"/>
            <a:ext cx="2615411" cy="190607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59FDC3F-9248-01AC-CD36-BA6968157F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720" y="4653136"/>
            <a:ext cx="2745974" cy="185263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6E09912-6667-9F35-8D09-63BC7CA35C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6986" y="2848665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7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C206B-26E9-F449-FE5C-6170A076D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812A68-613A-B4C9-EB4F-DE07DA323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7FF8049-8410-632C-FB9A-CA7D31A6E3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3A6905-CC52-C521-8337-C0487C56F8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664296" cy="22322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44B057-F427-EECE-65E4-F668CAC28F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1" y="445341"/>
            <a:ext cx="2483164" cy="15503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9EA3DC-19C4-CED5-AA4D-F46D3A5B20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8359" y="462011"/>
            <a:ext cx="3062122" cy="1552183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>
            <a:extLst>
              <a:ext uri="{FF2B5EF4-FFF2-40B4-BE49-F238E27FC236}">
                <a16:creationId xmlns:a16="http://schemas.microsoft.com/office/drawing/2014/main" id="{11A0A850-D096-C062-B423-3FEB151AE26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005064"/>
            <a:ext cx="2664296" cy="250216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>
            <a:extLst>
              <a:ext uri="{FF2B5EF4-FFF2-40B4-BE49-F238E27FC236}">
                <a16:creationId xmlns:a16="http://schemas.microsoft.com/office/drawing/2014/main" id="{FCEB9AA5-D4A6-91E3-9E8F-14347009A182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3131840" y="4896012"/>
            <a:ext cx="2515229" cy="161121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>
            <a:extLst>
              <a:ext uri="{FF2B5EF4-FFF2-40B4-BE49-F238E27FC236}">
                <a16:creationId xmlns:a16="http://schemas.microsoft.com/office/drawing/2014/main" id="{C5C4B2DE-3E7E-F69D-6988-68E5E266783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9" y="4619014"/>
            <a:ext cx="3062122" cy="190161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4F85D5D-8548-08A6-01DE-0AA2921F8A81}"/>
              </a:ext>
            </a:extLst>
          </p:cNvPr>
          <p:cNvSpPr/>
          <p:nvPr/>
        </p:nvSpPr>
        <p:spPr>
          <a:xfrm>
            <a:off x="899592" y="2874844"/>
            <a:ext cx="23042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-май</a:t>
            </a:r>
            <a:endParaRPr lang="ru-RU" sz="28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28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0187B67-A881-80DE-0D44-FCC3FB92F701}"/>
              </a:ext>
            </a:extLst>
          </p:cNvPr>
          <p:cNvSpPr/>
          <p:nvPr/>
        </p:nvSpPr>
        <p:spPr>
          <a:xfrm>
            <a:off x="3131841" y="2023942"/>
            <a:ext cx="5400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1944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продолжалась 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Крымская наступательная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операция советских войск с целью освобождения Крыма от войск нацистской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Германии.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 одновременными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сходящимися в глубине полуострова ударами советских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          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4-го Украинского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фронта и Отдельной Приморской армии во взаимодействии с Черноморским флотом и Азовской военной флотилией.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1344" y="275094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09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5083C-888C-2341-C4DB-FB7560D44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42F25A-ECB0-7E97-2AC5-BAB457A69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46F304E-36C9-C65E-534B-E25D7573FB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65C1B42-FF6B-331F-ACBA-05FBCC4C2715}"/>
              </a:ext>
            </a:extLst>
          </p:cNvPr>
          <p:cNvSpPr/>
          <p:nvPr/>
        </p:nvSpPr>
        <p:spPr>
          <a:xfrm>
            <a:off x="419549" y="2014194"/>
            <a:ext cx="535945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 </a:t>
            </a:r>
            <a:r>
              <a:rPr lang="ru-RU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по 26 июня 1944 </a:t>
            </a:r>
            <a:r>
              <a:rPr lang="ru-RU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в</a:t>
            </a:r>
            <a:r>
              <a:rPr lang="ru-RU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ойска </a:t>
            </a:r>
            <a:r>
              <a:rPr lang="ru-RU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Карельского фронта ударили по врагу между </a:t>
            </a:r>
            <a:r>
              <a:rPr lang="ru-RU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Ладожским и Онежским озёрами</a:t>
            </a:r>
            <a:r>
              <a:rPr lang="ru-RU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форсировали реку </a:t>
            </a:r>
            <a:r>
              <a:rPr lang="ru-RU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Свирь и овладели </a:t>
            </a:r>
            <a:r>
              <a:rPr lang="ru-RU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городом </a:t>
            </a:r>
            <a:r>
              <a:rPr lang="ru-RU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Медвежьегорск</a:t>
            </a:r>
            <a:r>
              <a:rPr lang="ru-RU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дня боёв </a:t>
            </a:r>
            <a:r>
              <a:rPr lang="ru-RU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фронта заняли </a:t>
            </a:r>
            <a:r>
              <a:rPr lang="ru-RU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 </a:t>
            </a:r>
            <a:r>
              <a:rPr lang="ru-RU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населённых пунктов.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23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1944 года началось освобождение Белоруссии. Советские войска прорвали оборону противника на всем фронте, окружили и быстро уничтожили Бобруйскую и Могилевскую группировки противника.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D77A630-04FE-2B5B-4143-D4DE60E563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9" y="4876515"/>
            <a:ext cx="2640283" cy="1575417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4913397-4198-380B-247B-47C84651E139}"/>
              </a:ext>
            </a:extLst>
          </p:cNvPr>
          <p:cNvSpPr/>
          <p:nvPr/>
        </p:nvSpPr>
        <p:spPr>
          <a:xfrm>
            <a:off x="5826997" y="2720122"/>
            <a:ext cx="2861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июнь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A2FFD1C-D273-3CE8-5AFD-B17CD3125C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50"/>
            <a:ext cx="2917453" cy="153134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04E550F-57B6-91C9-3B47-9E4EA9E085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091247"/>
            <a:ext cx="2877316" cy="236068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11582D4-40D5-4727-6B0F-F023954036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70" y="4876515"/>
            <a:ext cx="2734032" cy="15754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45C211B-F913-598F-3449-D6433A7A36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30BE353-0115-3339-8CE1-A7EAD2DD46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544" y="482850"/>
            <a:ext cx="2394090" cy="15313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01599" y="282617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4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DE332-2EB2-B630-8CE6-7F07A3A08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660DEC-69E9-4FEA-9821-594233FD3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F7A65F6-CF73-8A5C-6015-2A88E7D068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C11F45F-B1B2-1649-F929-E02EAD23C51E}"/>
              </a:ext>
            </a:extLst>
          </p:cNvPr>
          <p:cNvSpPr/>
          <p:nvPr/>
        </p:nvSpPr>
        <p:spPr>
          <a:xfrm>
            <a:off x="827584" y="2924944"/>
            <a:ext cx="23310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июль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E2FE573-BFF0-BDBB-79BB-AD12C8D9F7EE}"/>
              </a:ext>
            </a:extLst>
          </p:cNvPr>
          <p:cNvSpPr/>
          <p:nvPr/>
        </p:nvSpPr>
        <p:spPr>
          <a:xfrm>
            <a:off x="3207500" y="2516564"/>
            <a:ext cx="5501691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июле 1944 года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результате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Псковско - Островской и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Нарвской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наступательных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операций Советские войска прорвали хорошо подготовленную оборону противника, освободили города Псков, Остров, Нарву и создали благоприятные условия для освобождения Прибалтики.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661109-4C3B-040C-61D3-8EC696961A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3"/>
            <a:ext cx="2917030" cy="201360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C3295A-78D9-4A37-6CEB-32FE56040C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804700"/>
            <a:ext cx="2917031" cy="16822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42BDB1-DA2F-0498-F5E8-3E814771EE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1" y="4804700"/>
            <a:ext cx="2707075" cy="16621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F466BDD-9380-1D12-7561-8F8695BF3D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51743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29D63EC-BEA0-DC1D-6AE2-42C140F388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6"/>
            <a:ext cx="2600763" cy="20631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3F3874-BF3D-7127-7A7D-05633FB277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149079"/>
            <a:ext cx="2637096" cy="2337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0937" y="2935564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1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1589E-6823-9D20-BF72-FE715999D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34791-7053-268A-E14C-D48EF65BD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901A3AB-2AAA-5EA7-A500-3DA28B817E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BF7B1D1-62BD-5047-697D-9DFC7E920C2C}"/>
              </a:ext>
            </a:extLst>
          </p:cNvPr>
          <p:cNvSpPr/>
          <p:nvPr/>
        </p:nvSpPr>
        <p:spPr>
          <a:xfrm>
            <a:off x="432024" y="2887560"/>
            <a:ext cx="55291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9 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1944 года </a:t>
            </a: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завершилась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победой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армии </a:t>
            </a: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длительное сражение Великой Отечественной войны —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</a:t>
            </a:r>
            <a:r>
              <a:rPr lang="ru-RU" sz="2000" b="1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b="1" dirty="0" smtClean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Ленинград, которая продолжалась 1127 дней.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A8DDC33-F830-9831-C226-60ADE5E81F38}"/>
              </a:ext>
            </a:extLst>
          </p:cNvPr>
          <p:cNvSpPr/>
          <p:nvPr/>
        </p:nvSpPr>
        <p:spPr>
          <a:xfrm>
            <a:off x="6084168" y="2887560"/>
            <a:ext cx="2604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47AC42-7E16-7BA4-A203-96444EA32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42669"/>
            <a:ext cx="2731020" cy="22340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CEA5A53-52F4-4927-2769-7650729F1D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35" y="475155"/>
            <a:ext cx="2850617" cy="224496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44B9DDB-35A5-9536-39F9-60BE280D84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" y="4265900"/>
            <a:ext cx="2798095" cy="22006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6B29D50-B22A-83F8-AAAB-273D2C50D4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36" y="461079"/>
            <a:ext cx="2615411" cy="225904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DC0A104-6D0C-79CA-1B54-DCEBBC8DDF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0119" y="4265900"/>
            <a:ext cx="2745974" cy="223233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20CF60A-55AB-3338-CDE8-1F8157C834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6857" y="2825686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3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/>
          <p:cNvSpPr/>
          <p:nvPr/>
        </p:nvSpPr>
        <p:spPr>
          <a:xfrm>
            <a:off x="731520" y="2945815"/>
            <a:ext cx="2425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58663" y="2249280"/>
            <a:ext cx="55165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5 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1941 года началась оборонительная операция войск Отдельной Приморской армии </a:t>
            </a: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 Черноморского флота, нацеленная на удержание </a:t>
            </a:r>
            <a:r>
              <a:rPr lang="ru-RU" sz="2000" b="1" dirty="0" smtClean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Одессы.                       </a:t>
            </a:r>
            <a:r>
              <a:rPr lang="ru-RU" sz="2000" dirty="0" smtClean="0"/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73-дневная оборона Одессы стала одним из ярких примеров стойкости и героизма советских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 и только к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вечеру 16 октября передовые части противника вошли 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4"/>
            <a:ext cx="2917030" cy="1786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55" y="4834184"/>
            <a:ext cx="2917031" cy="16527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506" y="4869519"/>
            <a:ext cx="2707075" cy="16326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5174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6"/>
            <a:ext cx="2600763" cy="17949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149079"/>
            <a:ext cx="2637096" cy="2337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854" y="2945815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04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FD8A3-1D9B-8B6C-3A1B-F2483AE99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3DC75F-1B45-08D4-C682-8ACBAB4A9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6A0D44E-CF47-0972-E37A-AE11FA45FF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74C609-C04F-05AD-7136-053F73D4D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586033" cy="21312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F93B8F-7BEF-C1E8-D90D-07CDB5DE07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69" y="463848"/>
            <a:ext cx="2614700" cy="16690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08F6A99-563C-9328-53D1-8FAD3D96C0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1"/>
            <a:ext cx="3062122" cy="1656185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>
            <a:extLst>
              <a:ext uri="{FF2B5EF4-FFF2-40B4-BE49-F238E27FC236}">
                <a16:creationId xmlns:a16="http://schemas.microsoft.com/office/drawing/2014/main" id="{351FC611-1CAE-F009-0A32-EDF4A1675E6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365104"/>
            <a:ext cx="2532761" cy="214212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>
            <a:extLst>
              <a:ext uri="{FF2B5EF4-FFF2-40B4-BE49-F238E27FC236}">
                <a16:creationId xmlns:a16="http://schemas.microsoft.com/office/drawing/2014/main" id="{42FE6D87-5504-DD54-E964-72EF5B3D0924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3000306" y="4616000"/>
            <a:ext cx="2646764" cy="1891229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>
            <a:extLst>
              <a:ext uri="{FF2B5EF4-FFF2-40B4-BE49-F238E27FC236}">
                <a16:creationId xmlns:a16="http://schemas.microsoft.com/office/drawing/2014/main" id="{092A0308-F31C-AA69-5714-212438D5B3F8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9" y="4616001"/>
            <a:ext cx="3062122" cy="188154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34F627E-E9A5-B528-5EC6-CBCD20679F7B}"/>
              </a:ext>
            </a:extLst>
          </p:cNvPr>
          <p:cNvSpPr/>
          <p:nvPr/>
        </p:nvSpPr>
        <p:spPr>
          <a:xfrm>
            <a:off x="683568" y="3103538"/>
            <a:ext cx="23700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B6BD13F-7C66-2006-FAF1-49B69AC082F5}"/>
              </a:ext>
            </a:extLst>
          </p:cNvPr>
          <p:cNvSpPr/>
          <p:nvPr/>
        </p:nvSpPr>
        <p:spPr>
          <a:xfrm>
            <a:off x="3053577" y="2180117"/>
            <a:ext cx="541428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1944 г. произошло событие, положившее начало избавлению Венгрии от фашистского ига. На ее территорию, преследуя гитлеровские войска, вступила Красная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 и освободила территорию Венгрии, 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успешного проведения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Дебреценской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наступательной операции. 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9457" y="2607970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75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718B0-34FC-4B9A-268E-2C3F08D13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A37079-5600-CB69-9A25-7BECFECA7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4746796-6CF7-11D2-C6C6-55771AE5AB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741F569-620E-CBE9-A0C3-397E80E1D429}"/>
              </a:ext>
            </a:extLst>
          </p:cNvPr>
          <p:cNvSpPr/>
          <p:nvPr/>
        </p:nvSpPr>
        <p:spPr>
          <a:xfrm>
            <a:off x="530578" y="2348090"/>
            <a:ext cx="5227313" cy="2597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000" b="1" dirty="0" smtClean="0">
                <a:solidFill>
                  <a:srgbClr val="2222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2000" b="1" dirty="0">
                <a:solidFill>
                  <a:srgbClr val="2222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1944 </a:t>
            </a:r>
            <a:r>
              <a:rPr lang="ru-RU" sz="2000" b="1" dirty="0" smtClean="0">
                <a:solidFill>
                  <a:srgbClr val="2222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20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4-го Украинского фронта под командованием генерала армии Ивана Петрова выбили немцев из Закарпатья. Красная Армия вышла на границу Советского Союза, а территория </a:t>
            </a:r>
            <a:r>
              <a:rPr lang="ru-RU" sz="20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Украинской ССР </a:t>
            </a:r>
            <a:r>
              <a:rPr lang="ru-RU" sz="20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 полностью освобождена от нацистских оккупантов.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9C04356-0C46-F2E2-312C-A4C546CA1A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9" y="4945149"/>
            <a:ext cx="2640283" cy="1506784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5071252-071D-B25F-1011-6ADC0A0B64DF}"/>
              </a:ext>
            </a:extLst>
          </p:cNvPr>
          <p:cNvSpPr/>
          <p:nvPr/>
        </p:nvSpPr>
        <p:spPr>
          <a:xfrm>
            <a:off x="5793105" y="2806700"/>
            <a:ext cx="28953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4DC4B81-046B-43F5-704C-5C0155E90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50"/>
            <a:ext cx="2917453" cy="17220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B0F93D-4C5B-6701-B19F-DAE897A07A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091247"/>
            <a:ext cx="2877316" cy="236068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3D60E58-FA0A-91A9-34AE-12ADCAC49B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70" y="4718632"/>
            <a:ext cx="2734032" cy="17333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75A613E-3C2A-D7D9-DBB1-E61CA41683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C5EFBA7-4F7D-2063-DB60-7CB5252029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400" y="456855"/>
            <a:ext cx="2467811" cy="18815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9976" y="2841697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54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BCD13-965C-789C-850F-1A3B820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E5120-33DC-7355-32D7-9DB82BD28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CDBD860-EAB2-C12F-BAE6-0FB8776900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00A4B87-D998-8B02-88EE-712FD28171AF}"/>
              </a:ext>
            </a:extLst>
          </p:cNvPr>
          <p:cNvSpPr/>
          <p:nvPr/>
        </p:nvSpPr>
        <p:spPr>
          <a:xfrm>
            <a:off x="611560" y="2924944"/>
            <a:ext cx="238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7340CAF-2DC2-FDAC-4FE5-C291CD1FE35E}"/>
              </a:ext>
            </a:extLst>
          </p:cNvPr>
          <p:cNvSpPr/>
          <p:nvPr/>
        </p:nvSpPr>
        <p:spPr>
          <a:xfrm>
            <a:off x="3158664" y="2288866"/>
            <a:ext cx="55505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1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года, шёл 1229-й день войны, войска Карельского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фронта, во взаимодействии с соединениями и кораблями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Северного флота,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наступая в трудных условиях Заполярья,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освобождение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Печенгской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Петсамской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от немецких захватчиков.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40A57C-2432-C74E-780D-906372D28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4"/>
            <a:ext cx="2917030" cy="17788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C03FB3-605B-323F-F444-0EF4ECC511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549913"/>
            <a:ext cx="2917031" cy="186225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95EF7E-DB2B-280C-A552-F22A2F5D50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1" y="4569981"/>
            <a:ext cx="2707075" cy="18968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4619F1A-9388-A013-FA8F-1133E2AF99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3873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47CBD99-E233-CCA7-14D7-4911AD138A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6"/>
            <a:ext cx="2600763" cy="17877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58D4E9-B223-4CA7-D18B-9A37F7A4DD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149079"/>
            <a:ext cx="2637096" cy="2337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201" y="2818654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86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AC459-711D-A182-B761-ADCB45890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A6BC2C-B112-BEEB-D423-53B201D09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A90BAF8-F419-E547-53DB-F3F732232F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787722E-90E6-971D-5369-2D37ED0163BE}"/>
              </a:ext>
            </a:extLst>
          </p:cNvPr>
          <p:cNvSpPr/>
          <p:nvPr/>
        </p:nvSpPr>
        <p:spPr>
          <a:xfrm>
            <a:off x="453137" y="2204864"/>
            <a:ext cx="5508004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9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декабря 1944 года советское командование объединило усилия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 в рамках единой операции и значительно усилило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3-й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Украинский фронт за счёт 2-го Украинского. После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такой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перегруппировки и пополнения войск с 20 декабря оба фронта вновь перешли в наступление, действуя уже совместно в рамках Будапештской наступательной операции.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A5E73E50-FBCE-4B95-85D5-9D38B99CFC3A}"/>
              </a:ext>
            </a:extLst>
          </p:cNvPr>
          <p:cNvSpPr/>
          <p:nvPr/>
        </p:nvSpPr>
        <p:spPr>
          <a:xfrm>
            <a:off x="6084168" y="3000098"/>
            <a:ext cx="2604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FCFCF7-B002-707E-C498-B739121F34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42669"/>
            <a:ext cx="2731020" cy="22340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A6DCB8-11F0-EE1F-184F-BCAE88BC1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35" y="475155"/>
            <a:ext cx="2850617" cy="172970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50B581D-8EF5-B1CF-D196-1856ECCD4F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" y="4941168"/>
            <a:ext cx="2798095" cy="152539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E6A4F8A-A03A-7D4E-C7DF-6BB830156A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36" y="461079"/>
            <a:ext cx="2615411" cy="174378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175A067-AEC8-8D7B-122E-26A70BC051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720" y="4941168"/>
            <a:ext cx="2745974" cy="152539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3DAF41B-B19C-D349-AEE7-6C4441953F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56061" y="287490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0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5403E-F06A-54F2-D635-AFCEBB0F6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4B7D7-1B56-C109-DFDD-010F6AF28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CB62592-9FBE-815D-976E-4CAEB188C7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CFB1FF-E753-5727-9689-1D5F92ADF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5" y="504227"/>
            <a:ext cx="2376262" cy="22273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4181A7-4DCA-DDDB-1332-A645D33E8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7" y="463848"/>
            <a:ext cx="2803261" cy="15937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C8A3D73-178A-6D02-4B3E-6480B4A480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2"/>
            <a:ext cx="3062122" cy="1590711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>
            <a:extLst>
              <a:ext uri="{FF2B5EF4-FFF2-40B4-BE49-F238E27FC236}">
                <a16:creationId xmlns:a16="http://schemas.microsoft.com/office/drawing/2014/main" id="{E61566DA-6D53-1954-1E85-EC718C313CC4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67545" y="4143427"/>
            <a:ext cx="2376264" cy="2363802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>
            <a:extLst>
              <a:ext uri="{FF2B5EF4-FFF2-40B4-BE49-F238E27FC236}">
                <a16:creationId xmlns:a16="http://schemas.microsoft.com/office/drawing/2014/main" id="{EA088DB6-3C7B-7D66-62F3-BDBCCB3033DD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2843807" y="4863007"/>
            <a:ext cx="2803263" cy="164422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>
            <a:extLst>
              <a:ext uri="{FF2B5EF4-FFF2-40B4-BE49-F238E27FC236}">
                <a16:creationId xmlns:a16="http://schemas.microsoft.com/office/drawing/2014/main" id="{05A892D1-FC0E-59C1-A2CF-31A12D9F3DB3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9" y="4863008"/>
            <a:ext cx="3062122" cy="165761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636CF7D-05A1-1ED4-581F-72F484825DFD}"/>
              </a:ext>
            </a:extLst>
          </p:cNvPr>
          <p:cNvSpPr/>
          <p:nvPr/>
        </p:nvSpPr>
        <p:spPr>
          <a:xfrm>
            <a:off x="467543" y="2869909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577080F-BC57-3F98-7BB6-2B728B6A6464}"/>
              </a:ext>
            </a:extLst>
          </p:cNvPr>
          <p:cNvSpPr/>
          <p:nvPr/>
        </p:nvSpPr>
        <p:spPr>
          <a:xfrm>
            <a:off x="2843808" y="2014194"/>
            <a:ext cx="5865383" cy="3254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27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1945 года частями 60-й армии 1-го Украинского фронта Красной Армии был освобожден от нацистов концентрационный лагерь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Освенцим. Были спасены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7,5 тысяч узников лагеря, которых нацисты планировали уничтожить, так как у них не хватало сил для эвакуации их в Германию.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Нацистский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концлагерь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Аушвиц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основан в польском городе Освенцим 20 мая 1940 года. Уже в июне туда были доставлены первые заключённые – 728 поляков из города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Тарнув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44" y="2734452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2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372A4-669D-841E-B19F-5474FCA60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31DBF7-41CF-625B-7580-84D5953C7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0D1706A-95AD-E2B1-5942-CF1126F8BA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81F3F15-516C-1294-37D3-EE6DF386BD98}"/>
              </a:ext>
            </a:extLst>
          </p:cNvPr>
          <p:cNvSpPr/>
          <p:nvPr/>
        </p:nvSpPr>
        <p:spPr>
          <a:xfrm>
            <a:off x="459487" y="2014194"/>
            <a:ext cx="526397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1945 года завершилась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Висло -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Одерская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самых успешных наступлений Красной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Армии, позволившая войскам оказаться в 60-70 км от Берлина.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13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закончилась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Будапештская операция, главным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итогом которой стало освобождение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советскими войсками столицы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Венгрии -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Будапешт. 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58DEF90-198B-2D8F-3093-D9F68DA70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9" y="4876517"/>
            <a:ext cx="2640283" cy="1575416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D6FE710-DDA0-1429-1728-5FBA153097D7}"/>
              </a:ext>
            </a:extLst>
          </p:cNvPr>
          <p:cNvSpPr/>
          <p:nvPr/>
        </p:nvSpPr>
        <p:spPr>
          <a:xfrm>
            <a:off x="5793105" y="2824528"/>
            <a:ext cx="28953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1F390C3-E6D4-1E3C-92E3-0DB47A41FF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39028"/>
            <a:ext cx="2965448" cy="163869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86C81F7-EBC3-0FD0-4A25-DD551BE722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149079"/>
            <a:ext cx="2877316" cy="23028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C8D0DBF-AE12-6528-2818-41CD2E653B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70" y="4876517"/>
            <a:ext cx="2734032" cy="157541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A0D8170-1A06-4560-639B-E5416987C5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A45F53-23DF-B6B3-0980-3E70DB35A4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9549" y="456856"/>
            <a:ext cx="2454662" cy="16208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3606" y="2824528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23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EA1838-D330-0A2F-F3C7-374D6FBFD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4FE987-44FD-49BE-50A3-5AA9BDF9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BFE7F34-08DB-C4F1-DFFE-EFFC0FE77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2002"/>
            <a:ext cx="8784976" cy="6552728"/>
          </a:xfr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C6442-E94F-D051-E119-AA86DAB80446}"/>
              </a:ext>
            </a:extLst>
          </p:cNvPr>
          <p:cNvSpPr/>
          <p:nvPr/>
        </p:nvSpPr>
        <p:spPr>
          <a:xfrm>
            <a:off x="434808" y="2924944"/>
            <a:ext cx="25654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4DE96AA-322A-54E4-B314-2E66DD0345EC}"/>
              </a:ext>
            </a:extLst>
          </p:cNvPr>
          <p:cNvSpPr/>
          <p:nvPr/>
        </p:nvSpPr>
        <p:spPr>
          <a:xfrm>
            <a:off x="3158664" y="2249280"/>
            <a:ext cx="55505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Балато́нская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оборони́тельная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опера́ция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последняя крупная оборонительная операция Красной армии против немецких войск во время Второй мировой войны. Проводилась с 6 по 15 марта 1945 года частью сил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3-го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Украинского фронта при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содействии                            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1-й болгарской и 3-й югославской армий в районе озера Балатон.</a:t>
            </a:r>
            <a:endParaRPr lang="ru-RU" sz="1900" b="1" dirty="0">
              <a:solidFill>
                <a:srgbClr val="0066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F0060-2C2D-FE58-A02D-64C74F77C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4"/>
            <a:ext cx="2917030" cy="17788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FFCE9E-50F2-E279-507D-3C10BEC4B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569980"/>
            <a:ext cx="2917031" cy="19169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C922D22-CBCB-C05B-87E8-4E402A683B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665" y="4684297"/>
            <a:ext cx="2692051" cy="182330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E2EFA59-9162-B099-D254-48CB3E1114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37342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EB03269-255E-285A-52BB-83777F2305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500" y="454316"/>
            <a:ext cx="2551926" cy="17877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13A5FA-66CE-4959-84CF-274BD89A97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5" y="4149079"/>
            <a:ext cx="2637096" cy="2337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6896" y="2790339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7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5F0EE-AB69-1CDC-73E3-F9D913E55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BC2ADB-07C5-E1DB-C33F-8FB8BC916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2BCA56F-0CCA-A9FA-26D0-2A5ADF2399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A5A2F17-8B3C-3E5E-C2A4-0EEC73B01F2D}"/>
              </a:ext>
            </a:extLst>
          </p:cNvPr>
          <p:cNvSpPr/>
          <p:nvPr/>
        </p:nvSpPr>
        <p:spPr>
          <a:xfrm>
            <a:off x="467543" y="2367158"/>
            <a:ext cx="549359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4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1945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взятие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Братиславы вынуждает Словакию капитулировать 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13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захватывают Вену.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29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началис</a:t>
            </a:r>
            <a:r>
              <a:rPr lang="ru-RU" sz="2000" b="1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 бои за рейхстаг, овладение которым было возложено на 79 стрелковый корпус 3-й Ударной армии 1-го Белорусского фронта</a:t>
            </a:r>
            <a:r>
              <a:rPr lang="ru-RU" sz="2000" b="1" dirty="0">
                <a:solidFill>
                  <a:srgbClr val="4747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 smtClean="0">
              <a:solidFill>
                <a:srgbClr val="4747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dirty="0">
                <a:solidFill>
                  <a:srgbClr val="474747"/>
                </a:solidFill>
                <a:latin typeface="Google Sans"/>
              </a:rPr>
              <a:t> </a:t>
            </a:r>
            <a:r>
              <a:rPr lang="ru-RU" sz="2000" dirty="0" smtClean="0">
                <a:solidFill>
                  <a:srgbClr val="474747"/>
                </a:solidFill>
                <a:latin typeface="Google Sans"/>
              </a:rPr>
              <a:t>       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C85C70D-84A7-536A-171C-4C5C4F19FD88}"/>
              </a:ext>
            </a:extLst>
          </p:cNvPr>
          <p:cNvSpPr/>
          <p:nvPr/>
        </p:nvSpPr>
        <p:spPr>
          <a:xfrm>
            <a:off x="5996659" y="3000098"/>
            <a:ext cx="2691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</a:t>
            </a: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2DE5D4-A1CF-7244-96D1-8E89AD909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42669"/>
            <a:ext cx="2731020" cy="22340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FEDC00-A702-0EBB-454D-C01E360BC0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35" y="475155"/>
            <a:ext cx="2850617" cy="18920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154BEE8-4500-06FE-2D91-A0127A55D7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" y="4941168"/>
            <a:ext cx="2798095" cy="152539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BD9F395-6D10-10EA-09F6-EC6AC2B52F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36" y="461079"/>
            <a:ext cx="2615411" cy="190607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9DAA83D-08C4-F468-F7A3-D92E9C2A5D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720" y="4941168"/>
            <a:ext cx="2745974" cy="152539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17AB53E-F82D-7F54-3675-76BC7003C9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4548" y="2893387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96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AD50F-15F0-81BF-136B-C3198A72F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138C09-BD58-374F-C03E-9C115E37F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CAC9C63-2018-9238-EF1C-F2D841E18A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A62F9B-68A3-AC5B-7759-B6A9CE042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586033" cy="23181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8ACC84-4FE4-339C-887F-052D3185F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69" y="463848"/>
            <a:ext cx="2614700" cy="15503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7A00C7-D37F-C6D0-BB0F-0A1814FE6B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1"/>
            <a:ext cx="3062122" cy="1537523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>
            <a:extLst>
              <a:ext uri="{FF2B5EF4-FFF2-40B4-BE49-F238E27FC236}">
                <a16:creationId xmlns:a16="http://schemas.microsoft.com/office/drawing/2014/main" id="{A25C2464-AAE6-B4D9-AECC-7124FFB74BEF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221088"/>
            <a:ext cx="2532761" cy="22861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>
            <a:extLst>
              <a:ext uri="{FF2B5EF4-FFF2-40B4-BE49-F238E27FC236}">
                <a16:creationId xmlns:a16="http://schemas.microsoft.com/office/drawing/2014/main" id="{7CDA274B-77A0-A436-2F28-F8318AD81AC2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2991756" y="5141833"/>
            <a:ext cx="2646764" cy="136539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>
            <a:extLst>
              <a:ext uri="{FF2B5EF4-FFF2-40B4-BE49-F238E27FC236}">
                <a16:creationId xmlns:a16="http://schemas.microsoft.com/office/drawing/2014/main" id="{A5358EF6-350B-2159-5082-679B6C79CE6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5628554" y="4809819"/>
            <a:ext cx="3062122" cy="172749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C7A09AE-9EA8-DFF4-97F5-E36456632488}"/>
              </a:ext>
            </a:extLst>
          </p:cNvPr>
          <p:cNvSpPr/>
          <p:nvPr/>
        </p:nvSpPr>
        <p:spPr>
          <a:xfrm>
            <a:off x="520816" y="2868072"/>
            <a:ext cx="2532761" cy="1221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 </a:t>
            </a: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6983080-1933-65AD-7B4A-011674EDDCCF}"/>
              </a:ext>
            </a:extLst>
          </p:cNvPr>
          <p:cNvSpPr/>
          <p:nvPr/>
        </p:nvSpPr>
        <p:spPr>
          <a:xfrm>
            <a:off x="3032369" y="2014194"/>
            <a:ext cx="56768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мая 1945 года в ходе штурма Рейхстага над Берлином было поднято Знамя Победы, ставшее символом триумфа Советского Союза и его народов в борьбе с нацизмом.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В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 на 9 мая был подписан Акт о капитуляции вооруженных сил фашистской Германии. В ходе Берлинской операции советские войска окружили и ликвидировали самую крупную в истории войн группировку вражеских войск.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8618" y="281279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83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453136" y="2276873"/>
            <a:ext cx="55080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1941 года началась 872 дневная блокада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Ленинграда.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Это один из самых трагических этапов Великой Отечественной войны. Мужественные жители города стойко выдержали тяжелые дни, в течение которых сообщение города с остальной страной поддерживалось только по Ладожскому озеру и по воздуху.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40152" y="2832659"/>
            <a:ext cx="27483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42669"/>
            <a:ext cx="2731020" cy="2234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35" y="475155"/>
            <a:ext cx="2850617" cy="180171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" y="4921703"/>
            <a:ext cx="2798095" cy="154486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36" y="461079"/>
            <a:ext cx="2615411" cy="181579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0119" y="4798455"/>
            <a:ext cx="2745974" cy="166810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79162" y="2832659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0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1"/>
            <a:ext cx="2586033" cy="2415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69" y="463848"/>
            <a:ext cx="2614700" cy="20429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069" y="476672"/>
            <a:ext cx="3062122" cy="2030144"/>
          </a:xfrm>
          <a:prstGeom prst="rect">
            <a:avLst/>
          </a:prstGeom>
        </p:spPr>
      </p:pic>
      <p:pic>
        <p:nvPicPr>
          <p:cNvPr id="11" name="officeArt object" descr="вставленное-изображение.tiff"/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4221088"/>
            <a:ext cx="2532761" cy="22861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вставленное-изображение.tiff"/>
          <p:cNvPicPr/>
          <p:nvPr/>
        </p:nvPicPr>
        <p:blipFill>
          <a:blip r:embed="rId7"/>
          <a:stretch>
            <a:fillRect/>
          </a:stretch>
        </p:blipFill>
        <p:spPr>
          <a:xfrm>
            <a:off x="3000306" y="4763333"/>
            <a:ext cx="2646764" cy="174389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3" name="officeArt object" descr="вставленное-изображение.tiff"/>
          <p:cNvPicPr/>
          <p:nvPr/>
        </p:nvPicPr>
        <p:blipFill>
          <a:blip r:embed="rId8"/>
          <a:stretch>
            <a:fillRect/>
          </a:stretch>
        </p:blipFill>
        <p:spPr>
          <a:xfrm>
            <a:off x="5647069" y="4794513"/>
            <a:ext cx="3062122" cy="172611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611560" y="2916479"/>
            <a:ext cx="24420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3577" y="2527280"/>
            <a:ext cx="557735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1941 года началась героическая оборона Севастополя. Подойдя к городу через десять дней после начала военной операции в Крыму, немцам понадобилось еще 250 дней, чтобы захватить его. В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боевых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сражений Севастополь был почти  стерт с лица земли.</a:t>
            </a:r>
            <a:endParaRPr lang="ru-RU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174" y="2916479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480121" y="2132856"/>
            <a:ext cx="52777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Тяжелейший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кризис, в котором находилась Красная Армия, в ноябре 1941 года еще не был преодолен: немцы продолжали наступать на всех стратегических направлениях. Однако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из-за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возросшего сопротивления в ряде мест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Германии, противнику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пришлось приостановить свое продвижение на восток, а кое-где даже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отступить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50" y="5085183"/>
            <a:ext cx="2454662" cy="136674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819275" y="2806700"/>
            <a:ext cx="2869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482850"/>
            <a:ext cx="2917453" cy="165000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56" y="4091247"/>
            <a:ext cx="2877316" cy="23606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49" y="5085182"/>
            <a:ext cx="2957725" cy="136674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5" y="456856"/>
            <a:ext cx="2860165" cy="23498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21" y="456856"/>
            <a:ext cx="2394090" cy="167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05103" y="282617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4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4" name="Прямоугольник 13"/>
          <p:cNvSpPr/>
          <p:nvPr/>
        </p:nvSpPr>
        <p:spPr>
          <a:xfrm>
            <a:off x="461319" y="3072714"/>
            <a:ext cx="2538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2352" y="2501754"/>
            <a:ext cx="56568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декабря 1941 года Московская битва завершилась стратегической победой Советского Союза и полным крахом немецких операций «Барбаросса» и «Тайфун». Наступательные операции по всему фронту под Москвой, отбросили немецкие войска от столицы на расстояние до 300 км. 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7" y="463173"/>
            <a:ext cx="2917030" cy="20297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26" y="4806010"/>
            <a:ext cx="2917031" cy="16632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1" y="4806010"/>
            <a:ext cx="2707075" cy="16608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" y="407508"/>
            <a:ext cx="2766845" cy="24797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63" y="454316"/>
            <a:ext cx="2600763" cy="20385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11" y="4341298"/>
            <a:ext cx="2637096" cy="2146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8798" y="2930531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90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  <p:sp>
        <p:nvSpPr>
          <p:cNvPr id="15" name="Прямоугольник 14"/>
          <p:cNvSpPr/>
          <p:nvPr/>
        </p:nvSpPr>
        <p:spPr>
          <a:xfrm>
            <a:off x="531553" y="2132856"/>
            <a:ext cx="54295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b="1" dirty="0" smtClean="0">
                <a:solidFill>
                  <a:srgbClr val="4747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1942 года началась наступательная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Барве́нковско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Лозовска́я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операция Рабоче-крестьянской Красной армии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начальном этапе Великой Отечественной войны. Наступление велось силами Юго-Западного и Южного фронтов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суровой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зимы,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был создан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называемый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барвенковский</a:t>
            </a:r>
            <a:r>
              <a:rPr lang="ru-RU" sz="1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послуживший плацдармом для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 наступления на Харьков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84168" y="2832659"/>
            <a:ext cx="2604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</a:t>
            </a:r>
            <a:endParaRPr lang="ru-RU" sz="3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 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149081"/>
            <a:ext cx="2731020" cy="23276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238" y="475156"/>
            <a:ext cx="2851914" cy="164383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7" y="5109199"/>
            <a:ext cx="2926056" cy="132323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827" y="439216"/>
            <a:ext cx="2615411" cy="167977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9872" y="4883027"/>
            <a:ext cx="2530821" cy="1583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41" y="475155"/>
            <a:ext cx="2710032" cy="235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57878" y="2832659"/>
            <a:ext cx="713294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3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7634</TotalTime>
  <Words>1532</Words>
  <Application>Microsoft Office PowerPoint</Application>
  <PresentationFormat>Экран (4:3)</PresentationFormat>
  <Paragraphs>163</Paragraphs>
  <Slides>48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4" baseType="lpstr">
      <vt:lpstr>Calibri</vt:lpstr>
      <vt:lpstr>Century Gothic</vt:lpstr>
      <vt:lpstr>Garamond</vt:lpstr>
      <vt:lpstr>Google Sans</vt:lpstr>
      <vt:lpstr>Times New Roman</vt:lpstr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АЛЬФИЮША</cp:lastModifiedBy>
  <cp:revision>262</cp:revision>
  <dcterms:created xsi:type="dcterms:W3CDTF">2020-11-10T16:04:07Z</dcterms:created>
  <dcterms:modified xsi:type="dcterms:W3CDTF">2025-04-04T20:19:17Z</dcterms:modified>
</cp:coreProperties>
</file>