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62" r:id="rId3"/>
    <p:sldId id="256" r:id="rId4"/>
    <p:sldId id="257" r:id="rId5"/>
    <p:sldId id="258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2BFEBC3-A16C-40D2-B49D-050F288D2914}" type="doc">
      <dgm:prSet loTypeId="urn:microsoft.com/office/officeart/2005/8/layout/vList5" loCatId="list" qsTypeId="urn:microsoft.com/office/officeart/2005/8/quickstyle/3d6" qsCatId="3D" csTypeId="urn:microsoft.com/office/officeart/2005/8/colors/accent6_4" csCatId="accent6"/>
      <dgm:spPr/>
      <dgm:t>
        <a:bodyPr/>
        <a:lstStyle/>
        <a:p>
          <a:endParaRPr lang="ru-RU"/>
        </a:p>
      </dgm:t>
    </dgm:pt>
    <dgm:pt modelId="{792707D6-229E-431B-AF0D-97042EDEEF62}">
      <dgm:prSet/>
      <dgm:spPr/>
      <dgm:t>
        <a:bodyPr/>
        <a:lstStyle/>
        <a:p>
          <a:pPr rtl="0"/>
          <a:r>
            <a:rPr lang="en-US" u="sng" dirty="0" smtClean="0"/>
            <a:t>Have</a:t>
          </a:r>
          <a:r>
            <a:rPr lang="en-US" dirty="0" smtClean="0"/>
            <a:t> you ever </a:t>
          </a:r>
          <a:r>
            <a:rPr lang="en-US" u="sng" dirty="0" smtClean="0"/>
            <a:t>been</a:t>
          </a:r>
          <a:r>
            <a:rPr lang="en-US" dirty="0" smtClean="0"/>
            <a:t> to Australia?</a:t>
          </a:r>
          <a:endParaRPr lang="ru-RU" dirty="0"/>
        </a:p>
      </dgm:t>
    </dgm:pt>
    <dgm:pt modelId="{0919A309-88A9-48F7-B324-953B5EBE9C89}" type="parTrans" cxnId="{2B8A2ACA-C686-4739-BAD1-33E8F004BA35}">
      <dgm:prSet/>
      <dgm:spPr/>
      <dgm:t>
        <a:bodyPr/>
        <a:lstStyle/>
        <a:p>
          <a:endParaRPr lang="ru-RU"/>
        </a:p>
      </dgm:t>
    </dgm:pt>
    <dgm:pt modelId="{56ADC1D8-45E2-4F49-B1AF-30FBCDB96355}" type="sibTrans" cxnId="{2B8A2ACA-C686-4739-BAD1-33E8F004BA35}">
      <dgm:prSet/>
      <dgm:spPr/>
      <dgm:t>
        <a:bodyPr/>
        <a:lstStyle/>
        <a:p>
          <a:endParaRPr lang="ru-RU"/>
        </a:p>
      </dgm:t>
    </dgm:pt>
    <dgm:pt modelId="{5B098906-B03F-406A-9507-78536615339D}" type="pres">
      <dgm:prSet presAssocID="{A2BFEBC3-A16C-40D2-B49D-050F288D291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67BCF77-D744-4C22-AE6A-716766978938}" type="pres">
      <dgm:prSet presAssocID="{792707D6-229E-431B-AF0D-97042EDEEF62}" presName="linNode" presStyleCnt="0"/>
      <dgm:spPr/>
    </dgm:pt>
    <dgm:pt modelId="{0C0776B9-E036-4610-89C2-7D39FCCB6CBC}" type="pres">
      <dgm:prSet presAssocID="{792707D6-229E-431B-AF0D-97042EDEEF62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3AFF281-11E1-428E-B9F1-45E5204A7C24}" type="presOf" srcId="{A2BFEBC3-A16C-40D2-B49D-050F288D2914}" destId="{5B098906-B03F-406A-9507-78536615339D}" srcOrd="0" destOrd="0" presId="urn:microsoft.com/office/officeart/2005/8/layout/vList5"/>
    <dgm:cxn modelId="{2B8A2ACA-C686-4739-BAD1-33E8F004BA35}" srcId="{A2BFEBC3-A16C-40D2-B49D-050F288D2914}" destId="{792707D6-229E-431B-AF0D-97042EDEEF62}" srcOrd="0" destOrd="0" parTransId="{0919A309-88A9-48F7-B324-953B5EBE9C89}" sibTransId="{56ADC1D8-45E2-4F49-B1AF-30FBCDB96355}"/>
    <dgm:cxn modelId="{C48E97B3-0F39-4063-B373-B8EDE2CCFE6A}" type="presOf" srcId="{792707D6-229E-431B-AF0D-97042EDEEF62}" destId="{0C0776B9-E036-4610-89C2-7D39FCCB6CBC}" srcOrd="0" destOrd="0" presId="urn:microsoft.com/office/officeart/2005/8/layout/vList5"/>
    <dgm:cxn modelId="{41FC28D8-9730-46EB-B559-878EBB656190}" type="presParOf" srcId="{5B098906-B03F-406A-9507-78536615339D}" destId="{467BCF77-D744-4C22-AE6A-716766978938}" srcOrd="0" destOrd="0" presId="urn:microsoft.com/office/officeart/2005/8/layout/vList5"/>
    <dgm:cxn modelId="{10BCA8B2-2757-4267-A831-987033A46F96}" type="presParOf" srcId="{467BCF77-D744-4C22-AE6A-716766978938}" destId="{0C0776B9-E036-4610-89C2-7D39FCCB6CBC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C0776B9-E036-4610-89C2-7D39FCCB6CBC}">
      <dsp:nvSpPr>
        <dsp:cNvPr id="0" name=""/>
        <dsp:cNvSpPr/>
      </dsp:nvSpPr>
      <dsp:spPr>
        <a:xfrm>
          <a:off x="2399385" y="0"/>
          <a:ext cx="2699308" cy="4800600"/>
        </a:xfrm>
        <a:prstGeom prst="roundRect">
          <a:avLst/>
        </a:prstGeom>
        <a:solidFill>
          <a:schemeClr val="accent6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0020" tIns="80010" rIns="160020" bIns="80010" numCol="1" spcCol="1270" anchor="ctr" anchorCtr="0">
          <a:noAutofit/>
        </a:bodyPr>
        <a:lstStyle/>
        <a:p>
          <a:pPr lvl="0" algn="ctr" defTabSz="1866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200" u="sng" kern="1200" dirty="0" smtClean="0"/>
            <a:t>Have</a:t>
          </a:r>
          <a:r>
            <a:rPr lang="en-US" sz="4200" kern="1200" dirty="0" smtClean="0"/>
            <a:t> you ever </a:t>
          </a:r>
          <a:r>
            <a:rPr lang="en-US" sz="4200" u="sng" kern="1200" dirty="0" smtClean="0"/>
            <a:t>been</a:t>
          </a:r>
          <a:r>
            <a:rPr lang="en-US" sz="4200" kern="1200" dirty="0" smtClean="0"/>
            <a:t> to Australia?</a:t>
          </a:r>
          <a:endParaRPr lang="ru-RU" sz="4200" kern="1200" dirty="0"/>
        </a:p>
      </dsp:txBody>
      <dsp:txXfrm>
        <a:off x="2399385" y="0"/>
        <a:ext cx="2699308" cy="48006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060236-BF10-459F-A6D3-68C0895380EE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302A83-6685-4EF7-8680-A175D00D61E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060236-BF10-459F-A6D3-68C0895380EE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302A83-6685-4EF7-8680-A175D00D61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060236-BF10-459F-A6D3-68C0895380EE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302A83-6685-4EF7-8680-A175D00D61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060236-BF10-459F-A6D3-68C0895380EE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302A83-6685-4EF7-8680-A175D00D61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060236-BF10-459F-A6D3-68C0895380EE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302A83-6685-4EF7-8680-A175D00D61E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060236-BF10-459F-A6D3-68C0895380EE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302A83-6685-4EF7-8680-A175D00D61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060236-BF10-459F-A6D3-68C0895380EE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302A83-6685-4EF7-8680-A175D00D61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060236-BF10-459F-A6D3-68C0895380EE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302A83-6685-4EF7-8680-A175D00D61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060236-BF10-459F-A6D3-68C0895380EE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302A83-6685-4EF7-8680-A175D00D61E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060236-BF10-459F-A6D3-68C0895380EE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302A83-6685-4EF7-8680-A175D00D61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060236-BF10-459F-A6D3-68C0895380EE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302A83-6685-4EF7-8680-A175D00D61E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2060236-BF10-459F-A6D3-68C0895380EE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0302A83-6685-4EF7-8680-A175D00D61E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357430"/>
            <a:ext cx="7498080" cy="1143000"/>
          </a:xfrm>
        </p:spPr>
        <p:txBody>
          <a:bodyPr>
            <a:noAutofit/>
          </a:bodyPr>
          <a:lstStyle/>
          <a:p>
            <a:pPr algn="ctr"/>
            <a:r>
              <a:rPr lang="en-US" sz="8000" dirty="0" smtClean="0">
                <a:solidFill>
                  <a:schemeClr val="accent3">
                    <a:lumMod val="75000"/>
                  </a:schemeClr>
                </a:solidFill>
                <a:latin typeface="Wide Latin" pitchFamily="18" charset="0"/>
              </a:rPr>
              <a:t>Present Perfect</a:t>
            </a:r>
            <a:endParaRPr lang="ru-RU" sz="80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87624" y="2852936"/>
            <a:ext cx="7746064" cy="3528392"/>
          </a:xfrm>
        </p:spPr>
        <p:txBody>
          <a:bodyPr/>
          <a:lstStyle/>
          <a:p>
            <a:r>
              <a:rPr lang="en-US" dirty="0" smtClean="0"/>
              <a:t>Already/just/ never/ever/today/lately/recently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428604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i="1" dirty="0" smtClean="0">
                <a:solidFill>
                  <a:schemeClr val="accent3">
                    <a:lumMod val="75000"/>
                  </a:schemeClr>
                </a:solidFill>
              </a:rPr>
              <a:t>Present Perfect</a:t>
            </a:r>
            <a:endParaRPr lang="ru-RU" b="1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-2428900" y="3429000"/>
            <a:ext cx="6858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0" y="3429000"/>
            <a:ext cx="9144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1214414" y="4000504"/>
            <a:ext cx="919162" cy="1604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2571736" y="4000504"/>
            <a:ext cx="919162" cy="1604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has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have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5214942" y="4000504"/>
            <a:ext cx="919163" cy="1604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V</a:t>
            </a:r>
            <a:r>
              <a:rPr lang="en-US" sz="4000" b="1" baseline="-25000" dirty="0" smtClean="0">
                <a:solidFill>
                  <a:srgbClr val="FF0000"/>
                </a:solidFill>
              </a:rPr>
              <a:t>3</a:t>
            </a:r>
            <a:endParaRPr lang="ru-RU" sz="4000" dirty="0">
              <a:solidFill>
                <a:srgbClr val="FF0000"/>
              </a:solidFill>
            </a:endParaRPr>
          </a:p>
          <a:p>
            <a:pPr algn="ctr"/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24587" name="Rectangle 11"/>
          <p:cNvSpPr>
            <a:spLocks noChangeArrowheads="1"/>
          </p:cNvSpPr>
          <p:nvPr/>
        </p:nvSpPr>
        <p:spPr bwMode="auto">
          <a:xfrm>
            <a:off x="6572264" y="4000504"/>
            <a:ext cx="919163" cy="1604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     </a:t>
            </a:r>
          </a:p>
          <a:p>
            <a:endParaRPr lang="en-US" dirty="0"/>
          </a:p>
          <a:p>
            <a:pPr algn="ctr"/>
            <a:r>
              <a:rPr lang="en-US" dirty="0" err="1" smtClean="0"/>
              <a:t>s.p.s</a:t>
            </a:r>
            <a:endParaRPr lang="ru-RU" dirty="0"/>
          </a:p>
        </p:txBody>
      </p:sp>
      <p:sp>
        <p:nvSpPr>
          <p:cNvPr id="24588" name="Oval 12"/>
          <p:cNvSpPr>
            <a:spLocks noChangeArrowheads="1"/>
          </p:cNvSpPr>
          <p:nvPr/>
        </p:nvSpPr>
        <p:spPr bwMode="auto">
          <a:xfrm>
            <a:off x="1428728" y="3571876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</a:t>
            </a:r>
            <a:endParaRPr lang="ru-RU" dirty="0"/>
          </a:p>
        </p:txBody>
      </p:sp>
      <p:sp>
        <p:nvSpPr>
          <p:cNvPr id="24589" name="Oval 13"/>
          <p:cNvSpPr>
            <a:spLocks noChangeArrowheads="1"/>
          </p:cNvSpPr>
          <p:nvPr/>
        </p:nvSpPr>
        <p:spPr bwMode="auto">
          <a:xfrm>
            <a:off x="2786050" y="3571876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24590" name="Oval 14"/>
          <p:cNvSpPr>
            <a:spLocks noChangeArrowheads="1"/>
          </p:cNvSpPr>
          <p:nvPr/>
        </p:nvSpPr>
        <p:spPr bwMode="auto">
          <a:xfrm>
            <a:off x="5429256" y="3571876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24591" name="Oval 15"/>
          <p:cNvSpPr>
            <a:spLocks noChangeArrowheads="1"/>
          </p:cNvSpPr>
          <p:nvPr/>
        </p:nvSpPr>
        <p:spPr bwMode="auto">
          <a:xfrm>
            <a:off x="6786578" y="3571876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100" dirty="0"/>
          </a:p>
        </p:txBody>
      </p:sp>
      <p:sp>
        <p:nvSpPr>
          <p:cNvPr id="24592" name="Line 16"/>
          <p:cNvSpPr>
            <a:spLocks noChangeShapeType="1"/>
          </p:cNvSpPr>
          <p:nvPr/>
        </p:nvSpPr>
        <p:spPr bwMode="auto">
          <a:xfrm>
            <a:off x="3500430" y="4071942"/>
            <a:ext cx="804863" cy="804863"/>
          </a:xfrm>
          <a:prstGeom prst="line">
            <a:avLst/>
          </a:prstGeom>
          <a:noFill/>
          <a:ln w="2857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93" name="Line 17"/>
          <p:cNvSpPr>
            <a:spLocks noChangeShapeType="1"/>
          </p:cNvSpPr>
          <p:nvPr/>
        </p:nvSpPr>
        <p:spPr bwMode="auto">
          <a:xfrm flipH="1">
            <a:off x="4357686" y="4000504"/>
            <a:ext cx="857256" cy="947739"/>
          </a:xfrm>
          <a:prstGeom prst="line">
            <a:avLst/>
          </a:prstGeom>
          <a:noFill/>
          <a:ln w="2857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98" name="Oval 22"/>
          <p:cNvSpPr>
            <a:spLocks noChangeArrowheads="1"/>
          </p:cNvSpPr>
          <p:nvPr/>
        </p:nvSpPr>
        <p:spPr bwMode="auto">
          <a:xfrm>
            <a:off x="4143372" y="350043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-</a:t>
            </a:r>
            <a:endParaRPr lang="ru-RU" dirty="0"/>
          </a:p>
        </p:txBody>
      </p:sp>
      <p:sp>
        <p:nvSpPr>
          <p:cNvPr id="24599" name="Rectangle 23"/>
          <p:cNvSpPr>
            <a:spLocks noChangeArrowheads="1"/>
          </p:cNvSpPr>
          <p:nvPr/>
        </p:nvSpPr>
        <p:spPr bwMode="auto">
          <a:xfrm>
            <a:off x="0" y="0"/>
            <a:ext cx="42915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14675" algn="l"/>
              </a:tabLst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	      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929058" y="3929066"/>
            <a:ext cx="857256" cy="50006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not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1142976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1857356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2500298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3214678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4000496" y="450057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4429124" y="450057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5143504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5929322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6500826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7286644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 rot="5400000">
            <a:off x="1393803" y="567850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5400000">
            <a:off x="1822431" y="567850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rot="5400000">
            <a:off x="2751125" y="567850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3179753" y="567850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rot="5400000">
            <a:off x="5394331" y="567850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rot="5400000">
            <a:off x="5894397" y="567850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rot="5400000">
            <a:off x="6751653" y="567850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5400000">
            <a:off x="7251719" y="567850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rot="5400000">
            <a:off x="4251323" y="4464057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5400000">
            <a:off x="4394199" y="4464057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8"/>
          <p:cNvSpPr>
            <a:spLocks noChangeArrowheads="1"/>
          </p:cNvSpPr>
          <p:nvPr/>
        </p:nvSpPr>
        <p:spPr bwMode="auto">
          <a:xfrm>
            <a:off x="1214414" y="1071546"/>
            <a:ext cx="919162" cy="1604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" name="Rectangle 9"/>
          <p:cNvSpPr>
            <a:spLocks noChangeArrowheads="1"/>
          </p:cNvSpPr>
          <p:nvPr/>
        </p:nvSpPr>
        <p:spPr bwMode="auto">
          <a:xfrm>
            <a:off x="2571736" y="1071546"/>
            <a:ext cx="919162" cy="1604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has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have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4" name="Rectangle 10"/>
          <p:cNvSpPr>
            <a:spLocks noChangeArrowheads="1"/>
          </p:cNvSpPr>
          <p:nvPr/>
        </p:nvSpPr>
        <p:spPr bwMode="auto">
          <a:xfrm>
            <a:off x="3929058" y="1071546"/>
            <a:ext cx="919163" cy="1604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V</a:t>
            </a:r>
            <a:r>
              <a:rPr lang="en-US" sz="4000" b="1" baseline="-25000" dirty="0" smtClean="0">
                <a:solidFill>
                  <a:srgbClr val="FF0000"/>
                </a:solidFill>
              </a:rPr>
              <a:t>3</a:t>
            </a:r>
            <a:endParaRPr lang="ru-RU" sz="4000" dirty="0">
              <a:solidFill>
                <a:srgbClr val="FF0000"/>
              </a:solidFill>
            </a:endParaRPr>
          </a:p>
          <a:p>
            <a:pPr algn="ctr"/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55" name="Rectangle 11"/>
          <p:cNvSpPr>
            <a:spLocks noChangeArrowheads="1"/>
          </p:cNvSpPr>
          <p:nvPr/>
        </p:nvSpPr>
        <p:spPr bwMode="auto">
          <a:xfrm>
            <a:off x="5286380" y="1071546"/>
            <a:ext cx="919163" cy="1604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     </a:t>
            </a:r>
          </a:p>
          <a:p>
            <a:endParaRPr lang="en-US" dirty="0"/>
          </a:p>
          <a:p>
            <a:pPr algn="ctr"/>
            <a:r>
              <a:rPr lang="en-US" dirty="0" err="1" smtClean="0"/>
              <a:t>s.p.s</a:t>
            </a:r>
            <a:endParaRPr lang="ru-RU" dirty="0"/>
          </a:p>
        </p:txBody>
      </p:sp>
      <p:sp>
        <p:nvSpPr>
          <p:cNvPr id="56" name="Oval 12"/>
          <p:cNvSpPr>
            <a:spLocks noChangeArrowheads="1"/>
          </p:cNvSpPr>
          <p:nvPr/>
        </p:nvSpPr>
        <p:spPr bwMode="auto">
          <a:xfrm>
            <a:off x="1428728" y="64291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</a:t>
            </a:r>
            <a:endParaRPr lang="ru-RU" dirty="0"/>
          </a:p>
        </p:txBody>
      </p:sp>
      <p:sp>
        <p:nvSpPr>
          <p:cNvPr id="57" name="Oval 13"/>
          <p:cNvSpPr>
            <a:spLocks noChangeArrowheads="1"/>
          </p:cNvSpPr>
          <p:nvPr/>
        </p:nvSpPr>
        <p:spPr bwMode="auto">
          <a:xfrm>
            <a:off x="2786050" y="64291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58" name="Oval 14"/>
          <p:cNvSpPr>
            <a:spLocks noChangeArrowheads="1"/>
          </p:cNvSpPr>
          <p:nvPr/>
        </p:nvSpPr>
        <p:spPr bwMode="auto">
          <a:xfrm>
            <a:off x="4143372" y="64291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59" name="Oval 15"/>
          <p:cNvSpPr>
            <a:spLocks noChangeArrowheads="1"/>
          </p:cNvSpPr>
          <p:nvPr/>
        </p:nvSpPr>
        <p:spPr bwMode="auto">
          <a:xfrm>
            <a:off x="5500694" y="64291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100" dirty="0"/>
          </a:p>
        </p:txBody>
      </p:sp>
      <p:sp>
        <p:nvSpPr>
          <p:cNvPr id="64" name="Овал 63"/>
          <p:cNvSpPr/>
          <p:nvPr/>
        </p:nvSpPr>
        <p:spPr>
          <a:xfrm>
            <a:off x="1214414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Овал 64"/>
          <p:cNvSpPr/>
          <p:nvPr/>
        </p:nvSpPr>
        <p:spPr>
          <a:xfrm>
            <a:off x="1928794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Овал 65"/>
          <p:cNvSpPr/>
          <p:nvPr/>
        </p:nvSpPr>
        <p:spPr>
          <a:xfrm>
            <a:off x="2500298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Овал 66"/>
          <p:cNvSpPr/>
          <p:nvPr/>
        </p:nvSpPr>
        <p:spPr>
          <a:xfrm>
            <a:off x="3286116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Овал 69"/>
          <p:cNvSpPr/>
          <p:nvPr/>
        </p:nvSpPr>
        <p:spPr>
          <a:xfrm>
            <a:off x="3857620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Овал 70"/>
          <p:cNvSpPr/>
          <p:nvPr/>
        </p:nvSpPr>
        <p:spPr>
          <a:xfrm>
            <a:off x="4643438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Овал 71"/>
          <p:cNvSpPr/>
          <p:nvPr/>
        </p:nvSpPr>
        <p:spPr>
          <a:xfrm>
            <a:off x="5214942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Овал 72"/>
          <p:cNvSpPr/>
          <p:nvPr/>
        </p:nvSpPr>
        <p:spPr>
          <a:xfrm>
            <a:off x="6000760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4" name="Прямая соединительная линия 73"/>
          <p:cNvCxnSpPr/>
          <p:nvPr/>
        </p:nvCxnSpPr>
        <p:spPr>
          <a:xfrm rot="5400000">
            <a:off x="1465241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rot="5400000">
            <a:off x="1893869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 rot="5400000">
            <a:off x="2751125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rot="5400000">
            <a:off x="3251191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 rot="5400000">
            <a:off x="4108447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 rot="5400000">
            <a:off x="4608513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 rot="5400000">
            <a:off x="5465769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 rot="5400000">
            <a:off x="5965835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Равнобедренный треугольник 83"/>
          <p:cNvSpPr/>
          <p:nvPr/>
        </p:nvSpPr>
        <p:spPr>
          <a:xfrm>
            <a:off x="214282" y="1357298"/>
            <a:ext cx="571504" cy="714380"/>
          </a:xfrm>
          <a:prstGeom prst="triangle">
            <a:avLst>
              <a:gd name="adj" fmla="val 5180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+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85" name="Равнобедренный треугольник 84"/>
          <p:cNvSpPr/>
          <p:nvPr/>
        </p:nvSpPr>
        <p:spPr>
          <a:xfrm>
            <a:off x="285720" y="4429132"/>
            <a:ext cx="571504" cy="714380"/>
          </a:xfrm>
          <a:prstGeom prst="triangle">
            <a:avLst>
              <a:gd name="adj" fmla="val 5180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-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071538" y="2857496"/>
            <a:ext cx="76438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</a:t>
            </a:r>
            <a:r>
              <a:rPr lang="en-US" sz="2400" dirty="0" smtClean="0"/>
              <a:t>Jill            </a:t>
            </a:r>
            <a:r>
              <a:rPr lang="en-US" sz="2400" b="1" dirty="0" smtClean="0">
                <a:solidFill>
                  <a:srgbClr val="FF0000"/>
                </a:solidFill>
              </a:rPr>
              <a:t>has</a:t>
            </a:r>
            <a:r>
              <a:rPr lang="en-US" sz="2400" dirty="0" smtClean="0"/>
              <a:t>          </a:t>
            </a:r>
            <a:r>
              <a:rPr lang="en-US" sz="2400" b="1" dirty="0" smtClean="0">
                <a:solidFill>
                  <a:srgbClr val="FF0000"/>
                </a:solidFill>
              </a:rPr>
              <a:t>bought </a:t>
            </a:r>
            <a:r>
              <a:rPr lang="en-US" sz="2400" dirty="0" smtClean="0"/>
              <a:t>  a nice  balloon.</a:t>
            </a:r>
            <a:endParaRPr lang="ru-RU" sz="2400" dirty="0"/>
          </a:p>
        </p:txBody>
      </p:sp>
      <p:cxnSp>
        <p:nvCxnSpPr>
          <p:cNvPr id="89" name="Прямая соединительная линия 88"/>
          <p:cNvCxnSpPr/>
          <p:nvPr/>
        </p:nvCxnSpPr>
        <p:spPr>
          <a:xfrm>
            <a:off x="1428728" y="3214686"/>
            <a:ext cx="35719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/>
          <p:nvPr/>
        </p:nvCxnSpPr>
        <p:spPr>
          <a:xfrm>
            <a:off x="2786050" y="3214686"/>
            <a:ext cx="228601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>
            <a:off x="2786050" y="3286124"/>
            <a:ext cx="228601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Прямая соединительная линия 99"/>
          <p:cNvCxnSpPr/>
          <p:nvPr/>
        </p:nvCxnSpPr>
        <p:spPr>
          <a:xfrm>
            <a:off x="6215074" y="3214686"/>
            <a:ext cx="928694" cy="158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1142976" y="5857892"/>
            <a:ext cx="70009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Jill              </a:t>
            </a:r>
            <a:r>
              <a:rPr lang="en-US" sz="2400" b="1" dirty="0" smtClean="0">
                <a:solidFill>
                  <a:srgbClr val="FF0000"/>
                </a:solidFill>
              </a:rPr>
              <a:t>has         not         bought      </a:t>
            </a:r>
            <a:r>
              <a:rPr lang="en-US" sz="2400" dirty="0" smtClean="0"/>
              <a:t>a doll.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                  (</a:t>
            </a:r>
            <a:r>
              <a:rPr lang="en-US" sz="2400" b="1" dirty="0" smtClean="0">
                <a:solidFill>
                  <a:srgbClr val="FF0000"/>
                </a:solidFill>
              </a:rPr>
              <a:t>hasn’t</a:t>
            </a:r>
            <a:r>
              <a:rPr lang="en-US" sz="2400" dirty="0" smtClean="0"/>
              <a:t>)</a:t>
            </a:r>
            <a:endParaRPr lang="ru-RU" sz="2400" dirty="0"/>
          </a:p>
        </p:txBody>
      </p:sp>
      <p:cxnSp>
        <p:nvCxnSpPr>
          <p:cNvPr id="105" name="Прямая соединительная линия 104"/>
          <p:cNvCxnSpPr/>
          <p:nvPr/>
        </p:nvCxnSpPr>
        <p:spPr>
          <a:xfrm>
            <a:off x="1285852" y="6215082"/>
            <a:ext cx="2857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Прямая соединительная линия 106"/>
          <p:cNvCxnSpPr/>
          <p:nvPr/>
        </p:nvCxnSpPr>
        <p:spPr>
          <a:xfrm>
            <a:off x="2714612" y="6215082"/>
            <a:ext cx="350046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Прямая соединительная линия 109"/>
          <p:cNvCxnSpPr/>
          <p:nvPr/>
        </p:nvCxnSpPr>
        <p:spPr>
          <a:xfrm>
            <a:off x="2714612" y="6286520"/>
            <a:ext cx="350046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Прямая соединительная линия 111"/>
          <p:cNvCxnSpPr/>
          <p:nvPr/>
        </p:nvCxnSpPr>
        <p:spPr>
          <a:xfrm>
            <a:off x="6715140" y="6215082"/>
            <a:ext cx="714380" cy="158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2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3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4" dur="8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5" dur="8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6" dur="8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4" grpId="0" animBg="1"/>
      <p:bldP spid="24585" grpId="0" animBg="1"/>
      <p:bldP spid="24586" grpId="0" animBg="1"/>
      <p:bldP spid="24587" grpId="0" animBg="1"/>
      <p:bldP spid="24588" grpId="0" animBg="1"/>
      <p:bldP spid="24589" grpId="0" animBg="1"/>
      <p:bldP spid="24590" grpId="0" animBg="1"/>
      <p:bldP spid="24591" grpId="0" animBg="1"/>
      <p:bldP spid="24592" grpId="0" animBg="1"/>
      <p:bldP spid="24593" grpId="0" animBg="1"/>
      <p:bldP spid="2459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4" grpId="0" animBg="1"/>
      <p:bldP spid="65" grpId="0" animBg="1"/>
      <p:bldP spid="66" grpId="0" animBg="1"/>
      <p:bldP spid="67" grpId="0" animBg="1"/>
      <p:bldP spid="70" grpId="0" animBg="1"/>
      <p:bldP spid="71" grpId="0" animBg="1"/>
      <p:bldP spid="72" grpId="0" animBg="1"/>
      <p:bldP spid="73" grpId="0" animBg="1"/>
      <p:bldP spid="84" grpId="0" animBg="1"/>
      <p:bldP spid="85" grpId="0" animBg="1"/>
      <p:bldP spid="87" grpId="0"/>
      <p:bldP spid="10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0"/>
            <a:ext cx="7498080" cy="357166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</a:rPr>
              <a:t>Present Perfect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 rot="5400000">
            <a:off x="-2428900" y="3429000"/>
            <a:ext cx="6858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/>
        </p:nvCxnSpPr>
        <p:spPr>
          <a:xfrm>
            <a:off x="0" y="3429000"/>
            <a:ext cx="9144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Равнобедренный треугольник 4"/>
          <p:cNvSpPr/>
          <p:nvPr/>
        </p:nvSpPr>
        <p:spPr>
          <a:xfrm>
            <a:off x="7215206" y="0"/>
            <a:ext cx="428628" cy="42860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?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44" y="428604"/>
            <a:ext cx="738664" cy="221457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   Yes/no</a:t>
            </a:r>
          </a:p>
          <a:p>
            <a:r>
              <a:rPr lang="ru-RU" b="1" dirty="0" smtClean="0"/>
              <a:t>Общий вопрос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42844" y="3857628"/>
            <a:ext cx="738664" cy="2500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             </a:t>
            </a:r>
            <a:r>
              <a:rPr lang="en-US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Wh</a:t>
            </a:r>
            <a:r>
              <a:rPr lang="en-US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-?</a:t>
            </a:r>
          </a:p>
          <a:p>
            <a:r>
              <a:rPr lang="ru-RU" b="1" dirty="0" smtClean="0"/>
              <a:t>Специальный вопрос</a:t>
            </a:r>
            <a:endParaRPr lang="ru-RU" b="1" dirty="0"/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2428860" y="1000108"/>
            <a:ext cx="919163" cy="1604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Has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Have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3643306" y="1000108"/>
            <a:ext cx="919163" cy="1604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4929190" y="1000108"/>
            <a:ext cx="919162" cy="1604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V</a:t>
            </a:r>
            <a:r>
              <a:rPr lang="en-US" sz="4000" b="1" baseline="-25000" dirty="0" smtClean="0">
                <a:solidFill>
                  <a:srgbClr val="FF0000"/>
                </a:solidFill>
              </a:rPr>
              <a:t>3</a:t>
            </a:r>
            <a:endParaRPr lang="ru-RU" sz="4000" dirty="0" smtClean="0">
              <a:solidFill>
                <a:srgbClr val="FF00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6215074" y="1000108"/>
            <a:ext cx="919162" cy="1604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  <a:p>
            <a:pPr algn="ctr"/>
            <a:r>
              <a:rPr lang="en-US" dirty="0" err="1" smtClean="0"/>
              <a:t>s.p.s</a:t>
            </a:r>
            <a:r>
              <a:rPr lang="en-US" dirty="0"/>
              <a:t>.</a:t>
            </a:r>
            <a:endParaRPr lang="ru-RU" dirty="0"/>
          </a:p>
        </p:txBody>
      </p:sp>
      <p:sp>
        <p:nvSpPr>
          <p:cNvPr id="27654" name="Oval 6"/>
          <p:cNvSpPr>
            <a:spLocks noChangeArrowheads="1"/>
          </p:cNvSpPr>
          <p:nvPr/>
        </p:nvSpPr>
        <p:spPr bwMode="auto">
          <a:xfrm>
            <a:off x="2643174" y="571480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27655" name="Oval 7"/>
          <p:cNvSpPr>
            <a:spLocks noChangeArrowheads="1"/>
          </p:cNvSpPr>
          <p:nvPr/>
        </p:nvSpPr>
        <p:spPr bwMode="auto">
          <a:xfrm>
            <a:off x="3857620" y="571480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</a:t>
            </a:r>
            <a:endParaRPr lang="ru-RU" dirty="0"/>
          </a:p>
        </p:txBody>
      </p:sp>
      <p:sp>
        <p:nvSpPr>
          <p:cNvPr id="27656" name="Oval 8"/>
          <p:cNvSpPr>
            <a:spLocks noChangeArrowheads="1"/>
          </p:cNvSpPr>
          <p:nvPr/>
        </p:nvSpPr>
        <p:spPr bwMode="auto">
          <a:xfrm>
            <a:off x="5143504" y="571480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27657" name="Oval 9"/>
          <p:cNvSpPr>
            <a:spLocks noChangeArrowheads="1"/>
          </p:cNvSpPr>
          <p:nvPr/>
        </p:nvSpPr>
        <p:spPr bwMode="auto">
          <a:xfrm>
            <a:off x="6429388" y="571480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8" name="Rectangle 10"/>
          <p:cNvSpPr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7659" name="Rectangle 1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22425" algn="l"/>
              </a:tabLst>
            </a:pPr>
            <a:r>
              <a: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	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22425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2357422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3143240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3643306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4286248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4857752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5643570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6143636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6929454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rot="5400000">
            <a:off x="2553877" y="266104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5400000">
            <a:off x="3053943" y="266104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5400000">
            <a:off x="3839761" y="266104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>
            <a:off x="4196951" y="266104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5400000">
            <a:off x="5054207" y="266104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5400000">
            <a:off x="5554274" y="266104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5400000">
            <a:off x="6340092" y="266104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>
            <a:off x="6840158" y="266104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7500958" y="714356"/>
            <a:ext cx="5715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 smtClean="0"/>
              <a:t>?</a:t>
            </a:r>
            <a:endParaRPr lang="ru-RU" sz="13800" dirty="0"/>
          </a:p>
        </p:txBody>
      </p:sp>
      <p:sp>
        <p:nvSpPr>
          <p:cNvPr id="38" name="Rectangle 4"/>
          <p:cNvSpPr>
            <a:spLocks noChangeArrowheads="1"/>
          </p:cNvSpPr>
          <p:nvPr/>
        </p:nvSpPr>
        <p:spPr bwMode="auto">
          <a:xfrm>
            <a:off x="2500298" y="4214818"/>
            <a:ext cx="919163" cy="1604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Has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Have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39" name="Rectangle 3"/>
          <p:cNvSpPr>
            <a:spLocks noChangeArrowheads="1"/>
          </p:cNvSpPr>
          <p:nvPr/>
        </p:nvSpPr>
        <p:spPr bwMode="auto">
          <a:xfrm>
            <a:off x="3714744" y="4214818"/>
            <a:ext cx="919163" cy="1604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" name="Rectangle 2"/>
          <p:cNvSpPr>
            <a:spLocks noChangeArrowheads="1"/>
          </p:cNvSpPr>
          <p:nvPr/>
        </p:nvSpPr>
        <p:spPr bwMode="auto">
          <a:xfrm>
            <a:off x="5000628" y="4214818"/>
            <a:ext cx="919162" cy="1604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V</a:t>
            </a:r>
            <a:r>
              <a:rPr lang="en-US" sz="4000" b="1" baseline="-25000" dirty="0" smtClean="0">
                <a:solidFill>
                  <a:srgbClr val="FF0000"/>
                </a:solidFill>
              </a:rPr>
              <a:t>3</a:t>
            </a:r>
            <a:endParaRPr lang="ru-RU" sz="4000" dirty="0" smtClean="0">
              <a:solidFill>
                <a:srgbClr val="FF00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41" name="Rectangle 1"/>
          <p:cNvSpPr>
            <a:spLocks noChangeArrowheads="1"/>
          </p:cNvSpPr>
          <p:nvPr/>
        </p:nvSpPr>
        <p:spPr bwMode="auto">
          <a:xfrm>
            <a:off x="6286512" y="4214818"/>
            <a:ext cx="919162" cy="1604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  <a:p>
            <a:pPr algn="ctr"/>
            <a:r>
              <a:rPr lang="en-US" dirty="0" err="1" smtClean="0"/>
              <a:t>s.p.s</a:t>
            </a:r>
            <a:r>
              <a:rPr lang="en-US" dirty="0"/>
              <a:t>.</a:t>
            </a:r>
            <a:endParaRPr lang="ru-RU" dirty="0"/>
          </a:p>
        </p:txBody>
      </p:sp>
      <p:sp>
        <p:nvSpPr>
          <p:cNvPr id="42" name="Oval 6"/>
          <p:cNvSpPr>
            <a:spLocks noChangeArrowheads="1"/>
          </p:cNvSpPr>
          <p:nvPr/>
        </p:nvSpPr>
        <p:spPr bwMode="auto">
          <a:xfrm>
            <a:off x="2714612" y="3786190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43" name="Oval 7"/>
          <p:cNvSpPr>
            <a:spLocks noChangeArrowheads="1"/>
          </p:cNvSpPr>
          <p:nvPr/>
        </p:nvSpPr>
        <p:spPr bwMode="auto">
          <a:xfrm>
            <a:off x="3929058" y="3786190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</a:t>
            </a:r>
            <a:endParaRPr lang="ru-RU" dirty="0"/>
          </a:p>
        </p:txBody>
      </p:sp>
      <p:sp>
        <p:nvSpPr>
          <p:cNvPr id="44" name="Oval 8"/>
          <p:cNvSpPr>
            <a:spLocks noChangeArrowheads="1"/>
          </p:cNvSpPr>
          <p:nvPr/>
        </p:nvSpPr>
        <p:spPr bwMode="auto">
          <a:xfrm>
            <a:off x="5214942" y="3786190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45" name="Oval 9"/>
          <p:cNvSpPr>
            <a:spLocks noChangeArrowheads="1"/>
          </p:cNvSpPr>
          <p:nvPr/>
        </p:nvSpPr>
        <p:spPr bwMode="auto">
          <a:xfrm>
            <a:off x="6500826" y="3786190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2428860" y="592933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3214678" y="592933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3714744" y="592933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 48"/>
          <p:cNvSpPr/>
          <p:nvPr/>
        </p:nvSpPr>
        <p:spPr>
          <a:xfrm>
            <a:off x="4357686" y="592933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Овал 49"/>
          <p:cNvSpPr/>
          <p:nvPr/>
        </p:nvSpPr>
        <p:spPr>
          <a:xfrm>
            <a:off x="4929190" y="592933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5715008" y="592933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6215074" y="592933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7000892" y="592933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4" name="Прямая соединительная линия 53"/>
          <p:cNvCxnSpPr/>
          <p:nvPr/>
        </p:nvCxnSpPr>
        <p:spPr>
          <a:xfrm rot="5400000">
            <a:off x="2625315" y="587575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rot="5400000">
            <a:off x="3125381" y="587575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rot="5400000">
            <a:off x="3911199" y="587575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rot="5400000">
            <a:off x="4268389" y="587575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rot="5400000">
            <a:off x="5125645" y="587575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rot="5400000">
            <a:off x="5625712" y="587575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rot="5400000">
            <a:off x="6411530" y="587575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rot="5400000">
            <a:off x="6911596" y="587575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7572396" y="3929066"/>
            <a:ext cx="5715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 smtClean="0"/>
              <a:t>?</a:t>
            </a:r>
            <a:endParaRPr lang="ru-RU" sz="13800" dirty="0"/>
          </a:p>
        </p:txBody>
      </p:sp>
      <p:sp>
        <p:nvSpPr>
          <p:cNvPr id="63" name="Rectangle 3"/>
          <p:cNvSpPr>
            <a:spLocks noChangeArrowheads="1"/>
          </p:cNvSpPr>
          <p:nvPr/>
        </p:nvSpPr>
        <p:spPr bwMode="auto">
          <a:xfrm>
            <a:off x="1214414" y="4214818"/>
            <a:ext cx="919163" cy="1604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4" name="Oval 7"/>
          <p:cNvSpPr>
            <a:spLocks noChangeArrowheads="1"/>
          </p:cNvSpPr>
          <p:nvPr/>
        </p:nvSpPr>
        <p:spPr bwMode="auto">
          <a:xfrm>
            <a:off x="1428728" y="3786190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?</a:t>
            </a:r>
            <a:endParaRPr lang="ru-RU" dirty="0"/>
          </a:p>
        </p:txBody>
      </p:sp>
      <p:sp>
        <p:nvSpPr>
          <p:cNvPr id="65" name="Овал 64"/>
          <p:cNvSpPr/>
          <p:nvPr/>
        </p:nvSpPr>
        <p:spPr>
          <a:xfrm>
            <a:off x="1214414" y="592933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Овал 65"/>
          <p:cNvSpPr/>
          <p:nvPr/>
        </p:nvSpPr>
        <p:spPr>
          <a:xfrm>
            <a:off x="1857356" y="592933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7" name="Прямая соединительная линия 66"/>
          <p:cNvCxnSpPr/>
          <p:nvPr/>
        </p:nvCxnSpPr>
        <p:spPr>
          <a:xfrm rot="5400000">
            <a:off x="1410869" y="587575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rot="5400000">
            <a:off x="1768059" y="587575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2285984" y="2928934"/>
            <a:ext cx="6572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</a:t>
            </a:r>
            <a:r>
              <a:rPr lang="en-US" sz="2400" b="1" dirty="0" smtClean="0">
                <a:solidFill>
                  <a:srgbClr val="FF0000"/>
                </a:solidFill>
              </a:rPr>
              <a:t>Has </a:t>
            </a:r>
            <a:r>
              <a:rPr lang="en-US" sz="2400" dirty="0" smtClean="0"/>
              <a:t>         Jill          </a:t>
            </a:r>
            <a:r>
              <a:rPr lang="en-US" sz="2400" b="1" dirty="0" smtClean="0">
                <a:solidFill>
                  <a:srgbClr val="FF0000"/>
                </a:solidFill>
              </a:rPr>
              <a:t>bought</a:t>
            </a:r>
            <a:r>
              <a:rPr lang="en-US" sz="2400" dirty="0" smtClean="0"/>
              <a:t>   a nice  balloon?</a:t>
            </a:r>
            <a:endParaRPr lang="ru-RU" sz="2400" dirty="0"/>
          </a:p>
        </p:txBody>
      </p:sp>
      <p:sp>
        <p:nvSpPr>
          <p:cNvPr id="70" name="TextBox 69"/>
          <p:cNvSpPr txBox="1"/>
          <p:nvPr/>
        </p:nvSpPr>
        <p:spPr>
          <a:xfrm>
            <a:off x="1142976" y="6215082"/>
            <a:ext cx="7215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Where     </a:t>
            </a:r>
            <a:r>
              <a:rPr lang="en-US" sz="2400" b="1" dirty="0" smtClean="0">
                <a:solidFill>
                  <a:srgbClr val="FF0000"/>
                </a:solidFill>
              </a:rPr>
              <a:t>has</a:t>
            </a:r>
            <a:r>
              <a:rPr lang="en-US" sz="2400" dirty="0" smtClean="0"/>
              <a:t>          Jill           </a:t>
            </a:r>
            <a:r>
              <a:rPr lang="en-US" sz="2400" b="1" dirty="0" smtClean="0">
                <a:solidFill>
                  <a:srgbClr val="FF0000"/>
                </a:solidFill>
              </a:rPr>
              <a:t>bought </a:t>
            </a:r>
            <a:r>
              <a:rPr lang="en-US" sz="2400" dirty="0" smtClean="0"/>
              <a:t>   a nice balloon?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7652" grpId="0" animBg="1"/>
      <p:bldP spid="27651" grpId="0" animBg="1"/>
      <p:bldP spid="27650" grpId="0" animBg="1"/>
      <p:bldP spid="27649" grpId="0" animBg="1"/>
      <p:bldP spid="27654" grpId="0" animBg="1"/>
      <p:bldP spid="27655" grpId="0" animBg="1"/>
      <p:bldP spid="27656" grpId="0" animBg="1"/>
      <p:bldP spid="27657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7" grpId="0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62" grpId="0"/>
      <p:bldP spid="63" grpId="0" animBg="1"/>
      <p:bldP spid="64" grpId="0" animBg="1"/>
      <p:bldP spid="65" grpId="0" animBg="1"/>
      <p:bldP spid="66" grpId="0" animBg="1"/>
      <p:bldP spid="69" grpId="0"/>
      <p:bldP spid="7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725788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</a:rPr>
              <a:t>Present Perfect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 rot="5400000">
            <a:off x="-2428900" y="3429000"/>
            <a:ext cx="6858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/>
        </p:nvCxnSpPr>
        <p:spPr>
          <a:xfrm>
            <a:off x="0" y="3429000"/>
            <a:ext cx="9144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Равнобедренный треугольник 4"/>
          <p:cNvSpPr/>
          <p:nvPr/>
        </p:nvSpPr>
        <p:spPr>
          <a:xfrm>
            <a:off x="214282" y="1357298"/>
            <a:ext cx="571504" cy="714380"/>
          </a:xfrm>
          <a:prstGeom prst="triangle">
            <a:avLst>
              <a:gd name="adj" fmla="val 5180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+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1214414" y="1071546"/>
            <a:ext cx="919162" cy="1604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2571736" y="1071546"/>
            <a:ext cx="919162" cy="1604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has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have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3929058" y="1071546"/>
            <a:ext cx="919163" cy="1604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V</a:t>
            </a:r>
            <a:r>
              <a:rPr lang="en-US" sz="4000" b="1" baseline="-25000" dirty="0" smtClean="0">
                <a:solidFill>
                  <a:srgbClr val="FF0000"/>
                </a:solidFill>
              </a:rPr>
              <a:t>3</a:t>
            </a:r>
            <a:endParaRPr lang="ru-RU" sz="4000" dirty="0">
              <a:solidFill>
                <a:srgbClr val="FF0000"/>
              </a:solidFill>
            </a:endParaRPr>
          </a:p>
          <a:p>
            <a:pPr algn="ctr"/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5286380" y="1071546"/>
            <a:ext cx="919163" cy="1604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     </a:t>
            </a:r>
          </a:p>
          <a:p>
            <a:endParaRPr lang="en-US" dirty="0"/>
          </a:p>
          <a:p>
            <a:pPr algn="ctr"/>
            <a:r>
              <a:rPr lang="en-US" dirty="0" err="1" smtClean="0"/>
              <a:t>s.p.s</a:t>
            </a:r>
            <a:endParaRPr lang="ru-RU" dirty="0"/>
          </a:p>
        </p:txBody>
      </p:sp>
      <p:sp>
        <p:nvSpPr>
          <p:cNvPr id="10" name="Oval 12"/>
          <p:cNvSpPr>
            <a:spLocks noChangeArrowheads="1"/>
          </p:cNvSpPr>
          <p:nvPr/>
        </p:nvSpPr>
        <p:spPr bwMode="auto">
          <a:xfrm>
            <a:off x="1428728" y="64291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</a:t>
            </a:r>
            <a:endParaRPr lang="ru-RU" dirty="0"/>
          </a:p>
        </p:txBody>
      </p:sp>
      <p:sp>
        <p:nvSpPr>
          <p:cNvPr id="11" name="Oval 13"/>
          <p:cNvSpPr>
            <a:spLocks noChangeArrowheads="1"/>
          </p:cNvSpPr>
          <p:nvPr/>
        </p:nvSpPr>
        <p:spPr bwMode="auto">
          <a:xfrm>
            <a:off x="2786050" y="64291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12" name="Oval 14"/>
          <p:cNvSpPr>
            <a:spLocks noChangeArrowheads="1"/>
          </p:cNvSpPr>
          <p:nvPr/>
        </p:nvSpPr>
        <p:spPr bwMode="auto">
          <a:xfrm>
            <a:off x="4143372" y="64291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13" name="Oval 15"/>
          <p:cNvSpPr>
            <a:spLocks noChangeArrowheads="1"/>
          </p:cNvSpPr>
          <p:nvPr/>
        </p:nvSpPr>
        <p:spPr bwMode="auto">
          <a:xfrm>
            <a:off x="5500694" y="64291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100" dirty="0"/>
          </a:p>
        </p:txBody>
      </p:sp>
      <p:sp>
        <p:nvSpPr>
          <p:cNvPr id="14" name="Овал 13"/>
          <p:cNvSpPr/>
          <p:nvPr/>
        </p:nvSpPr>
        <p:spPr>
          <a:xfrm>
            <a:off x="1214414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928794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2500298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3286116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3857620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643438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5214942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6000760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rot="5400000">
            <a:off x="1465241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>
            <a:off x="1893869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2751125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5400000">
            <a:off x="3251191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5400000">
            <a:off x="4108447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>
            <a:off x="4608513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>
            <a:off x="5465769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5400000">
            <a:off x="5965835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071538" y="2857496"/>
            <a:ext cx="76438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</a:t>
            </a:r>
            <a:r>
              <a:rPr lang="en-US" sz="2400" dirty="0" smtClean="0"/>
              <a:t>Jill            </a:t>
            </a:r>
            <a:r>
              <a:rPr lang="en-US" sz="2400" b="1" dirty="0" smtClean="0">
                <a:solidFill>
                  <a:srgbClr val="FF0000"/>
                </a:solidFill>
              </a:rPr>
              <a:t>has</a:t>
            </a:r>
            <a:r>
              <a:rPr lang="en-US" sz="2400" dirty="0" smtClean="0"/>
              <a:t>          </a:t>
            </a:r>
            <a:r>
              <a:rPr lang="en-US" sz="2400" b="1" dirty="0" smtClean="0">
                <a:solidFill>
                  <a:srgbClr val="FF0000"/>
                </a:solidFill>
              </a:rPr>
              <a:t>bought </a:t>
            </a:r>
            <a:r>
              <a:rPr lang="en-US" sz="2400" dirty="0" smtClean="0"/>
              <a:t>  a nice  balloon.</a:t>
            </a:r>
            <a:endParaRPr lang="ru-RU" sz="2400" dirty="0"/>
          </a:p>
        </p:txBody>
      </p:sp>
      <p:sp>
        <p:nvSpPr>
          <p:cNvPr id="33" name="TextBox 32"/>
          <p:cNvSpPr txBox="1"/>
          <p:nvPr/>
        </p:nvSpPr>
        <p:spPr>
          <a:xfrm>
            <a:off x="214282" y="3929066"/>
            <a:ext cx="461665" cy="27146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b="1" dirty="0" smtClean="0"/>
              <a:t>Вопрос к подлежащему</a:t>
            </a:r>
            <a:endParaRPr lang="ru-RU" b="1" dirty="0"/>
          </a:p>
        </p:txBody>
      </p:sp>
      <p:sp>
        <p:nvSpPr>
          <p:cNvPr id="34" name="Rectangle 8"/>
          <p:cNvSpPr>
            <a:spLocks noChangeArrowheads="1"/>
          </p:cNvSpPr>
          <p:nvPr/>
        </p:nvSpPr>
        <p:spPr bwMode="auto">
          <a:xfrm>
            <a:off x="1214414" y="4071942"/>
            <a:ext cx="919162" cy="1604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" name="Rectangle 9"/>
          <p:cNvSpPr>
            <a:spLocks noChangeArrowheads="1"/>
          </p:cNvSpPr>
          <p:nvPr/>
        </p:nvSpPr>
        <p:spPr bwMode="auto">
          <a:xfrm>
            <a:off x="2571736" y="4071942"/>
            <a:ext cx="919162" cy="1604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has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have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6" name="Rectangle 10"/>
          <p:cNvSpPr>
            <a:spLocks noChangeArrowheads="1"/>
          </p:cNvSpPr>
          <p:nvPr/>
        </p:nvSpPr>
        <p:spPr bwMode="auto">
          <a:xfrm>
            <a:off x="3929058" y="4071942"/>
            <a:ext cx="919163" cy="1604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V</a:t>
            </a:r>
            <a:r>
              <a:rPr lang="en-US" sz="4000" b="1" baseline="-25000" dirty="0" smtClean="0">
                <a:solidFill>
                  <a:srgbClr val="FF0000"/>
                </a:solidFill>
              </a:rPr>
              <a:t>3</a:t>
            </a:r>
            <a:endParaRPr lang="ru-RU" sz="4000" dirty="0">
              <a:solidFill>
                <a:srgbClr val="FF0000"/>
              </a:solidFill>
            </a:endParaRPr>
          </a:p>
          <a:p>
            <a:pPr algn="ctr"/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7" name="Rectangle 11"/>
          <p:cNvSpPr>
            <a:spLocks noChangeArrowheads="1"/>
          </p:cNvSpPr>
          <p:nvPr/>
        </p:nvSpPr>
        <p:spPr bwMode="auto">
          <a:xfrm>
            <a:off x="5286380" y="4071942"/>
            <a:ext cx="919163" cy="1604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     </a:t>
            </a:r>
          </a:p>
          <a:p>
            <a:endParaRPr lang="en-US" dirty="0"/>
          </a:p>
          <a:p>
            <a:pPr algn="ctr"/>
            <a:r>
              <a:rPr lang="en-US" dirty="0" err="1" smtClean="0"/>
              <a:t>s.p.s</a:t>
            </a:r>
            <a:endParaRPr lang="ru-RU" dirty="0"/>
          </a:p>
        </p:txBody>
      </p:sp>
      <p:sp>
        <p:nvSpPr>
          <p:cNvPr id="38" name="Oval 12"/>
          <p:cNvSpPr>
            <a:spLocks noChangeArrowheads="1"/>
          </p:cNvSpPr>
          <p:nvPr/>
        </p:nvSpPr>
        <p:spPr bwMode="auto">
          <a:xfrm>
            <a:off x="1428728" y="364331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</a:t>
            </a:r>
            <a:endParaRPr lang="ru-RU" dirty="0"/>
          </a:p>
        </p:txBody>
      </p:sp>
      <p:sp>
        <p:nvSpPr>
          <p:cNvPr id="39" name="Oval 13"/>
          <p:cNvSpPr>
            <a:spLocks noChangeArrowheads="1"/>
          </p:cNvSpPr>
          <p:nvPr/>
        </p:nvSpPr>
        <p:spPr bwMode="auto">
          <a:xfrm>
            <a:off x="2786050" y="364331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40" name="Oval 14"/>
          <p:cNvSpPr>
            <a:spLocks noChangeArrowheads="1"/>
          </p:cNvSpPr>
          <p:nvPr/>
        </p:nvSpPr>
        <p:spPr bwMode="auto">
          <a:xfrm>
            <a:off x="4143372" y="364331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41" name="Oval 15"/>
          <p:cNvSpPr>
            <a:spLocks noChangeArrowheads="1"/>
          </p:cNvSpPr>
          <p:nvPr/>
        </p:nvSpPr>
        <p:spPr bwMode="auto">
          <a:xfrm>
            <a:off x="5500694" y="364331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100" dirty="0"/>
          </a:p>
        </p:txBody>
      </p:sp>
      <p:sp>
        <p:nvSpPr>
          <p:cNvPr id="42" name="Овал 41"/>
          <p:cNvSpPr/>
          <p:nvPr/>
        </p:nvSpPr>
        <p:spPr>
          <a:xfrm>
            <a:off x="1214414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1928794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2500298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3286116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3857620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4643438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5214942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 48"/>
          <p:cNvSpPr/>
          <p:nvPr/>
        </p:nvSpPr>
        <p:spPr>
          <a:xfrm>
            <a:off x="6000760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 rot="5400000">
            <a:off x="1465241" y="574994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5400000">
            <a:off x="1893869" y="574994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rot="5400000">
            <a:off x="2751125" y="574994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rot="5400000">
            <a:off x="3251191" y="574994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rot="5400000">
            <a:off x="4108447" y="574994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rot="5400000">
            <a:off x="4608513" y="574994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rot="5400000">
            <a:off x="5465769" y="574994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rot="5400000">
            <a:off x="5965835" y="574994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6429388" y="3786190"/>
            <a:ext cx="10715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 smtClean="0"/>
              <a:t>?</a:t>
            </a:r>
            <a:endParaRPr lang="ru-RU" sz="13800" dirty="0"/>
          </a:p>
        </p:txBody>
      </p:sp>
      <p:sp>
        <p:nvSpPr>
          <p:cNvPr id="60" name="TextBox 59"/>
          <p:cNvSpPr txBox="1"/>
          <p:nvPr/>
        </p:nvSpPr>
        <p:spPr>
          <a:xfrm>
            <a:off x="1000100" y="6215082"/>
            <a:ext cx="6715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</a:t>
            </a:r>
            <a:r>
              <a:rPr lang="en-US" sz="2400" dirty="0" smtClean="0"/>
              <a:t>Who            </a:t>
            </a:r>
            <a:r>
              <a:rPr lang="en-US" sz="2400" b="1" dirty="0" smtClean="0">
                <a:solidFill>
                  <a:srgbClr val="FF0000"/>
                </a:solidFill>
              </a:rPr>
              <a:t>has         bought     </a:t>
            </a:r>
            <a:r>
              <a:rPr lang="en-US" sz="2400" dirty="0" smtClean="0"/>
              <a:t>a nice balloon?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30" grpId="0"/>
      <p:bldP spid="33" grpId="0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9" grpId="0"/>
      <p:bldP spid="6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Пример:</a:t>
            </a:r>
            <a:endParaRPr lang="ru-RU" b="1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435608" y="1447800"/>
          <a:ext cx="749808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155</TotalTime>
  <Words>144</Words>
  <Application>Microsoft Office PowerPoint</Application>
  <PresentationFormat>Экран (4:3)</PresentationFormat>
  <Paragraphs>97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Солнцестояние</vt:lpstr>
      <vt:lpstr>Present Perfect</vt:lpstr>
      <vt:lpstr>Already/just/ never/ever/today/lately/recently</vt:lpstr>
      <vt:lpstr>Present Perfect</vt:lpstr>
      <vt:lpstr>Present Perfect</vt:lpstr>
      <vt:lpstr>Present Perfect</vt:lpstr>
      <vt:lpstr>Пример: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 Perfect</dc:title>
  <dc:creator>Your User Name</dc:creator>
  <cp:lastModifiedBy>Мария</cp:lastModifiedBy>
  <cp:revision>14</cp:revision>
  <dcterms:created xsi:type="dcterms:W3CDTF">2009-02-26T16:45:44Z</dcterms:created>
  <dcterms:modified xsi:type="dcterms:W3CDTF">2020-11-11T11:16:31Z</dcterms:modified>
</cp:coreProperties>
</file>