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329" r:id="rId4"/>
    <p:sldId id="301" r:id="rId5"/>
    <p:sldId id="265" r:id="rId6"/>
    <p:sldId id="273" r:id="rId7"/>
    <p:sldId id="277" r:id="rId8"/>
    <p:sldId id="307" r:id="rId9"/>
    <p:sldId id="308" r:id="rId10"/>
    <p:sldId id="309" r:id="rId11"/>
    <p:sldId id="289" r:id="rId12"/>
    <p:sldId id="287" r:id="rId13"/>
    <p:sldId id="293" r:id="rId14"/>
    <p:sldId id="291" r:id="rId15"/>
    <p:sldId id="290" r:id="rId16"/>
    <p:sldId id="286" r:id="rId17"/>
    <p:sldId id="285" r:id="rId18"/>
    <p:sldId id="288" r:id="rId19"/>
    <p:sldId id="300" r:id="rId20"/>
    <p:sldId id="303" r:id="rId21"/>
    <p:sldId id="310" r:id="rId22"/>
    <p:sldId id="311" r:id="rId23"/>
    <p:sldId id="327" r:id="rId24"/>
    <p:sldId id="326" r:id="rId25"/>
    <p:sldId id="314" r:id="rId26"/>
    <p:sldId id="264" r:id="rId27"/>
    <p:sldId id="325" r:id="rId28"/>
    <p:sldId id="321" r:id="rId29"/>
    <p:sldId id="322" r:id="rId30"/>
    <p:sldId id="323" r:id="rId31"/>
    <p:sldId id="324" r:id="rId32"/>
    <p:sldId id="306" r:id="rId33"/>
    <p:sldId id="263" r:id="rId34"/>
    <p:sldId id="262" r:id="rId35"/>
    <p:sldId id="33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74;&#1072;&#1085;&#1086;&#1074;&#1099;\Desktop\&#1054;%20&#1074;&#1086;&#1081;&#1085;&#1077;\M.Bernes%20-%20S%20chego%20nachinaetsya%20Rodina.mp3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62;&#1077;&#1079;&#1072;&#1088;&#1100;\&#1056;&#1072;&#1073;&#1086;&#1095;&#1080;&#1081;%20&#1089;&#1090;&#1086;&#1083;\&#1041;&#1080;&#1090;&#1074;&#1072;%20&#1079;&#1072;%20&#1052;&#1086;&#1089;&#1082;&#1074;&#1091;\&#1041;&#1080;&#1090;&#1074;&#1072;%20&#1087;&#1086;&#1076;%20&#1052;&#1086;&#1089;&#1082;&#1074;&#1086;&#1081;_Archos_.avi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8;&#1074;&#1072;&#1085;&#1086;&#1074;&#1099;\Desktop\&#1054;%20&#1074;&#1086;&#1081;&#1085;&#1077;\russkaya_narodnaya_-_vstavai,_strana_ogromnaya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Устный журнал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«Война - это страшное слово»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EF600D-85D3-4795-AF6E-45FE103D6B7A}"/>
              </a:ext>
            </a:extLst>
          </p:cNvPr>
          <p:cNvSpPr txBox="1"/>
          <p:nvPr/>
        </p:nvSpPr>
        <p:spPr>
          <a:xfrm>
            <a:off x="5407401" y="4581128"/>
            <a:ext cx="36113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Иванова Галина Серафимовна</a:t>
            </a:r>
          </a:p>
          <a:p>
            <a:r>
              <a:rPr lang="ru-RU" dirty="0"/>
              <a:t>Учитель биологии и химии</a:t>
            </a:r>
          </a:p>
          <a:p>
            <a:r>
              <a:rPr lang="ru-RU" dirty="0"/>
              <a:t>НРМОБУ «</a:t>
            </a:r>
            <a:r>
              <a:rPr lang="ru-RU" dirty="0" err="1"/>
              <a:t>Салымская</a:t>
            </a:r>
            <a:r>
              <a:rPr lang="ru-RU"/>
              <a:t> СОШ №1»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95536" y="332656"/>
            <a:ext cx="8291264" cy="4572000"/>
          </a:xfrm>
        </p:spPr>
        <p:txBody>
          <a:bodyPr/>
          <a:lstStyle/>
          <a:p>
            <a:pPr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Почти месяц защитники Брестской крепости сковывали целую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немецко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- фашистскую дивизию; большинство их пало в боях, часть пробилась к партизанам, часть обессиленных и тяжело раненных защитников попала в плен.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356" y="2420888"/>
            <a:ext cx="6089091" cy="4232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3200" b="1" dirty="0"/>
              <a:t>это 900 дней блокадного Ленинграда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FF0000"/>
                </a:solidFill>
              </a:rPr>
              <a:t>В о </a:t>
            </a:r>
            <a:r>
              <a:rPr lang="ru-RU" sz="7200" dirty="0" err="1">
                <a:solidFill>
                  <a:srgbClr val="FF0000"/>
                </a:solidFill>
              </a:rPr>
              <a:t>й</a:t>
            </a:r>
            <a:r>
              <a:rPr lang="ru-RU" sz="7200" dirty="0">
                <a:solidFill>
                  <a:srgbClr val="FF0000"/>
                </a:solidFill>
              </a:rPr>
              <a:t> </a:t>
            </a:r>
            <a:r>
              <a:rPr lang="ru-RU" sz="7200" dirty="0" err="1">
                <a:solidFill>
                  <a:srgbClr val="FF0000"/>
                </a:solidFill>
              </a:rPr>
              <a:t>н</a:t>
            </a:r>
            <a:r>
              <a:rPr lang="ru-RU" sz="7200" dirty="0">
                <a:solidFill>
                  <a:srgbClr val="FF0000"/>
                </a:solidFill>
              </a:rPr>
              <a:t> а… </a:t>
            </a:r>
          </a:p>
        </p:txBody>
      </p:sp>
      <p:pic>
        <p:nvPicPr>
          <p:cNvPr id="4" name="Picture 4" descr="На берегу невы 19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060848"/>
            <a:ext cx="7128916" cy="45872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12040" y="260350"/>
            <a:ext cx="86560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8 сентября 1941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началась  блокада  Ленинграда.</a:t>
            </a:r>
          </a:p>
          <a:p>
            <a:r>
              <a:rPr lang="ru-RU" sz="2400" b="1" dirty="0">
                <a:solidFill>
                  <a:schemeClr val="accent2"/>
                </a:solidFill>
                <a:cs typeface="Arial" charset="0"/>
              </a:rPr>
              <a:t> </a:t>
            </a:r>
            <a:r>
              <a:rPr lang="ru-RU" sz="2400" b="1" dirty="0">
                <a:cs typeface="Arial" charset="0"/>
              </a:rPr>
              <a:t>На защиту города поднялись все его жители: 500 тысяч </a:t>
            </a:r>
          </a:p>
          <a:p>
            <a:r>
              <a:rPr lang="ru-RU" sz="2400" b="1" dirty="0">
                <a:cs typeface="Arial" charset="0"/>
              </a:rPr>
              <a:t>ленинградцев строили оборонительные сооружения,</a:t>
            </a:r>
          </a:p>
          <a:p>
            <a:r>
              <a:rPr lang="ru-RU" sz="2400" b="1" dirty="0">
                <a:cs typeface="Arial" charset="0"/>
              </a:rPr>
              <a:t>300 тысяч ушли добровольцами  в народное ополчение,</a:t>
            </a:r>
          </a:p>
          <a:p>
            <a:r>
              <a:rPr lang="ru-RU" sz="2400" b="1" dirty="0">
                <a:cs typeface="Arial" charset="0"/>
              </a:rPr>
              <a:t>на фронт и в партизанские отряды.</a:t>
            </a:r>
          </a:p>
        </p:txBody>
      </p:sp>
      <p:pic>
        <p:nvPicPr>
          <p:cNvPr id="7173" name="Picture 5" descr="Women_strelkiбаталь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772067"/>
            <a:ext cx="6192688" cy="3870430"/>
          </a:xfrm>
          <a:prstGeom prst="rect">
            <a:avLst/>
          </a:prstGeom>
          <a:noFill/>
        </p:spPr>
      </p:pic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20320000" y="15240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</a:rPr>
              <a:t>На защиту города поднялись все его жители: 500 тысяч ленинградцев строили оборонительные сооружения, 300 тысяч ушли добровольцам в народное ополчение, на фронт и в партизанские отряды. Женский стрелковый батальон.</a:t>
            </a:r>
          </a:p>
        </p:txBody>
      </p:sp>
    </p:spTree>
  </p:cSld>
  <p:clrMapOvr>
    <a:masterClrMapping/>
  </p:clrMapOvr>
  <p:transition spd="med" advTm="7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95536" y="332656"/>
            <a:ext cx="80468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cs typeface="Arial" charset="0"/>
              </a:rPr>
              <a:t>   Днём и ночью  немцы бомбили и обстреливали </a:t>
            </a:r>
          </a:p>
          <a:p>
            <a:r>
              <a:rPr lang="ru-RU" sz="2400" b="1" dirty="0">
                <a:cs typeface="Arial" charset="0"/>
              </a:rPr>
              <a:t>                                                                                   Ленинград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20320000" y="15240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</a:rPr>
              <a:t>Днём и ночью немцы бомбили и обстреливали Ленинград.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43" y="1620427"/>
            <a:ext cx="6720746" cy="468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95536" y="1124744"/>
            <a:ext cx="3623444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image"/>
          <p:cNvPicPr>
            <a:picLocks noChangeAspect="1" noChangeArrowheads="1"/>
          </p:cNvPicPr>
          <p:nvPr/>
        </p:nvPicPr>
        <p:blipFill>
          <a:blip r:embed="rId2" cstate="print">
            <a:lum bright="-12000" contrast="-18000"/>
          </a:blip>
          <a:srcRect/>
          <a:stretch>
            <a:fillRect/>
          </a:stretch>
        </p:blipFill>
        <p:spPr bwMode="auto">
          <a:xfrm>
            <a:off x="179512" y="0"/>
            <a:ext cx="5438408" cy="407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814845" y="1628800"/>
            <a:ext cx="4329155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/>
                </a:solidFill>
                <a:cs typeface="Arial" charset="0"/>
              </a:rPr>
              <a:t> </a:t>
            </a:r>
            <a:r>
              <a:rPr lang="ru-RU" sz="2400" b="1" dirty="0">
                <a:cs typeface="Arial" charset="0"/>
              </a:rPr>
              <a:t>Продовольствие в Ленинграде закончилось. А в городе около 2,5 млн. людей. Чем их кормить? Далеко за кольцом</a:t>
            </a:r>
          </a:p>
          <a:p>
            <a:r>
              <a:rPr lang="ru-RU" sz="2400" b="1" dirty="0">
                <a:cs typeface="Arial" charset="0"/>
              </a:rPr>
              <a:t>блокады есть </a:t>
            </a:r>
            <a:r>
              <a:rPr lang="ru-RU" sz="2400" b="1" dirty="0" err="1">
                <a:cs typeface="Arial" charset="0"/>
              </a:rPr>
              <a:t>продоволь-ствие</a:t>
            </a:r>
            <a:r>
              <a:rPr lang="ru-RU" sz="2400" b="1" dirty="0">
                <a:cs typeface="Arial" charset="0"/>
              </a:rPr>
              <a:t> – мука, мясо, масло. Как их доставить?</a:t>
            </a:r>
          </a:p>
          <a:p>
            <a:r>
              <a:rPr lang="ru-RU" sz="2400" b="1" dirty="0">
                <a:cs typeface="Arial" charset="0"/>
              </a:rPr>
              <a:t> Только одна дорога связывала блокадный  город с Большой землёй.</a:t>
            </a:r>
          </a:p>
          <a:p>
            <a:r>
              <a:rPr lang="ru-RU" sz="2400" b="1" dirty="0">
                <a:cs typeface="Arial" charset="0"/>
              </a:rPr>
              <a:t>                                                                Эта дорога шла по воде.</a:t>
            </a: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20320000" y="15240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</a:rPr>
              <a:t>Продовольствие в Ленинграде закончилось. А в городе около 2,5 млн. людей. Чем их кормить? Далеко за кольцом блокады есть продовольствие – мука, мясо, масло. Как их доставить? Только одна дорога связывала блокадный город с Большой землёй. Эта дорога шла по воде.</a:t>
            </a:r>
          </a:p>
        </p:txBody>
      </p:sp>
      <p:pic>
        <p:nvPicPr>
          <p:cNvPr id="7" name="Picture 6" descr="1941_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17032"/>
            <a:ext cx="4139952" cy="2852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  <a:softEdge rad="127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331640" y="188640"/>
            <a:ext cx="62488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Дорога Жизни</a:t>
            </a:r>
            <a:endParaRPr lang="ru-RU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 advTm="1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Дорога</a:t>
            </a:r>
            <a:r>
              <a:rPr lang="ru-RU" sz="7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Жизни</a:t>
            </a:r>
            <a:endParaRPr lang="ru-RU" sz="7200" dirty="0"/>
          </a:p>
        </p:txBody>
      </p:sp>
      <p:pic>
        <p:nvPicPr>
          <p:cNvPr id="4" name="Picture 5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3068960"/>
            <a:ext cx="3311525" cy="3384376"/>
          </a:xfrm>
          <a:prstGeom prst="rect">
            <a:avLst/>
          </a:prstGeom>
          <a:noFill/>
        </p:spPr>
      </p:pic>
      <p:pic>
        <p:nvPicPr>
          <p:cNvPr id="5" name="Picture 6" descr="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844824"/>
            <a:ext cx="4109663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 descr="untitledз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0350"/>
            <a:ext cx="4286250" cy="5472113"/>
          </a:xfrm>
          <a:prstGeom prst="rect">
            <a:avLst/>
          </a:prstGeom>
          <a:noFill/>
        </p:spPr>
      </p:pic>
      <p:pic>
        <p:nvPicPr>
          <p:cNvPr id="48133" name="Picture 5" descr="untitlит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309563"/>
            <a:ext cx="3887788" cy="3006725"/>
          </a:xfrm>
          <a:prstGeom prst="rect">
            <a:avLst/>
          </a:prstGeom>
          <a:noFill/>
        </p:spPr>
      </p:pic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20320000" y="152400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4400">
                <a:solidFill>
                  <a:schemeClr val="tx2"/>
                </a:solidFill>
              </a:rPr>
              <a:t>Вглядись в эти фотографии и ты поймёшь, как жили ленинградцы первой блока- дной зимой. 125 граммов хлеба на целый день.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3645024"/>
            <a:ext cx="39604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125 граммов хлеба на целый  день.</a:t>
            </a:r>
          </a:p>
        </p:txBody>
      </p:sp>
    </p:spTree>
  </p:cSld>
  <p:clrMapOvr>
    <a:masterClrMapping/>
  </p:clrMapOvr>
  <p:transition spd="slow" advTm="7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4324" y="4365104"/>
            <a:ext cx="3348666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688" y="2996952"/>
            <a:ext cx="4047607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738570"/>
            <a:ext cx="3312368" cy="2335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TextBox 7"/>
          <p:cNvSpPr txBox="1"/>
          <p:nvPr/>
        </p:nvSpPr>
        <p:spPr>
          <a:xfrm>
            <a:off x="395536" y="332656"/>
            <a:ext cx="829336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Жертвы Блокады Ленинграда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200" b="1" dirty="0">
              <a:solidFill>
                <a:schemeClr val="bg1"/>
              </a:solidFill>
            </a:endParaRPr>
          </a:p>
          <a:p>
            <a:r>
              <a:rPr lang="ru-RU" sz="3200" b="1" u="sng" dirty="0"/>
              <a:t>От голода погибло </a:t>
            </a:r>
            <a:r>
              <a:rPr lang="ru-RU" sz="3200" b="1" dirty="0"/>
              <a:t>- 640 тысяч человек.</a:t>
            </a:r>
          </a:p>
          <a:p>
            <a:r>
              <a:rPr lang="ru-RU" sz="3200" b="1" dirty="0"/>
              <a:t>От боевых действий – 235 тысяч человек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dirty="0"/>
              <a:t>В городе к этому времени оставалось 500 тысяч жителей – в 5 раз меньше чем в начале блокады.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27 января 1944г. Блокада была окончательно прорвана.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996952"/>
            <a:ext cx="6096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720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3200" b="1" dirty="0">
                <a:solidFill>
                  <a:schemeClr val="bg1"/>
                </a:solidFill>
              </a:rPr>
              <a:t>это добытая огнем и кровью победа под Сталинградом</a:t>
            </a:r>
          </a:p>
          <a:p>
            <a:pPr>
              <a:lnSpc>
                <a:spcPct val="90000"/>
              </a:lnSpc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FF0000"/>
                </a:solidFill>
              </a:rPr>
              <a:t>В о </a:t>
            </a:r>
            <a:r>
              <a:rPr lang="ru-RU" sz="7200" dirty="0" err="1">
                <a:solidFill>
                  <a:srgbClr val="FF0000"/>
                </a:solidFill>
              </a:rPr>
              <a:t>й</a:t>
            </a:r>
            <a:r>
              <a:rPr lang="ru-RU" sz="7200" dirty="0">
                <a:solidFill>
                  <a:srgbClr val="FF0000"/>
                </a:solidFill>
              </a:rPr>
              <a:t> </a:t>
            </a:r>
            <a:r>
              <a:rPr lang="ru-RU" sz="7200" dirty="0" err="1">
                <a:solidFill>
                  <a:srgbClr val="FF0000"/>
                </a:solidFill>
              </a:rPr>
              <a:t>н</a:t>
            </a:r>
            <a:r>
              <a:rPr lang="ru-RU" sz="7200" dirty="0">
                <a:solidFill>
                  <a:srgbClr val="FF0000"/>
                </a:solidFill>
              </a:rPr>
              <a:t> а…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348880"/>
            <a:ext cx="57150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M.Bernes - S chego nachinaetsya Rodin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539552" y="6165304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57961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76602" y="-1"/>
            <a:ext cx="4667398" cy="6899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-70588"/>
            <a:ext cx="9144000" cy="692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8)">
                                      <p:cBhvr>
                                        <p:cTn id="6" dur="139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а 1 из 65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04664"/>
            <a:ext cx="3906601" cy="578917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ru-RU" sz="4000" b="1" dirty="0">
                <a:solidFill>
                  <a:srgbClr val="002060"/>
                </a:solidFill>
              </a:rPr>
              <a:t>это клятва</a:t>
            </a:r>
          </a:p>
          <a:p>
            <a:pPr>
              <a:lnSpc>
                <a:spcPct val="90000"/>
              </a:lnSpc>
              <a:buNone/>
            </a:pPr>
            <a:r>
              <a:rPr lang="ru-RU" sz="4000" b="1" dirty="0">
                <a:solidFill>
                  <a:srgbClr val="002060"/>
                </a:solidFill>
              </a:rPr>
              <a:t>панфиловцев:</a:t>
            </a:r>
          </a:p>
          <a:p>
            <a:pPr>
              <a:lnSpc>
                <a:spcPct val="90000"/>
              </a:lnSpc>
              <a:buNone/>
            </a:pPr>
            <a:r>
              <a:rPr lang="ru-RU" sz="4000" b="1" dirty="0">
                <a:solidFill>
                  <a:srgbClr val="002060"/>
                </a:solidFill>
              </a:rPr>
              <a:t>«Ни шагу назад,</a:t>
            </a:r>
          </a:p>
          <a:p>
            <a:pPr>
              <a:lnSpc>
                <a:spcPct val="90000"/>
              </a:lnSpc>
              <a:buNone/>
            </a:pPr>
            <a:r>
              <a:rPr lang="ru-RU" sz="4000" b="1" dirty="0">
                <a:solidFill>
                  <a:srgbClr val="002060"/>
                </a:solidFill>
              </a:rPr>
              <a:t> за нами Москва!»</a:t>
            </a:r>
          </a:p>
          <a:p>
            <a:pPr>
              <a:lnSpc>
                <a:spcPct val="90000"/>
              </a:lnSpc>
            </a:pPr>
            <a:endParaRPr lang="ru-RU" sz="32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7200" dirty="0">
                <a:solidFill>
                  <a:srgbClr val="FF0000"/>
                </a:solidFill>
              </a:rPr>
              <a:t>В о </a:t>
            </a:r>
            <a:r>
              <a:rPr lang="ru-RU" sz="7200" dirty="0" err="1">
                <a:solidFill>
                  <a:srgbClr val="FF0000"/>
                </a:solidFill>
              </a:rPr>
              <a:t>й</a:t>
            </a:r>
            <a:r>
              <a:rPr lang="ru-RU" sz="7200" dirty="0">
                <a:solidFill>
                  <a:srgbClr val="FF0000"/>
                </a:solidFill>
              </a:rPr>
              <a:t> </a:t>
            </a:r>
            <a:r>
              <a:rPr lang="ru-RU" sz="7200" dirty="0" err="1">
                <a:solidFill>
                  <a:srgbClr val="FF0000"/>
                </a:solidFill>
              </a:rPr>
              <a:t>н</a:t>
            </a:r>
            <a:r>
              <a:rPr lang="ru-RU" sz="7200" dirty="0">
                <a:solidFill>
                  <a:srgbClr val="FF0000"/>
                </a:solidFill>
              </a:rPr>
              <a:t> а…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 сентября 1941 г. - утвержден план операции «Тайфун» (взятие столицы СССР – Москвы)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Группа 6"/>
          <p:cNvGrpSpPr/>
          <p:nvPr/>
        </p:nvGrpSpPr>
        <p:grpSpPr>
          <a:xfrm>
            <a:off x="539552" y="1700808"/>
            <a:ext cx="7699587" cy="4228522"/>
            <a:chOff x="357158" y="1500174"/>
            <a:chExt cx="7334278" cy="4000500"/>
          </a:xfrm>
        </p:grpSpPr>
        <p:pic>
          <p:nvPicPr>
            <p:cNvPr id="5" name="Picture 2" descr="http://www.krugosvet.ru/uploads/enc/images/1/123563505140fa.jpg"/>
            <p:cNvPicPr>
              <a:picLocks noChangeAspect="1" noChangeArrowheads="1"/>
            </p:cNvPicPr>
            <p:nvPr/>
          </p:nvPicPr>
          <p:blipFill>
            <a:blip r:embed="rId2" cstate="print"/>
            <a:stretch>
              <a:fillRect/>
            </a:stretch>
          </p:blipFill>
          <p:spPr bwMode="auto">
            <a:xfrm>
              <a:off x="357158" y="1500174"/>
              <a:ext cx="3762375" cy="40005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6" name="Picture 4" descr="http://www.epochtimes.com.ua/rus/images/stories/03/opinion/u81_04271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57686" y="1500174"/>
              <a:ext cx="3333750" cy="4000500"/>
            </a:xfrm>
            <a:prstGeom prst="rect">
              <a:avLst/>
            </a:prstGeom>
            <a:ln w="88900" cap="sq" cmpd="thickThin">
              <a:solidFill>
                <a:srgbClr val="000000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 сентября 1941 г. враг начал генеральное наступление.</a:t>
            </a:r>
          </a:p>
        </p:txBody>
      </p:sp>
      <p:pic>
        <p:nvPicPr>
          <p:cNvPr id="4" name="Рисунок 3" descr="mos_obo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484784"/>
            <a:ext cx="3888432" cy="47808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36600" y="1412776"/>
            <a:ext cx="4392835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октября, под Вязьмой, в окружение попали части трех советских фронтов – более 660 тыс. человек.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556792"/>
            <a:ext cx="79928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Возникла опасность нападения на Москву через Малоярославец, а позже и через другие направления.</a:t>
            </a:r>
          </a:p>
        </p:txBody>
      </p:sp>
      <p:pic>
        <p:nvPicPr>
          <p:cNvPr id="5" name="Рисунок 4" descr="ded837b1be09f86eb1133a9ebf2_prev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2924944"/>
            <a:ext cx="5007128" cy="291941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364088" y="3573016"/>
            <a:ext cx="33751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Были захвачены Орел, Калуга, Калинин, Волоколамск, Можайск.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11 из 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548680"/>
            <a:ext cx="7500958" cy="46295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683568" y="5196007"/>
            <a:ext cx="777686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algn="ctr"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Мужчин, ушедших на фронт, заменили женщины, старики, подростки. Они готовили оружие для борьбы с врагом. </a:t>
            </a:r>
          </a:p>
          <a:p>
            <a:pPr marL="342900" lvl="0" algn="ctr">
              <a:defRPr/>
            </a:pPr>
            <a:endParaRPr lang="ru-RU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0px-Battle_of_Mosco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196752"/>
            <a:ext cx="6572296" cy="45759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187624" y="332656"/>
            <a:ext cx="67687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Враг приблизился к Москве на 25-31 км. 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 октября Государственный Комитет обороны СССР принял решение об эвакуации Москвы.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628800"/>
            <a:ext cx="66675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 ноября 1941 г. на Красной площади состоялся парад войск по случаю 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XXIV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годовщины Великого Октября.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Battle_of_moscow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1628800"/>
            <a:ext cx="6696744" cy="452060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6211669"/>
            <a:ext cx="70567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Часть войск сразу после парада отправлялась на фронт.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Картинка 14 из 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548680"/>
            <a:ext cx="3214678" cy="452771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4" descr="Картинка 18 из 55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420148">
            <a:off x="3236421" y="1607298"/>
            <a:ext cx="5741746" cy="307183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5157192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16-18 ноября, под командованием Василия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Клочкова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панфиловцы сорвали прорыв немецких танков у </a:t>
            </a: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Дубосеково</a:t>
            </a:r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188640"/>
            <a:ext cx="51845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«Велика Россия, а отступать некуда – позади Москва»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Василий Клочков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Битва под Москвой_Archos_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700808"/>
            <a:ext cx="6286544" cy="3592311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1259632" y="404664"/>
            <a:ext cx="628640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декабря 1941г. началось успешное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контрнаступление   советских войск.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5616" y="5661248"/>
            <a:ext cx="64409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 короткий срок были освобождены Калинин, Елец, </a:t>
            </a:r>
          </a:p>
          <a:p>
            <a:pPr algn="ctr"/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Клиц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Тихвин, Керчь.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509120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22 июня  1941 года  -  летний воскресный день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Ласково светило солнце, согревая землю своими лучами.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Люди просыпались, строили планы на выходной день. </a:t>
            </a:r>
          </a:p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Ничто не предвещало беды. И вдруг…..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60648"/>
            <a:ext cx="5513007" cy="4134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14fe1b9-3cda-49bb-a3b6-69c2056fabf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28736"/>
            <a:ext cx="6143668" cy="4217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 descr="Soviet_Offensive_Moscow_December_194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774962"/>
            <a:ext cx="4036853" cy="30114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5934670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Советские части освободили свыше 11 тыс. населенных пунктов и устранили угрозу взятия Москвы.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0"/>
            <a:ext cx="85689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ходе декабрьского наступления были разгромлены 11 танковых, 4 моторизованных и 23 пехотных немецких дивизий.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S0055i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2143116"/>
            <a:ext cx="3500462" cy="38956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Picture 2" descr="http://powerpoint.net.ru/uploads/posts/2009-12/1261398291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2204864"/>
            <a:ext cx="5219700" cy="3914775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39552" y="404664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«Когда меня спрашивают, что больше всего запомнилось из минувшей войны, я всегда отвечаю: битва за Москву».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  <a:r>
              <a:rPr lang="ru-RU" sz="2800" dirty="0">
                <a:solidFill>
                  <a:schemeClr val="bg1"/>
                </a:solidFill>
              </a:rPr>
              <a:t>(Г. К. Жуков)</a:t>
            </a:r>
          </a:p>
          <a:p>
            <a:pPr algn="ctr"/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/>
              <a:t>Это было в мае, на рассвете.</a:t>
            </a:r>
          </a:p>
          <a:p>
            <a:pPr>
              <a:buNone/>
            </a:pPr>
            <a:r>
              <a:rPr lang="ru-RU" b="1" dirty="0"/>
              <a:t> Настал у стен рейхстага бой.</a:t>
            </a:r>
          </a:p>
          <a:p>
            <a:pPr>
              <a:buNone/>
            </a:pPr>
            <a:r>
              <a:rPr lang="ru-RU" b="1" dirty="0"/>
              <a:t>Девочку немецкую заметил</a:t>
            </a:r>
          </a:p>
          <a:p>
            <a:pPr>
              <a:buNone/>
            </a:pPr>
            <a:r>
              <a:rPr lang="ru-RU" b="1" dirty="0"/>
              <a:t> Наш солдат на пыльной мостовой. </a:t>
            </a:r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/>
              <a:t>У столба, дрожа, она стояла,</a:t>
            </a:r>
          </a:p>
          <a:p>
            <a:pPr>
              <a:buNone/>
            </a:pPr>
            <a:r>
              <a:rPr lang="ru-RU" b="1" dirty="0"/>
              <a:t> В голубых глазах застыл испуг.</a:t>
            </a:r>
          </a:p>
          <a:p>
            <a:pPr>
              <a:buNone/>
            </a:pPr>
            <a:r>
              <a:rPr lang="ru-RU" b="1" dirty="0"/>
              <a:t>И куски свистящего металла</a:t>
            </a:r>
          </a:p>
          <a:p>
            <a:pPr>
              <a:buNone/>
            </a:pPr>
            <a:r>
              <a:rPr lang="ru-RU" b="1" dirty="0"/>
              <a:t> Смерть и муки сеяли вокруг.</a:t>
            </a:r>
          </a:p>
          <a:p>
            <a:pPr>
              <a:buNone/>
            </a:pPr>
            <a:endParaRPr lang="ru-RU" b="1" dirty="0"/>
          </a:p>
          <a:p>
            <a:pPr>
              <a:buNone/>
            </a:pPr>
            <a:r>
              <a:rPr lang="ru-RU" b="1" dirty="0"/>
              <a:t>Тут он вспомнил, как прощаясь летом</a:t>
            </a:r>
          </a:p>
          <a:p>
            <a:pPr>
              <a:buNone/>
            </a:pPr>
            <a:r>
              <a:rPr lang="ru-RU" b="1" dirty="0"/>
              <a:t>Он свою дочурку целовал.</a:t>
            </a:r>
          </a:p>
          <a:p>
            <a:pPr>
              <a:buNone/>
            </a:pPr>
            <a:r>
              <a:rPr lang="ru-RU" b="1" dirty="0"/>
              <a:t>Может быть отец девчонки этой</a:t>
            </a:r>
          </a:p>
          <a:p>
            <a:pPr>
              <a:buNone/>
            </a:pPr>
            <a:r>
              <a:rPr lang="ru-RU" b="1" dirty="0"/>
              <a:t>Дочь его родную расстрелял.</a:t>
            </a:r>
          </a:p>
          <a:p>
            <a:pPr>
              <a:buNone/>
            </a:pPr>
            <a:r>
              <a:rPr lang="ru-RU" b="1" i="1" dirty="0"/>
              <a:t>                                       Георгий Рублев</a:t>
            </a:r>
          </a:p>
          <a:p>
            <a:pPr>
              <a:buNone/>
            </a:pPr>
            <a:endParaRPr lang="ru-RU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200" b="1" dirty="0">
                <a:solidFill>
                  <a:srgbClr val="FF0000"/>
                </a:solidFill>
              </a:rPr>
              <a:t>В о </a:t>
            </a:r>
            <a:r>
              <a:rPr lang="ru-RU" sz="7200" b="1" dirty="0" err="1">
                <a:solidFill>
                  <a:srgbClr val="FF0000"/>
                </a:solidFill>
              </a:rPr>
              <a:t>й</a:t>
            </a:r>
            <a:r>
              <a:rPr lang="ru-RU" sz="7200" b="1" dirty="0">
                <a:solidFill>
                  <a:srgbClr val="FF0000"/>
                </a:solidFill>
              </a:rPr>
              <a:t> </a:t>
            </a:r>
            <a:r>
              <a:rPr lang="ru-RU" sz="7200" b="1" dirty="0" err="1">
                <a:solidFill>
                  <a:srgbClr val="FF0000"/>
                </a:solidFill>
              </a:rPr>
              <a:t>н</a:t>
            </a:r>
            <a:r>
              <a:rPr lang="ru-RU" sz="7200" b="1" dirty="0">
                <a:solidFill>
                  <a:srgbClr val="FF0000"/>
                </a:solidFill>
              </a:rPr>
              <a:t> а…</a:t>
            </a:r>
            <a:r>
              <a:rPr lang="ru-RU" sz="7200" b="1" dirty="0">
                <a:solidFill>
                  <a:schemeClr val="bg1"/>
                </a:solidFill>
              </a:rPr>
              <a:t> </a:t>
            </a:r>
            <a:r>
              <a:rPr lang="ru-RU" sz="3600" b="1" dirty="0">
                <a:solidFill>
                  <a:schemeClr val="bg1"/>
                </a:solidFill>
              </a:rPr>
              <a:t>это штурм Берлина</a:t>
            </a:r>
            <a:r>
              <a:rPr lang="ru-RU" sz="3600" b="1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556792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427984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Памятник воину освободителю в Берлине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28184" y="836712"/>
            <a:ext cx="2215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</a:rPr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37544"/>
            <a:ext cx="7056784" cy="4811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И вот она долгожданная победа!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556792"/>
            <a:ext cx="6984776" cy="4758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556792"/>
            <a:ext cx="7003665" cy="4741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7" y="1556792"/>
            <a:ext cx="6984777" cy="475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43608" y="1556792"/>
            <a:ext cx="6984776" cy="478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1538282"/>
            <a:ext cx="7056784" cy="4806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60648"/>
            <a:ext cx="4008445" cy="3006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916832"/>
            <a:ext cx="8229600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…Подвиг героя солдата  бессмертен,</a:t>
            </a:r>
          </a:p>
          <a:p>
            <a:pPr>
              <a:buNone/>
            </a:pPr>
            <a:r>
              <a:rPr lang="ru-RU" dirty="0"/>
              <a:t>Всегда будем помнить о том:</a:t>
            </a:r>
          </a:p>
          <a:p>
            <a:pPr>
              <a:buNone/>
            </a:pPr>
            <a:r>
              <a:rPr lang="ru-RU" dirty="0"/>
              <a:t>Как пуля настигла, и вспыхнуло сердце</a:t>
            </a:r>
          </a:p>
          <a:p>
            <a:pPr>
              <a:buNone/>
            </a:pPr>
            <a:r>
              <a:rPr lang="ru-RU" dirty="0"/>
              <a:t>Вечным священным огнем.</a:t>
            </a:r>
          </a:p>
          <a:p>
            <a:pPr>
              <a:buNone/>
            </a:pPr>
            <a:r>
              <a:rPr lang="ru-RU" dirty="0"/>
              <a:t>Да они знали, за что погибают,</a:t>
            </a:r>
          </a:p>
          <a:p>
            <a:pPr>
              <a:buNone/>
            </a:pPr>
            <a:r>
              <a:rPr lang="ru-RU" dirty="0"/>
              <a:t>Победа их славы венец.</a:t>
            </a:r>
          </a:p>
          <a:p>
            <a:pPr>
              <a:buNone/>
            </a:pPr>
            <a:r>
              <a:rPr lang="ru-RU" dirty="0"/>
              <a:t>Так пусть же сияет, горит и сияет</a:t>
            </a:r>
          </a:p>
          <a:p>
            <a:pPr>
              <a:buNone/>
            </a:pPr>
            <a:r>
              <a:rPr lang="ru-RU" dirty="0"/>
              <a:t>Вечный огонь их сердец….</a:t>
            </a:r>
          </a:p>
          <a:p>
            <a:pPr>
              <a:buNone/>
            </a:pPr>
            <a:r>
              <a:rPr lang="ru-RU" i="1" dirty="0"/>
              <a:t>       «Вечный огонь их сердец» </a:t>
            </a:r>
          </a:p>
          <a:p>
            <a:pPr>
              <a:buNone/>
            </a:pPr>
            <a:r>
              <a:rPr lang="ru-RU" i="1" dirty="0"/>
              <a:t>        Юрий Митяков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>
            <a:noAutofit/>
          </a:bodyPr>
          <a:lstStyle/>
          <a:p>
            <a:r>
              <a:rPr lang="ru-RU" sz="7200" b="1" i="1" kern="10" dirty="0">
                <a:ln w="9525">
                  <a:noFill/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Помним!</a:t>
            </a:r>
            <a:endParaRPr lang="ru-RU" sz="7200" dirty="0"/>
          </a:p>
        </p:txBody>
      </p:sp>
      <p:pic>
        <p:nvPicPr>
          <p:cNvPr id="7" name="Рисунок 6" descr="25876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356992"/>
            <a:ext cx="3168352" cy="3193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3" dist="53882" dir="13500000">
              <a:srgbClr val="808080">
                <a:alpha val="50000"/>
              </a:srgbClr>
            </a:prst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Вам, ветераны!!!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55" y="1366835"/>
            <a:ext cx="7637389" cy="5086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Объявление начала Великой Отечественной войны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b="59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36841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/>
          <a:srcRect b="80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134" y="0"/>
            <a:ext cx="91258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usskaya_narodnaya_-_vstavai,_strana_ogromnaya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46754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0"/>
                            </p:stCondLst>
                            <p:childTnLst>
                              <p:par>
                                <p:cTn id="4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sz="4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 4 года,</a:t>
            </a:r>
          </a:p>
          <a:p>
            <a:pPr>
              <a:buNone/>
            </a:pP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это 1 418 бессонных дней и ночей,</a:t>
            </a:r>
          </a:p>
          <a:p>
            <a:pPr>
              <a:buNone/>
            </a:pP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это 20 миллионов погибших русских людей, </a:t>
            </a:r>
          </a:p>
          <a:p>
            <a:pPr>
              <a:buNone/>
            </a:pP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это значит  22 человека на каждые 2 метра земли, </a:t>
            </a:r>
          </a:p>
          <a:p>
            <a:pPr>
              <a:buNone/>
            </a:pP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это значит 13 человек в каждую минуту.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332656"/>
            <a:ext cx="450636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 </a:t>
            </a:r>
            <a:r>
              <a:rPr lang="ru-RU" sz="7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7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а…</a:t>
            </a:r>
            <a:endParaRPr lang="ru-RU" sz="7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ru-RU" sz="3200" b="1" dirty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это расстояние длиною 2600 километров.</a:t>
            </a:r>
          </a:p>
          <a:p>
            <a:pPr>
              <a:lnSpc>
                <a:spcPct val="90000"/>
              </a:lnSpc>
              <a:buNone/>
            </a:pPr>
            <a:endParaRPr lang="ru-RU" sz="3200" b="1" dirty="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ru-RU" sz="3200" b="1" u="sng" dirty="0">
                <a:solidFill>
                  <a:srgbClr val="FF0000"/>
                </a:solidFill>
              </a:rPr>
              <a:t>2600 километров: </a:t>
            </a:r>
          </a:p>
          <a:p>
            <a:pPr>
              <a:lnSpc>
                <a:spcPct val="90000"/>
              </a:lnSpc>
              <a:buNone/>
            </a:pPr>
            <a:r>
              <a:rPr lang="ru-RU" sz="3200" b="1" dirty="0">
                <a:solidFill>
                  <a:schemeClr val="tx1">
                    <a:lumMod val="95000"/>
                  </a:schemeClr>
                </a:solidFill>
              </a:rPr>
              <a:t>                     поездом </a:t>
            </a:r>
            <a:r>
              <a:rPr lang="ru-RU" sz="3200" b="1" dirty="0">
                <a:solidFill>
                  <a:schemeClr val="bg1"/>
                </a:solidFill>
              </a:rPr>
              <a:t>— четверо суток,               </a:t>
            </a:r>
          </a:p>
          <a:p>
            <a:pPr>
              <a:lnSpc>
                <a:spcPct val="90000"/>
              </a:lnSpc>
              <a:buNone/>
            </a:pPr>
            <a:r>
              <a:rPr lang="ru-RU" sz="3200" b="1" dirty="0">
                <a:solidFill>
                  <a:schemeClr val="bg1"/>
                </a:solidFill>
              </a:rPr>
              <a:t>                     </a:t>
            </a:r>
            <a:r>
              <a:rPr lang="ru-RU" sz="3200" b="1" dirty="0">
                <a:solidFill>
                  <a:schemeClr val="tx1">
                    <a:lumMod val="95000"/>
                  </a:schemeClr>
                </a:solidFill>
              </a:rPr>
              <a:t>самолетом</a:t>
            </a:r>
            <a:r>
              <a:rPr lang="ru-RU" sz="3200" b="1" dirty="0">
                <a:solidFill>
                  <a:schemeClr val="bg1"/>
                </a:solidFill>
              </a:rPr>
              <a:t> — четыре часа, </a:t>
            </a:r>
          </a:p>
          <a:p>
            <a:pPr>
              <a:lnSpc>
                <a:spcPct val="90000"/>
              </a:lnSpc>
              <a:buNone/>
            </a:pPr>
            <a:r>
              <a:rPr lang="ru-RU" sz="3200" b="1" dirty="0">
                <a:solidFill>
                  <a:schemeClr val="tx1">
                    <a:lumMod val="95000"/>
                  </a:schemeClr>
                </a:solidFill>
              </a:rPr>
              <a:t>       перебежками по-пластунски </a:t>
            </a:r>
            <a:r>
              <a:rPr lang="ru-RU" sz="3200" b="1" dirty="0">
                <a:solidFill>
                  <a:schemeClr val="bg1"/>
                </a:solidFill>
              </a:rPr>
              <a:t>—                       </a:t>
            </a:r>
          </a:p>
          <a:p>
            <a:pPr>
              <a:lnSpc>
                <a:spcPct val="90000"/>
              </a:lnSpc>
              <a:buNone/>
            </a:pPr>
            <a:r>
              <a:rPr lang="ru-RU" sz="3200" b="1" dirty="0">
                <a:solidFill>
                  <a:schemeClr val="bg1"/>
                </a:solidFill>
              </a:rPr>
              <a:t>                                      четыре долгих года!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FF0000"/>
                </a:solidFill>
              </a:rPr>
              <a:t>В о </a:t>
            </a:r>
            <a:r>
              <a:rPr lang="ru-RU" sz="7200" dirty="0" err="1">
                <a:solidFill>
                  <a:srgbClr val="FF0000"/>
                </a:solidFill>
              </a:rPr>
              <a:t>й</a:t>
            </a:r>
            <a:r>
              <a:rPr lang="ru-RU" sz="7200" dirty="0">
                <a:solidFill>
                  <a:srgbClr val="FF0000"/>
                </a:solidFill>
              </a:rPr>
              <a:t> </a:t>
            </a:r>
            <a:r>
              <a:rPr lang="ru-RU" sz="7200" dirty="0" err="1">
                <a:solidFill>
                  <a:srgbClr val="FF0000"/>
                </a:solidFill>
              </a:rPr>
              <a:t>н</a:t>
            </a:r>
            <a:r>
              <a:rPr lang="ru-RU" sz="7200" dirty="0">
                <a:solidFill>
                  <a:srgbClr val="FF0000"/>
                </a:solidFill>
              </a:rPr>
              <a:t> а…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None/>
            </a:pPr>
            <a:r>
              <a:rPr lang="ru-RU" sz="3200" b="1" dirty="0">
                <a:solidFill>
                  <a:schemeClr val="bg1"/>
                </a:solidFill>
              </a:rPr>
              <a:t>это бесстрашие защитников Бреста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>
                <a:solidFill>
                  <a:srgbClr val="FF0000"/>
                </a:solidFill>
              </a:rPr>
              <a:t>В о </a:t>
            </a:r>
            <a:r>
              <a:rPr lang="ru-RU" sz="7200" dirty="0" err="1">
                <a:solidFill>
                  <a:srgbClr val="FF0000"/>
                </a:solidFill>
              </a:rPr>
              <a:t>й</a:t>
            </a:r>
            <a:r>
              <a:rPr lang="ru-RU" sz="7200" dirty="0">
                <a:solidFill>
                  <a:srgbClr val="FF0000"/>
                </a:solidFill>
              </a:rPr>
              <a:t> </a:t>
            </a:r>
            <a:r>
              <a:rPr lang="ru-RU" sz="7200" dirty="0" err="1">
                <a:solidFill>
                  <a:srgbClr val="FF0000"/>
                </a:solidFill>
              </a:rPr>
              <a:t>н</a:t>
            </a:r>
            <a:r>
              <a:rPr lang="ru-RU" sz="7200" dirty="0">
                <a:solidFill>
                  <a:srgbClr val="FF0000"/>
                </a:solidFill>
              </a:rPr>
              <a:t> а…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852936"/>
            <a:ext cx="4032448" cy="3661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204864"/>
            <a:ext cx="3735193" cy="3617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39552" y="4653136"/>
            <a:ext cx="8229600" cy="18002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В результате внезапного нападения немецко-фашистских войск гарнизон Брестской крепости в первые же часы войны оказался в окружении. Небольшие группы советских воинов, лишённые воды, продовольствия, медикаментов, укрывшись в развалинах и подвалах Брестской крепости, продолжали упорное сопротивление. </a:t>
            </a: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8640"/>
            <a:ext cx="5807120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504</TotalTime>
  <Words>956</Words>
  <Application>Microsoft Office PowerPoint</Application>
  <PresentationFormat>Экран (4:3)</PresentationFormat>
  <Paragraphs>112</Paragraphs>
  <Slides>35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9" baseType="lpstr">
      <vt:lpstr>Constantia</vt:lpstr>
      <vt:lpstr>Times New Roman</vt:lpstr>
      <vt:lpstr>Wingdings 2</vt:lpstr>
      <vt:lpstr>Бумажная</vt:lpstr>
      <vt:lpstr>Устный журнал «Война - это страшное слово»</vt:lpstr>
      <vt:lpstr>Презентация PowerPoint</vt:lpstr>
      <vt:lpstr>Презентация PowerPoint</vt:lpstr>
      <vt:lpstr>Объявление начала Великой Отечественной войны</vt:lpstr>
      <vt:lpstr>Презентация PowerPoint</vt:lpstr>
      <vt:lpstr>Презентация PowerPoint</vt:lpstr>
      <vt:lpstr>В о й н а…</vt:lpstr>
      <vt:lpstr>В о й н а… </vt:lpstr>
      <vt:lpstr>Презентация PowerPoint</vt:lpstr>
      <vt:lpstr>Презентация PowerPoint</vt:lpstr>
      <vt:lpstr>В о й н а… </vt:lpstr>
      <vt:lpstr>Презентация PowerPoint</vt:lpstr>
      <vt:lpstr>Презентация PowerPoint</vt:lpstr>
      <vt:lpstr>Презентация PowerPoint</vt:lpstr>
      <vt:lpstr>Дорога Жизни</vt:lpstr>
      <vt:lpstr>Презентация PowerPoint</vt:lpstr>
      <vt:lpstr>Презентация PowerPoint</vt:lpstr>
      <vt:lpstr>27 января 1944г. Блокада была окончательно прорвана. </vt:lpstr>
      <vt:lpstr>В о й н а… </vt:lpstr>
      <vt:lpstr>В о й н а… </vt:lpstr>
      <vt:lpstr>15 сентября 1941 г. - утвержден план операции «Тайфун» (взятие столицы СССР – Москвы)</vt:lpstr>
      <vt:lpstr>30 сентября 1941 г. враг начал генеральное наступление.</vt:lpstr>
      <vt:lpstr>7 октября, под Вязьмой, в окружение попали части трех советских фронтов – более 660 тыс. человек. </vt:lpstr>
      <vt:lpstr>Презентация PowerPoint</vt:lpstr>
      <vt:lpstr>Презентация PowerPoint</vt:lpstr>
      <vt:lpstr>15 октября Государственный Комитет обороны СССР принял решение об эвакуации Москвы.</vt:lpstr>
      <vt:lpstr>7 ноября 1941 г. на Красной площади состоялся парад войск по случаю XXIV годовщины Великого Октября. </vt:lpstr>
      <vt:lpstr>Презентация PowerPoint</vt:lpstr>
      <vt:lpstr>Презентация PowerPoint</vt:lpstr>
      <vt:lpstr>Презентация PowerPoint</vt:lpstr>
      <vt:lpstr>Презентация PowerPoint</vt:lpstr>
      <vt:lpstr>В о й н а… это штурм Берлина </vt:lpstr>
      <vt:lpstr>И вот она долгожданная победа!</vt:lpstr>
      <vt:lpstr>Помним!</vt:lpstr>
      <vt:lpstr>Спасибо Вам, ветераны!!!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Ивановы</dc:creator>
  <cp:lastModifiedBy>Galina Ivanova</cp:lastModifiedBy>
  <cp:revision>55</cp:revision>
  <dcterms:created xsi:type="dcterms:W3CDTF">2013-05-05T15:51:36Z</dcterms:created>
  <dcterms:modified xsi:type="dcterms:W3CDTF">2022-08-21T01:05:00Z</dcterms:modified>
</cp:coreProperties>
</file>