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14"/>
  </p:notesMasterIdLst>
  <p:sldIdLst>
    <p:sldId id="256" r:id="rId2"/>
    <p:sldId id="266" r:id="rId3"/>
    <p:sldId id="257" r:id="rId4"/>
    <p:sldId id="258" r:id="rId5"/>
    <p:sldId id="259" r:id="rId6"/>
    <p:sldId id="260" r:id="rId7"/>
    <p:sldId id="263" r:id="rId8"/>
    <p:sldId id="261" r:id="rId9"/>
    <p:sldId id="262" r:id="rId10"/>
    <p:sldId id="264" r:id="rId11"/>
    <p:sldId id="270" r:id="rId12"/>
    <p:sldId id="265"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93044F-FDCA-4FA0-9671-9D98AFD3D175}" type="datetimeFigureOut">
              <a:rPr lang="ru-RU" smtClean="0"/>
              <a:t>02.11.2021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95A2D0-82FC-424A-BCC0-B588013487A3}" type="slidenum">
              <a:rPr lang="ru-RU" smtClean="0"/>
              <a:t>‹#›</a:t>
            </a:fld>
            <a:endParaRPr lang="ru-RU"/>
          </a:p>
        </p:txBody>
      </p:sp>
    </p:spTree>
    <p:extLst>
      <p:ext uri="{BB962C8B-B14F-4D97-AF65-F5344CB8AC3E}">
        <p14:creationId xmlns:p14="http://schemas.microsoft.com/office/powerpoint/2010/main" val="3279978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195A2D0-82FC-424A-BCC0-B588013487A3}" type="slidenum">
              <a:rPr lang="ru-RU" smtClean="0"/>
              <a:t>1</a:t>
            </a:fld>
            <a:endParaRPr lang="ru-RU"/>
          </a:p>
        </p:txBody>
      </p:sp>
    </p:spTree>
    <p:extLst>
      <p:ext uri="{BB962C8B-B14F-4D97-AF65-F5344CB8AC3E}">
        <p14:creationId xmlns:p14="http://schemas.microsoft.com/office/powerpoint/2010/main" val="95851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5" name="Date Placeholder 14"/>
          <p:cNvSpPr>
            <a:spLocks noGrp="1"/>
          </p:cNvSpPr>
          <p:nvPr>
            <p:ph type="dt" sz="half" idx="10"/>
          </p:nvPr>
        </p:nvSpPr>
        <p:spPr/>
        <p:txBody>
          <a:bodyPr/>
          <a:lstStyle/>
          <a:p>
            <a:fld id="{8F035A29-A076-4928-995D-63F7C41EAEDE}" type="datetimeFigureOut">
              <a:rPr lang="ru-RU" smtClean="0"/>
              <a:t>02.11.2021</a:t>
            </a:fld>
            <a:endParaRPr lang="ru-RU"/>
          </a:p>
        </p:txBody>
      </p:sp>
      <p:sp>
        <p:nvSpPr>
          <p:cNvPr id="16" name="Slide Number Placeholder 15"/>
          <p:cNvSpPr>
            <a:spLocks noGrp="1"/>
          </p:cNvSpPr>
          <p:nvPr>
            <p:ph type="sldNum" sz="quarter" idx="11"/>
          </p:nvPr>
        </p:nvSpPr>
        <p:spPr/>
        <p:txBody>
          <a:bodyPr/>
          <a:lstStyle/>
          <a:p>
            <a:fld id="{9FDD8071-A7E4-4CA3-8435-84A293EE8573}" type="slidenum">
              <a:rPr lang="ru-RU" smtClean="0"/>
              <a:t>‹#›</a:t>
            </a:fld>
            <a:endParaRPr lang="ru-RU"/>
          </a:p>
        </p:txBody>
      </p:sp>
      <p:sp>
        <p:nvSpPr>
          <p:cNvPr id="17" name="Footer Placeholder 16"/>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8F035A29-A076-4928-995D-63F7C41EAEDE}" type="datetimeFigureOut">
              <a:rPr lang="ru-RU" smtClean="0"/>
              <a:t>02.11.2021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FDD8071-A7E4-4CA3-8435-84A293EE8573}"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F035A29-A076-4928-995D-63F7C41EAEDE}" type="datetimeFigureOut">
              <a:rPr lang="ru-RU" smtClean="0"/>
              <a:t>02.11.2021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FDD8071-A7E4-4CA3-8435-84A293EE8573}"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Title 12"/>
          <p:cNvSpPr>
            <a:spLocks noGrp="1"/>
          </p:cNvSpPr>
          <p:nvPr>
            <p:ph type="title"/>
          </p:nvPr>
        </p:nvSpPr>
        <p:spPr/>
        <p:txBody>
          <a:bodyPr/>
          <a:lstStyle/>
          <a:p>
            <a:r>
              <a:rPr lang="ru-RU" smtClean="0"/>
              <a:t>Образец заголовка</a:t>
            </a:r>
            <a:endParaRPr lang="en-US"/>
          </a:p>
        </p:txBody>
      </p:sp>
      <p:sp>
        <p:nvSpPr>
          <p:cNvPr id="14" name="Date Placeholder 13"/>
          <p:cNvSpPr>
            <a:spLocks noGrp="1"/>
          </p:cNvSpPr>
          <p:nvPr>
            <p:ph type="dt" sz="half" idx="10"/>
          </p:nvPr>
        </p:nvSpPr>
        <p:spPr/>
        <p:txBody>
          <a:bodyPr/>
          <a:lstStyle/>
          <a:p>
            <a:fld id="{8F035A29-A076-4928-995D-63F7C41EAEDE}" type="datetimeFigureOut">
              <a:rPr lang="ru-RU" smtClean="0"/>
              <a:t>02.11.2021</a:t>
            </a:fld>
            <a:endParaRPr lang="ru-RU"/>
          </a:p>
        </p:txBody>
      </p:sp>
      <p:sp>
        <p:nvSpPr>
          <p:cNvPr id="15" name="Slide Number Placeholder 14"/>
          <p:cNvSpPr>
            <a:spLocks noGrp="1"/>
          </p:cNvSpPr>
          <p:nvPr>
            <p:ph type="sldNum" sz="quarter" idx="11"/>
          </p:nvPr>
        </p:nvSpPr>
        <p:spPr/>
        <p:txBody>
          <a:bodyPr/>
          <a:lstStyle/>
          <a:p>
            <a:fld id="{9FDD8071-A7E4-4CA3-8435-84A293EE8573}" type="slidenum">
              <a:rPr lang="ru-RU" smtClean="0"/>
              <a:t>‹#›</a:t>
            </a:fld>
            <a:endParaRPr lang="ru-RU"/>
          </a:p>
        </p:txBody>
      </p:sp>
      <p:sp>
        <p:nvSpPr>
          <p:cNvPr id="16" name="Footer Placeholder 15"/>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2" name="Date Placeholder 11"/>
          <p:cNvSpPr>
            <a:spLocks noGrp="1"/>
          </p:cNvSpPr>
          <p:nvPr>
            <p:ph type="dt" sz="half" idx="10"/>
          </p:nvPr>
        </p:nvSpPr>
        <p:spPr/>
        <p:txBody>
          <a:bodyPr/>
          <a:lstStyle/>
          <a:p>
            <a:fld id="{8F035A29-A076-4928-995D-63F7C41EAEDE}" type="datetimeFigureOut">
              <a:rPr lang="ru-RU" smtClean="0"/>
              <a:t>02.11.2021</a:t>
            </a:fld>
            <a:endParaRPr lang="ru-RU"/>
          </a:p>
        </p:txBody>
      </p:sp>
      <p:sp>
        <p:nvSpPr>
          <p:cNvPr id="13" name="Slide Number Placeholder 12"/>
          <p:cNvSpPr>
            <a:spLocks noGrp="1"/>
          </p:cNvSpPr>
          <p:nvPr>
            <p:ph type="sldNum" sz="quarter" idx="11"/>
          </p:nvPr>
        </p:nvSpPr>
        <p:spPr/>
        <p:txBody>
          <a:bodyPr/>
          <a:lstStyle/>
          <a:p>
            <a:fld id="{9FDD8071-A7E4-4CA3-8435-84A293EE8573}" type="slidenum">
              <a:rPr lang="ru-RU" smtClean="0"/>
              <a:t>‹#›</a:t>
            </a:fld>
            <a:endParaRPr lang="ru-RU"/>
          </a:p>
        </p:txBody>
      </p:sp>
      <p:sp>
        <p:nvSpPr>
          <p:cNvPr id="14" name="Footer Placeholder 13"/>
          <p:cNvSpPr>
            <a:spLocks noGrp="1"/>
          </p:cNvSpPr>
          <p:nvPr>
            <p:ph type="ftr" sz="quarter" idx="12"/>
          </p:nvPr>
        </p:nvSpPr>
        <p:spPr/>
        <p:txBody>
          <a:bodyPr/>
          <a:lstStyle/>
          <a:p>
            <a:endParaRPr lang="ru-RU"/>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ru-RU" smtClean="0"/>
              <a:t>Образец заголовка</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8F035A29-A076-4928-995D-63F7C41EAEDE}" type="datetimeFigureOut">
              <a:rPr lang="ru-RU" smtClean="0"/>
              <a:t>02.11.2021</a:t>
            </a:fld>
            <a:endParaRPr lang="ru-RU"/>
          </a:p>
        </p:txBody>
      </p:sp>
      <p:sp>
        <p:nvSpPr>
          <p:cNvPr id="9" name="Slide Number Placeholder 8"/>
          <p:cNvSpPr>
            <a:spLocks noGrp="1"/>
          </p:cNvSpPr>
          <p:nvPr>
            <p:ph type="sldNum" sz="quarter" idx="11"/>
          </p:nvPr>
        </p:nvSpPr>
        <p:spPr/>
        <p:txBody>
          <a:bodyPr/>
          <a:lstStyle/>
          <a:p>
            <a:fld id="{9FDD8071-A7E4-4CA3-8435-84A293EE8573}" type="slidenum">
              <a:rPr lang="ru-RU" smtClean="0"/>
              <a:t>‹#›</a:t>
            </a:fld>
            <a:endParaRPr lang="ru-RU"/>
          </a:p>
        </p:txBody>
      </p:sp>
      <p:sp>
        <p:nvSpPr>
          <p:cNvPr id="10" name="Footer Placeholder 9"/>
          <p:cNvSpPr>
            <a:spLocks noGrp="1"/>
          </p:cNvSpPr>
          <p:nvPr>
            <p:ph type="ftr" sz="quarter" idx="12"/>
          </p:nvPr>
        </p:nvSpPr>
        <p:spPr/>
        <p:txBody>
          <a:bodyPr/>
          <a:lstStyle/>
          <a:p>
            <a:endParaRPr lang="ru-RU"/>
          </a:p>
        </p:txBody>
      </p:sp>
      <p:sp>
        <p:nvSpPr>
          <p:cNvPr id="11" name="Title 10"/>
          <p:cNvSpPr>
            <a:spLocks noGrp="1"/>
          </p:cNvSpPr>
          <p:nvPr>
            <p:ph type="title"/>
          </p:nvPr>
        </p:nvSpPr>
        <p:spPr/>
        <p:txBody>
          <a:bodyPr/>
          <a:lstStyle/>
          <a:p>
            <a:r>
              <a:rPr lang="ru-RU" smtClean="0"/>
              <a:t>Образец заголовка</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ru-RU" smtClean="0"/>
              <a:t>Образец заголовка</a:t>
            </a:r>
            <a:endParaRPr lang="en-US" dirty="0"/>
          </a:p>
        </p:txBody>
      </p:sp>
      <p:sp>
        <p:nvSpPr>
          <p:cNvPr id="14" name="Date Placeholder 13"/>
          <p:cNvSpPr>
            <a:spLocks noGrp="1"/>
          </p:cNvSpPr>
          <p:nvPr>
            <p:ph type="dt" sz="half" idx="10"/>
          </p:nvPr>
        </p:nvSpPr>
        <p:spPr/>
        <p:txBody>
          <a:bodyPr/>
          <a:lstStyle/>
          <a:p>
            <a:fld id="{8F035A29-A076-4928-995D-63F7C41EAEDE}" type="datetimeFigureOut">
              <a:rPr lang="ru-RU" smtClean="0"/>
              <a:t>02.11.2021</a:t>
            </a:fld>
            <a:endParaRPr lang="ru-RU"/>
          </a:p>
        </p:txBody>
      </p:sp>
      <p:sp>
        <p:nvSpPr>
          <p:cNvPr id="15" name="Slide Number Placeholder 14"/>
          <p:cNvSpPr>
            <a:spLocks noGrp="1"/>
          </p:cNvSpPr>
          <p:nvPr>
            <p:ph type="sldNum" sz="quarter" idx="11"/>
          </p:nvPr>
        </p:nvSpPr>
        <p:spPr/>
        <p:txBody>
          <a:bodyPr/>
          <a:lstStyle/>
          <a:p>
            <a:fld id="{9FDD8071-A7E4-4CA3-8435-84A293EE8573}" type="slidenum">
              <a:rPr lang="ru-RU" smtClean="0"/>
              <a:t>‹#›</a:t>
            </a:fld>
            <a:endParaRPr lang="ru-RU"/>
          </a:p>
        </p:txBody>
      </p:sp>
      <p:sp>
        <p:nvSpPr>
          <p:cNvPr id="16" name="Footer Placeholder 15"/>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a:p>
        </p:txBody>
      </p:sp>
      <p:sp>
        <p:nvSpPr>
          <p:cNvPr id="7" name="Date Placeholder 6"/>
          <p:cNvSpPr>
            <a:spLocks noGrp="1"/>
          </p:cNvSpPr>
          <p:nvPr>
            <p:ph type="dt" sz="half" idx="10"/>
          </p:nvPr>
        </p:nvSpPr>
        <p:spPr/>
        <p:txBody>
          <a:bodyPr/>
          <a:lstStyle/>
          <a:p>
            <a:fld id="{8F035A29-A076-4928-995D-63F7C41EAEDE}" type="datetimeFigureOut">
              <a:rPr lang="ru-RU" smtClean="0"/>
              <a:t>02.11.2021</a:t>
            </a:fld>
            <a:endParaRPr lang="ru-RU"/>
          </a:p>
        </p:txBody>
      </p:sp>
      <p:sp>
        <p:nvSpPr>
          <p:cNvPr id="8" name="Slide Number Placeholder 7"/>
          <p:cNvSpPr>
            <a:spLocks noGrp="1"/>
          </p:cNvSpPr>
          <p:nvPr>
            <p:ph type="sldNum" sz="quarter" idx="11"/>
          </p:nvPr>
        </p:nvSpPr>
        <p:spPr/>
        <p:txBody>
          <a:bodyPr/>
          <a:lstStyle/>
          <a:p>
            <a:fld id="{9FDD8071-A7E4-4CA3-8435-84A293EE8573}"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F035A29-A076-4928-995D-63F7C41EAEDE}" type="datetimeFigureOut">
              <a:rPr lang="ru-RU" smtClean="0"/>
              <a:t>02.11.2021</a:t>
            </a:fld>
            <a:endParaRPr lang="ru-RU"/>
          </a:p>
        </p:txBody>
      </p:sp>
      <p:sp>
        <p:nvSpPr>
          <p:cNvPr id="6" name="Slide Number Placeholder 5"/>
          <p:cNvSpPr>
            <a:spLocks noGrp="1"/>
          </p:cNvSpPr>
          <p:nvPr>
            <p:ph type="sldNum" sz="quarter" idx="11"/>
          </p:nvPr>
        </p:nvSpPr>
        <p:spPr/>
        <p:txBody>
          <a:bodyPr/>
          <a:lstStyle/>
          <a:p>
            <a:fld id="{9FDD8071-A7E4-4CA3-8435-84A293EE8573}" type="slidenum">
              <a:rPr lang="ru-RU" smtClean="0"/>
              <a:t>‹#›</a:t>
            </a:fld>
            <a:endParaRPr lang="ru-RU"/>
          </a:p>
        </p:txBody>
      </p:sp>
      <p:sp>
        <p:nvSpPr>
          <p:cNvPr id="7" name="Footer Placeholder 6"/>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5" name="Date Placeholder 14"/>
          <p:cNvSpPr>
            <a:spLocks noGrp="1"/>
          </p:cNvSpPr>
          <p:nvPr>
            <p:ph type="dt" sz="half" idx="10"/>
          </p:nvPr>
        </p:nvSpPr>
        <p:spPr/>
        <p:txBody>
          <a:bodyPr/>
          <a:lstStyle/>
          <a:p>
            <a:fld id="{8F035A29-A076-4928-995D-63F7C41EAEDE}" type="datetimeFigureOut">
              <a:rPr lang="ru-RU" smtClean="0"/>
              <a:t>02.11.2021</a:t>
            </a:fld>
            <a:endParaRPr lang="ru-RU"/>
          </a:p>
        </p:txBody>
      </p:sp>
      <p:sp>
        <p:nvSpPr>
          <p:cNvPr id="16" name="Slide Number Placeholder 15"/>
          <p:cNvSpPr>
            <a:spLocks noGrp="1"/>
          </p:cNvSpPr>
          <p:nvPr>
            <p:ph type="sldNum" sz="quarter" idx="11"/>
          </p:nvPr>
        </p:nvSpPr>
        <p:spPr/>
        <p:txBody>
          <a:bodyPr/>
          <a:lstStyle/>
          <a:p>
            <a:fld id="{9FDD8071-A7E4-4CA3-8435-84A293EE8573}" type="slidenum">
              <a:rPr lang="ru-RU" smtClean="0"/>
              <a:t>‹#›</a:t>
            </a:fld>
            <a:endParaRPr lang="ru-RU"/>
          </a:p>
        </p:txBody>
      </p:sp>
      <p:sp>
        <p:nvSpPr>
          <p:cNvPr id="17" name="Footer Placeholder 16"/>
          <p:cNvSpPr>
            <a:spLocks noGrp="1"/>
          </p:cNvSpPr>
          <p:nvPr>
            <p:ph type="ftr" sz="quarter" idx="12"/>
          </p:nvPr>
        </p:nvSpPr>
        <p:spPr/>
        <p:txBody>
          <a:bodyPr/>
          <a:lstStyle/>
          <a:p>
            <a:endParaRPr lang="ru-RU"/>
          </a:p>
        </p:txBody>
      </p:sp>
      <p:sp>
        <p:nvSpPr>
          <p:cNvPr id="18" name="Title 17"/>
          <p:cNvSpPr>
            <a:spLocks noGrp="1"/>
          </p:cNvSpPr>
          <p:nvPr>
            <p:ph type="title"/>
          </p:nvPr>
        </p:nvSpPr>
        <p:spPr/>
        <p:txBody>
          <a:bodyPr/>
          <a:lstStyle/>
          <a:p>
            <a:r>
              <a:rPr lang="ru-RU" smtClean="0"/>
              <a:t>Образец заголовка</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ru-RU" smtClean="0"/>
              <a:t>Образец заголовка</a:t>
            </a:r>
            <a:endParaRPr lang="en-US"/>
          </a:p>
        </p:txBody>
      </p:sp>
      <p:sp>
        <p:nvSpPr>
          <p:cNvPr id="13" name="Date Placeholder 12"/>
          <p:cNvSpPr>
            <a:spLocks noGrp="1"/>
          </p:cNvSpPr>
          <p:nvPr>
            <p:ph type="dt" sz="half" idx="10"/>
          </p:nvPr>
        </p:nvSpPr>
        <p:spPr/>
        <p:txBody>
          <a:bodyPr/>
          <a:lstStyle/>
          <a:p>
            <a:fld id="{8F035A29-A076-4928-995D-63F7C41EAEDE}" type="datetimeFigureOut">
              <a:rPr lang="ru-RU" smtClean="0"/>
              <a:t>02.11.2021</a:t>
            </a:fld>
            <a:endParaRPr lang="ru-RU"/>
          </a:p>
        </p:txBody>
      </p:sp>
      <p:sp>
        <p:nvSpPr>
          <p:cNvPr id="14" name="Slide Number Placeholder 13"/>
          <p:cNvSpPr>
            <a:spLocks noGrp="1"/>
          </p:cNvSpPr>
          <p:nvPr>
            <p:ph type="sldNum" sz="quarter" idx="11"/>
          </p:nvPr>
        </p:nvSpPr>
        <p:spPr/>
        <p:txBody>
          <a:bodyPr/>
          <a:lstStyle/>
          <a:p>
            <a:fld id="{9FDD8071-A7E4-4CA3-8435-84A293EE8573}" type="slidenum">
              <a:rPr lang="ru-RU" smtClean="0"/>
              <a:t>‹#›</a:t>
            </a:fld>
            <a:endParaRPr lang="ru-RU"/>
          </a:p>
        </p:txBody>
      </p:sp>
      <p:sp>
        <p:nvSpPr>
          <p:cNvPr id="15" name="Footer Placeholder 14"/>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8F035A29-A076-4928-995D-63F7C41EAEDE}" type="datetimeFigureOut">
              <a:rPr lang="ru-RU" smtClean="0"/>
              <a:t>02.11.2021</a:t>
            </a:fld>
            <a:endParaRPr lang="ru-RU"/>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ru-RU"/>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9FDD8071-A7E4-4CA3-8435-84A293EE8573}"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jpeg"/><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02552" y="3717032"/>
            <a:ext cx="8280920" cy="2232248"/>
          </a:xfrm>
          <a:effectLst>
            <a:glow rad="228600">
              <a:schemeClr val="accent6">
                <a:satMod val="175000"/>
                <a:alpha val="40000"/>
              </a:schemeClr>
            </a:glow>
          </a:effectLst>
        </p:spPr>
        <p:txBody>
          <a:bodyPr/>
          <a:lstStyle/>
          <a:p>
            <a:r>
              <a:rPr lang="en-US" b="1" dirty="0" smtClean="0">
                <a:latin typeface="Vivaldi" panose="03020602050506090804" pitchFamily="66" charset="0"/>
              </a:rPr>
              <a:t>Racism in the United States</a:t>
            </a:r>
            <a:endParaRPr lang="ru-RU" b="1" dirty="0"/>
          </a:p>
        </p:txBody>
      </p:sp>
      <p:sp>
        <p:nvSpPr>
          <p:cNvPr id="3" name="Подзаголовок 2"/>
          <p:cNvSpPr>
            <a:spLocks noGrp="1"/>
          </p:cNvSpPr>
          <p:nvPr>
            <p:ph type="subTitle" idx="1"/>
          </p:nvPr>
        </p:nvSpPr>
        <p:spPr>
          <a:xfrm>
            <a:off x="1979712" y="5661248"/>
            <a:ext cx="6624736" cy="685800"/>
          </a:xfrm>
        </p:spPr>
        <p:txBody>
          <a:bodyPr>
            <a:normAutofit/>
          </a:bodyPr>
          <a:lstStyle/>
          <a:p>
            <a:pPr algn="r"/>
            <a:endParaRPr lang="ru-RU" sz="2400" b="1" dirty="0"/>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20" y="-282446"/>
            <a:ext cx="9583684" cy="5943694"/>
          </a:xfrm>
          <a:prstGeom prst="rect">
            <a:avLst/>
          </a:prstGeom>
          <a:ln>
            <a:noFill/>
          </a:ln>
          <a:effectLst>
            <a:softEdge rad="635000"/>
          </a:effectLst>
        </p:spPr>
      </p:pic>
    </p:spTree>
    <p:extLst>
      <p:ext uri="{BB962C8B-B14F-4D97-AF65-F5344CB8AC3E}">
        <p14:creationId xmlns:p14="http://schemas.microsoft.com/office/powerpoint/2010/main" val="2638000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1628800"/>
            <a:ext cx="8352928" cy="4680520"/>
          </a:xfrm>
        </p:spPr>
        <p:txBody>
          <a:bodyPr>
            <a:normAutofit/>
          </a:bodyPr>
          <a:lstStyle/>
          <a:p>
            <a:r>
              <a:rPr lang="en-US" sz="2400" dirty="0"/>
              <a:t>Demonstrations and riots because of </a:t>
            </a:r>
            <a:r>
              <a:rPr lang="en-US" sz="2400" dirty="0" smtClean="0"/>
              <a:t>the accident have lasted to </a:t>
            </a:r>
            <a:r>
              <a:rPr lang="en-US" sz="2400" dirty="0"/>
              <a:t>this day. They </a:t>
            </a:r>
            <a:r>
              <a:rPr lang="en-US" sz="2400" dirty="0" smtClean="0"/>
              <a:t>have spread  </a:t>
            </a:r>
            <a:r>
              <a:rPr lang="en-US" sz="2400" dirty="0"/>
              <a:t>far beyond the United States. The protests are enjoying unprecedented support in the United States and the rest of the world. In several American </a:t>
            </a:r>
            <a:r>
              <a:rPr lang="en-US" sz="2400" dirty="0" smtClean="0"/>
              <a:t>cities the policemen </a:t>
            </a:r>
            <a:r>
              <a:rPr lang="en-US" sz="2400" dirty="0"/>
              <a:t>kneeled down to show their solidarity with the protesters. </a:t>
            </a:r>
            <a:r>
              <a:rPr lang="en-US" sz="2400" dirty="0" smtClean="0"/>
              <a:t> At </a:t>
            </a:r>
            <a:r>
              <a:rPr lang="en-US" sz="2400" dirty="0"/>
              <a:t>the same time, representatives of different ethnic communities took part in all the actions that took place. The </a:t>
            </a:r>
            <a:r>
              <a:rPr lang="en-US" sz="2800" b="1" dirty="0">
                <a:ln>
                  <a:gradFill>
                    <a:gsLst>
                      <a:gs pos="0">
                        <a:schemeClr val="accent1">
                          <a:tint val="66000"/>
                          <a:satMod val="160000"/>
                        </a:schemeClr>
                      </a:gs>
                      <a:gs pos="72000">
                        <a:schemeClr val="accent1">
                          <a:tint val="44500"/>
                          <a:satMod val="160000"/>
                        </a:schemeClr>
                      </a:gs>
                      <a:gs pos="100000">
                        <a:schemeClr val="accent1">
                          <a:tint val="23500"/>
                          <a:satMod val="160000"/>
                        </a:schemeClr>
                      </a:gs>
                    </a:gsLst>
                    <a:lin ang="5400000" scaled="0"/>
                  </a:gradFill>
                </a:ln>
                <a:solidFill>
                  <a:srgbClr val="7030A0"/>
                </a:solidFill>
              </a:rPr>
              <a:t>Black Lives Matter</a:t>
            </a:r>
            <a:r>
              <a:rPr lang="en-US" sz="2400" dirty="0">
                <a:ln>
                  <a:gradFill>
                    <a:gsLst>
                      <a:gs pos="0">
                        <a:schemeClr val="accent1">
                          <a:tint val="66000"/>
                          <a:satMod val="160000"/>
                        </a:schemeClr>
                      </a:gs>
                      <a:gs pos="72000">
                        <a:schemeClr val="accent1">
                          <a:tint val="44500"/>
                          <a:satMod val="160000"/>
                        </a:schemeClr>
                      </a:gs>
                      <a:gs pos="100000">
                        <a:schemeClr val="accent1">
                          <a:tint val="23500"/>
                          <a:satMod val="160000"/>
                        </a:schemeClr>
                      </a:gs>
                    </a:gsLst>
                    <a:lin ang="5400000" scaled="0"/>
                  </a:gradFill>
                </a:ln>
                <a:solidFill>
                  <a:schemeClr val="tx2">
                    <a:lumMod val="50000"/>
                  </a:schemeClr>
                </a:solidFill>
              </a:rPr>
              <a:t> </a:t>
            </a:r>
            <a:r>
              <a:rPr lang="en-US" sz="2400" dirty="0"/>
              <a:t>hashtag was supported by politicians, show business stars, representatives of big sports.</a:t>
            </a:r>
            <a:endParaRPr lang="ru-RU" sz="2400" dirty="0"/>
          </a:p>
        </p:txBody>
      </p:sp>
      <p:sp>
        <p:nvSpPr>
          <p:cNvPr id="3" name="Заголовок 2"/>
          <p:cNvSpPr>
            <a:spLocks noGrp="1"/>
          </p:cNvSpPr>
          <p:nvPr>
            <p:ph type="title"/>
          </p:nvPr>
        </p:nvSpPr>
        <p:spPr>
          <a:xfrm>
            <a:off x="107504" y="692696"/>
            <a:ext cx="8568952" cy="914400"/>
          </a:xfrm>
        </p:spPr>
        <p:txBody>
          <a:bodyPr/>
          <a:lstStyle/>
          <a:p>
            <a:pPr algn="ctr"/>
            <a:r>
              <a:rPr lang="en-US" b="1" dirty="0">
                <a:latin typeface="Vivaldi" panose="03020602050506090804" pitchFamily="66" charset="0"/>
              </a:rPr>
              <a:t>The vivid example of discrimination </a:t>
            </a:r>
            <a:r>
              <a:rPr lang="en-US" b="1" dirty="0" smtClean="0">
                <a:latin typeface="Vivaldi" panose="03020602050506090804" pitchFamily="66" charset="0"/>
              </a:rPr>
              <a:t>in the </a:t>
            </a:r>
            <a:r>
              <a:rPr lang="en-US" b="1" dirty="0">
                <a:latin typeface="Vivaldi" panose="03020602050506090804" pitchFamily="66" charset="0"/>
              </a:rPr>
              <a:t>modern </a:t>
            </a:r>
            <a:r>
              <a:rPr lang="en-US" b="1" dirty="0" smtClean="0">
                <a:latin typeface="Vivaldi" panose="03020602050506090804" pitchFamily="66" charset="0"/>
              </a:rPr>
              <a:t>world </a:t>
            </a:r>
            <a:endParaRPr lang="ru-RU" dirty="0"/>
          </a:p>
        </p:txBody>
      </p:sp>
    </p:spTree>
    <p:extLst>
      <p:ext uri="{BB962C8B-B14F-4D97-AF65-F5344CB8AC3E}">
        <p14:creationId xmlns:p14="http://schemas.microsoft.com/office/powerpoint/2010/main" val="37032636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412776"/>
            <a:ext cx="8496944" cy="4824536"/>
          </a:xfrm>
        </p:spPr>
        <p:txBody>
          <a:bodyPr>
            <a:normAutofit fontScale="92500" lnSpcReduction="20000"/>
          </a:bodyPr>
          <a:lstStyle/>
          <a:p>
            <a:r>
              <a:rPr lang="en-US" dirty="0">
                <a:effectLst/>
              </a:rPr>
              <a:t>1. </a:t>
            </a:r>
            <a:r>
              <a:rPr lang="en-US" b="1" dirty="0">
                <a:effectLst/>
              </a:rPr>
              <a:t>In what century was slavery abolished in the United States?</a:t>
            </a:r>
            <a:r>
              <a:rPr lang="en-US" dirty="0">
                <a:effectLst/>
              </a:rPr>
              <a:t> </a:t>
            </a:r>
            <a:r>
              <a:rPr lang="ru-RU" dirty="0">
                <a:effectLst/>
              </a:rPr>
              <a:t>В каком веке в США было отменено рабство?</a:t>
            </a:r>
          </a:p>
          <a:p>
            <a:r>
              <a:rPr lang="en-US" dirty="0">
                <a:effectLst/>
              </a:rPr>
              <a:t>A) in XV B) in XVII C) in XIX     </a:t>
            </a:r>
            <a:endParaRPr lang="ru-RU" dirty="0">
              <a:effectLst/>
            </a:endParaRPr>
          </a:p>
          <a:p>
            <a:r>
              <a:rPr lang="en-US" dirty="0">
                <a:effectLst/>
              </a:rPr>
              <a:t>  2. </a:t>
            </a:r>
            <a:r>
              <a:rPr lang="en-US" b="1" dirty="0">
                <a:effectLst/>
              </a:rPr>
              <a:t>The name of the pirate ship that brought the first black slaves?</a:t>
            </a:r>
            <a:r>
              <a:rPr lang="en-US" dirty="0">
                <a:effectLst/>
              </a:rPr>
              <a:t> </a:t>
            </a:r>
            <a:r>
              <a:rPr lang="ru-RU" dirty="0">
                <a:effectLst/>
              </a:rPr>
              <a:t>Название пиратского корабля, который привез первых чернокожих рабов?</a:t>
            </a:r>
          </a:p>
          <a:p>
            <a:r>
              <a:rPr lang="ru-RU" dirty="0">
                <a:effectLst/>
              </a:rPr>
              <a:t> </a:t>
            </a:r>
            <a:r>
              <a:rPr lang="en-US" dirty="0">
                <a:effectLst/>
              </a:rPr>
              <a:t>A</a:t>
            </a:r>
            <a:r>
              <a:rPr lang="ru-RU" dirty="0">
                <a:effectLst/>
              </a:rPr>
              <a:t>) "</a:t>
            </a:r>
            <a:r>
              <a:rPr lang="en-US" dirty="0">
                <a:effectLst/>
              </a:rPr>
              <a:t>Black Lion</a:t>
            </a:r>
            <a:r>
              <a:rPr lang="ru-RU" dirty="0">
                <a:effectLst/>
              </a:rPr>
              <a:t>" </a:t>
            </a:r>
            <a:r>
              <a:rPr lang="en-US" dirty="0">
                <a:effectLst/>
              </a:rPr>
              <a:t>B</a:t>
            </a:r>
            <a:r>
              <a:rPr lang="ru-RU" dirty="0">
                <a:effectLst/>
              </a:rPr>
              <a:t>) "</a:t>
            </a:r>
            <a:r>
              <a:rPr lang="en-US" dirty="0">
                <a:effectLst/>
              </a:rPr>
              <a:t>White Lion</a:t>
            </a:r>
            <a:r>
              <a:rPr lang="ru-RU" dirty="0">
                <a:effectLst/>
              </a:rPr>
              <a:t>" </a:t>
            </a:r>
            <a:r>
              <a:rPr lang="en-US" dirty="0">
                <a:effectLst/>
              </a:rPr>
              <a:t>C</a:t>
            </a:r>
            <a:r>
              <a:rPr lang="ru-RU" dirty="0">
                <a:effectLst/>
              </a:rPr>
              <a:t>) "</a:t>
            </a:r>
            <a:r>
              <a:rPr lang="en-US" dirty="0">
                <a:effectLst/>
              </a:rPr>
              <a:t>White Tiger</a:t>
            </a:r>
            <a:r>
              <a:rPr lang="ru-RU" dirty="0">
                <a:effectLst/>
              </a:rPr>
              <a:t>"       </a:t>
            </a:r>
          </a:p>
          <a:p>
            <a:r>
              <a:rPr lang="ru-RU" dirty="0">
                <a:effectLst/>
              </a:rPr>
              <a:t>  </a:t>
            </a:r>
            <a:r>
              <a:rPr lang="en-US" dirty="0">
                <a:effectLst/>
              </a:rPr>
              <a:t>3. </a:t>
            </a:r>
            <a:r>
              <a:rPr lang="en-US" b="1" dirty="0">
                <a:effectLst/>
              </a:rPr>
              <a:t>What were the Jim Crow laws?</a:t>
            </a:r>
            <a:r>
              <a:rPr lang="en-US" dirty="0">
                <a:effectLst/>
              </a:rPr>
              <a:t> </a:t>
            </a:r>
            <a:r>
              <a:rPr lang="ru-RU" dirty="0">
                <a:effectLst/>
              </a:rPr>
              <a:t>Что представляли собой законы Джима Кроу?</a:t>
            </a:r>
          </a:p>
          <a:p>
            <a:r>
              <a:rPr lang="en-US" dirty="0">
                <a:effectLst/>
              </a:rPr>
              <a:t>A) perpetuate racial segregation) perpetuate the freedom of African Americans C) protect the white population of the United States     </a:t>
            </a:r>
            <a:endParaRPr lang="ru-RU" dirty="0">
              <a:effectLst/>
            </a:endParaRPr>
          </a:p>
          <a:p>
            <a:r>
              <a:rPr lang="en-US" dirty="0">
                <a:effectLst/>
              </a:rPr>
              <a:t>  4. </a:t>
            </a:r>
            <a:r>
              <a:rPr lang="en-US" b="1" dirty="0">
                <a:effectLst/>
              </a:rPr>
              <a:t>The US President who abolished slavery?</a:t>
            </a:r>
            <a:r>
              <a:rPr lang="en-US" dirty="0">
                <a:effectLst/>
              </a:rPr>
              <a:t> </a:t>
            </a:r>
            <a:r>
              <a:rPr lang="ru-RU" dirty="0">
                <a:effectLst/>
              </a:rPr>
              <a:t>Президент США, который отменил рабство?</a:t>
            </a:r>
          </a:p>
          <a:p>
            <a:r>
              <a:rPr lang="ru-RU" dirty="0">
                <a:effectLst/>
              </a:rPr>
              <a:t> </a:t>
            </a:r>
            <a:r>
              <a:rPr lang="en-US" dirty="0">
                <a:effectLst/>
              </a:rPr>
              <a:t>A) Woodrow Wilson B) Abraham Lincoln C) Theodore Roosevelt       </a:t>
            </a:r>
            <a:endParaRPr lang="ru-RU" dirty="0">
              <a:effectLst/>
            </a:endParaRPr>
          </a:p>
          <a:p>
            <a:r>
              <a:rPr lang="en-US" dirty="0">
                <a:effectLst/>
              </a:rPr>
              <a:t>5. </a:t>
            </a:r>
            <a:r>
              <a:rPr lang="en-US" b="1" dirty="0">
                <a:effectLst/>
              </a:rPr>
              <a:t>Does the Black Lives Matter movement stand for?</a:t>
            </a:r>
            <a:r>
              <a:rPr lang="en-US" dirty="0">
                <a:effectLst/>
              </a:rPr>
              <a:t> </a:t>
            </a:r>
            <a:r>
              <a:rPr lang="ru-RU" dirty="0">
                <a:effectLst/>
              </a:rPr>
              <a:t>Движение</a:t>
            </a:r>
            <a:r>
              <a:rPr lang="ru-RU" b="1" dirty="0">
                <a:effectLst/>
              </a:rPr>
              <a:t> </a:t>
            </a:r>
            <a:r>
              <a:rPr lang="en-US" b="1" dirty="0">
                <a:effectLst/>
              </a:rPr>
              <a:t>Black Lives Matter </a:t>
            </a:r>
            <a:r>
              <a:rPr lang="ru-RU" dirty="0">
                <a:effectLst/>
              </a:rPr>
              <a:t>выступает за?</a:t>
            </a:r>
          </a:p>
          <a:p>
            <a:r>
              <a:rPr lang="ru-RU" dirty="0">
                <a:effectLst/>
              </a:rPr>
              <a:t>   </a:t>
            </a:r>
            <a:r>
              <a:rPr lang="en-US" dirty="0">
                <a:effectLst/>
              </a:rPr>
              <a:t>A) Black rights against police violence B) Black rights against white violence C) police rights against blacks</a:t>
            </a:r>
            <a:endParaRPr lang="ru-RU" dirty="0">
              <a:effectLst/>
            </a:endParaRPr>
          </a:p>
          <a:p>
            <a:endParaRPr lang="ru-RU" dirty="0"/>
          </a:p>
        </p:txBody>
      </p:sp>
      <p:sp>
        <p:nvSpPr>
          <p:cNvPr id="3" name="Заголовок 2"/>
          <p:cNvSpPr>
            <a:spLocks noGrp="1"/>
          </p:cNvSpPr>
          <p:nvPr>
            <p:ph type="title"/>
          </p:nvPr>
        </p:nvSpPr>
        <p:spPr>
          <a:xfrm>
            <a:off x="395536" y="260648"/>
            <a:ext cx="7543800" cy="914400"/>
          </a:xfrm>
        </p:spPr>
        <p:txBody>
          <a:bodyPr/>
          <a:lstStyle/>
          <a:p>
            <a:r>
              <a:rPr lang="en-US" dirty="0" smtClean="0"/>
              <a:t>Questionnaire</a:t>
            </a:r>
            <a:endParaRPr lang="ru-RU" dirty="0"/>
          </a:p>
        </p:txBody>
      </p:sp>
    </p:spTree>
    <p:extLst>
      <p:ext uri="{BB962C8B-B14F-4D97-AF65-F5344CB8AC3E}">
        <p14:creationId xmlns:p14="http://schemas.microsoft.com/office/powerpoint/2010/main" val="211244325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63688" y="188640"/>
            <a:ext cx="7056784" cy="3429000"/>
          </a:xfrm>
          <a:prstGeom prst="rect">
            <a:avLst/>
          </a:prstGeom>
          <a:ln>
            <a:noFill/>
          </a:ln>
          <a:effectLst>
            <a:softEdge rad="266700"/>
          </a:effectLst>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073" y="3429000"/>
            <a:ext cx="6976215" cy="3415712"/>
          </a:xfrm>
          <a:prstGeom prst="rect">
            <a:avLst/>
          </a:prstGeom>
          <a:ln>
            <a:noFill/>
          </a:ln>
          <a:effectLst>
            <a:softEdge rad="279400"/>
          </a:effectLst>
        </p:spPr>
      </p:pic>
    </p:spTree>
    <p:extLst>
      <p:ext uri="{BB962C8B-B14F-4D97-AF65-F5344CB8AC3E}">
        <p14:creationId xmlns:p14="http://schemas.microsoft.com/office/powerpoint/2010/main" val="355268533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980728"/>
            <a:ext cx="8352928" cy="5400600"/>
          </a:xfrm>
        </p:spPr>
        <p:txBody>
          <a:bodyPr>
            <a:normAutofit/>
          </a:bodyPr>
          <a:lstStyle/>
          <a:p>
            <a:pPr marL="18288" indent="0">
              <a:buNone/>
            </a:pPr>
            <a:r>
              <a:rPr lang="en-US" sz="3200" dirty="0" smtClean="0">
                <a:effectLst/>
              </a:rPr>
              <a:t>We </a:t>
            </a:r>
            <a:r>
              <a:rPr lang="en-US" sz="3200" dirty="0">
                <a:effectLst/>
              </a:rPr>
              <a:t>are going to talk through:</a:t>
            </a:r>
            <a:endParaRPr lang="ru-RU" sz="3200" dirty="0">
              <a:effectLst/>
            </a:endParaRPr>
          </a:p>
          <a:p>
            <a:r>
              <a:rPr lang="en-US" sz="3200" b="1" dirty="0" smtClean="0">
                <a:effectLst/>
              </a:rPr>
              <a:t>the </a:t>
            </a:r>
            <a:r>
              <a:rPr lang="en-US" sz="3200" b="1" dirty="0">
                <a:effectLst/>
              </a:rPr>
              <a:t>phenomenon of Racism in the United </a:t>
            </a:r>
            <a:r>
              <a:rPr lang="en-US" sz="3200" b="1" dirty="0" smtClean="0">
                <a:effectLst/>
              </a:rPr>
              <a:t>States</a:t>
            </a:r>
            <a:endParaRPr lang="ru-RU" sz="3200" b="1" dirty="0">
              <a:effectLst/>
            </a:endParaRPr>
          </a:p>
          <a:p>
            <a:r>
              <a:rPr lang="en-US" sz="3200" b="1" dirty="0" smtClean="0">
                <a:effectLst/>
              </a:rPr>
              <a:t>the </a:t>
            </a:r>
            <a:r>
              <a:rPr lang="en-US" sz="3200" b="1" dirty="0">
                <a:effectLst/>
              </a:rPr>
              <a:t>history of colonization the </a:t>
            </a:r>
            <a:r>
              <a:rPr lang="en-US" sz="3200" b="1" dirty="0" smtClean="0">
                <a:effectLst/>
              </a:rPr>
              <a:t>USA</a:t>
            </a:r>
            <a:endParaRPr lang="ru-RU" sz="3200" b="1" dirty="0">
              <a:effectLst/>
            </a:endParaRPr>
          </a:p>
          <a:p>
            <a:r>
              <a:rPr lang="en-US" sz="3200" b="1" dirty="0" smtClean="0">
                <a:effectLst/>
              </a:rPr>
              <a:t>the </a:t>
            </a:r>
            <a:r>
              <a:rPr lang="en-US" sz="3200" b="1" dirty="0">
                <a:effectLst/>
              </a:rPr>
              <a:t>form of manifestation on different </a:t>
            </a:r>
            <a:r>
              <a:rPr lang="en-US" sz="3200" b="1" dirty="0" smtClean="0">
                <a:effectLst/>
              </a:rPr>
              <a:t>stages</a:t>
            </a:r>
            <a:endParaRPr lang="ru-RU" sz="3200" b="1" dirty="0">
              <a:effectLst/>
            </a:endParaRPr>
          </a:p>
          <a:p>
            <a:endParaRPr lang="ru-RU" sz="2000" dirty="0"/>
          </a:p>
        </p:txBody>
      </p:sp>
      <p:sp>
        <p:nvSpPr>
          <p:cNvPr id="3" name="Заголовок 2"/>
          <p:cNvSpPr>
            <a:spLocks noGrp="1"/>
          </p:cNvSpPr>
          <p:nvPr>
            <p:ph type="title"/>
          </p:nvPr>
        </p:nvSpPr>
        <p:spPr>
          <a:xfrm>
            <a:off x="251520" y="188640"/>
            <a:ext cx="7543800" cy="914400"/>
          </a:xfrm>
        </p:spPr>
        <p:txBody>
          <a:bodyPr/>
          <a:lstStyle/>
          <a:p>
            <a:r>
              <a:rPr lang="en-US" dirty="0" smtClean="0"/>
              <a:t>Goals:</a:t>
            </a:r>
            <a:endParaRPr lang="ru-RU" dirty="0"/>
          </a:p>
        </p:txBody>
      </p:sp>
    </p:spTree>
    <p:extLst>
      <p:ext uri="{BB962C8B-B14F-4D97-AF65-F5344CB8AC3E}">
        <p14:creationId xmlns:p14="http://schemas.microsoft.com/office/powerpoint/2010/main" val="78674092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07504" y="692696"/>
            <a:ext cx="8840038" cy="3312368"/>
          </a:xfrm>
        </p:spPr>
        <p:txBody>
          <a:bodyPr>
            <a:normAutofit fontScale="92500"/>
          </a:bodyPr>
          <a:lstStyle/>
          <a:p>
            <a:r>
              <a:rPr lang="en-US" dirty="0"/>
              <a:t>Since the 15th century, the territory of the present United States of America was actually owned by Europe. The main colonizing countries were Portugal, France, the Spanish and British empires. The substantive activity in North America was agriculture, requiring many hardy workers.</a:t>
            </a:r>
          </a:p>
          <a:p>
            <a:r>
              <a:rPr lang="en-US" dirty="0"/>
              <a:t> In 1619 the first black slaves were brought into the territory of the modern United States of America. The British pirate ship "</a:t>
            </a:r>
            <a:r>
              <a:rPr lang="en-US" b="1" dirty="0"/>
              <a:t>White Lion" </a:t>
            </a:r>
            <a:r>
              <a:rPr lang="en-US" dirty="0"/>
              <a:t>docked at Cape Comfort in the Chesapeake Bay. There were a huge number of the Africans captured by pirates from Portuguese slave traders  on the board. The slaves didn't have any rights and were property of their owners for a long time.</a:t>
            </a:r>
            <a:endParaRPr lang="ru-RU" dirty="0"/>
          </a:p>
        </p:txBody>
      </p:sp>
      <p:sp>
        <p:nvSpPr>
          <p:cNvPr id="3" name="Заголовок 2"/>
          <p:cNvSpPr>
            <a:spLocks noGrp="1"/>
          </p:cNvSpPr>
          <p:nvPr>
            <p:ph type="title"/>
          </p:nvPr>
        </p:nvSpPr>
        <p:spPr>
          <a:xfrm>
            <a:off x="280717" y="188640"/>
            <a:ext cx="7543800" cy="914400"/>
          </a:xfrm>
        </p:spPr>
        <p:txBody>
          <a:bodyPr/>
          <a:lstStyle/>
          <a:p>
            <a:r>
              <a:rPr lang="en-US" b="1" dirty="0" smtClean="0">
                <a:latin typeface="Vivaldi" panose="03020602050506090804" pitchFamily="66" charset="0"/>
              </a:rPr>
              <a:t>The Colonization of America</a:t>
            </a:r>
            <a:endParaRPr lang="ru-RU" b="1" dirty="0"/>
          </a:p>
        </p:txBody>
      </p:sp>
      <p:pic>
        <p:nvPicPr>
          <p:cNvPr id="4" name="Рисунок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80716" y="3463124"/>
            <a:ext cx="8467747" cy="3410009"/>
          </a:xfrm>
          <a:prstGeom prst="rect">
            <a:avLst/>
          </a:prstGeom>
          <a:ln>
            <a:noFill/>
          </a:ln>
          <a:effectLst>
            <a:glow>
              <a:schemeClr val="accent1">
                <a:alpha val="48000"/>
              </a:schemeClr>
            </a:glow>
            <a:softEdge rad="660400"/>
          </a:effectLst>
        </p:spPr>
      </p:pic>
    </p:spTree>
    <p:extLst>
      <p:ext uri="{BB962C8B-B14F-4D97-AF65-F5344CB8AC3E}">
        <p14:creationId xmlns:p14="http://schemas.microsoft.com/office/powerpoint/2010/main" val="423662187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404664"/>
            <a:ext cx="8784976" cy="3657599"/>
          </a:xfrm>
        </p:spPr>
        <p:txBody>
          <a:bodyPr/>
          <a:lstStyle/>
          <a:p>
            <a:r>
              <a:rPr lang="en-US" dirty="0"/>
              <a:t/>
            </a:r>
            <a:br>
              <a:rPr lang="en-US" dirty="0"/>
            </a:br>
            <a:r>
              <a:rPr lang="en-US" dirty="0">
                <a:effectLst/>
              </a:rPr>
              <a:t>The </a:t>
            </a:r>
            <a:r>
              <a:rPr lang="en-US" b="1" dirty="0"/>
              <a:t>American Civil War </a:t>
            </a:r>
            <a:r>
              <a:rPr lang="en-US" dirty="0">
                <a:effectLst/>
              </a:rPr>
              <a:t>began in 1861.The main cause of the conflict was slavery and the desire of the southern states to spread it into the northern ones. At that time US President </a:t>
            </a:r>
            <a:r>
              <a:rPr lang="en-US" b="1" dirty="0"/>
              <a:t>Abraham Lincoln </a:t>
            </a:r>
            <a:r>
              <a:rPr lang="en-US" dirty="0">
                <a:effectLst/>
              </a:rPr>
              <a:t>realized that the country would become either completely slave-owning or completely free.</a:t>
            </a:r>
            <a:r>
              <a:rPr lang="en-US" dirty="0"/>
              <a:t> On February 1, 1865  Lincoln signed a congressional resolution introducing the 13th Amendment to the U.S. Constitution, abolishing slavery. The 1</a:t>
            </a:r>
            <a:r>
              <a:rPr lang="en-US" baseline="30000" dirty="0"/>
              <a:t>st</a:t>
            </a:r>
            <a:r>
              <a:rPr lang="en-US" dirty="0"/>
              <a:t> of February is </a:t>
            </a:r>
            <a:r>
              <a:rPr lang="en-US" b="1" dirty="0"/>
              <a:t>National Freedom Day </a:t>
            </a:r>
            <a:r>
              <a:rPr lang="en-US" dirty="0"/>
              <a:t>in the United States.</a:t>
            </a:r>
            <a:endParaRPr lang="en-US" dirty="0">
              <a:effectLst/>
            </a:endParaRPr>
          </a:p>
        </p:txBody>
      </p:sp>
      <p:sp>
        <p:nvSpPr>
          <p:cNvPr id="3" name="Заголовок 2"/>
          <p:cNvSpPr>
            <a:spLocks noGrp="1"/>
          </p:cNvSpPr>
          <p:nvPr>
            <p:ph type="title"/>
          </p:nvPr>
        </p:nvSpPr>
        <p:spPr>
          <a:xfrm>
            <a:off x="323528" y="188640"/>
            <a:ext cx="8136904" cy="914400"/>
          </a:xfrm>
        </p:spPr>
        <p:txBody>
          <a:bodyPr/>
          <a:lstStyle/>
          <a:p>
            <a:r>
              <a:rPr lang="en-US" b="1" dirty="0" smtClean="0">
                <a:latin typeface="Vivaldi" panose="03020602050506090804" pitchFamily="66" charset="0"/>
              </a:rPr>
              <a:t>The </a:t>
            </a:r>
            <a:r>
              <a:rPr lang="en-US" b="1" dirty="0">
                <a:latin typeface="Vivaldi" panose="03020602050506090804" pitchFamily="66" charset="0"/>
              </a:rPr>
              <a:t>adoption of the first laws</a:t>
            </a:r>
            <a:endParaRPr lang="ru-RU" b="1" dirty="0"/>
          </a:p>
        </p:txBody>
      </p:sp>
      <p:pic>
        <p:nvPicPr>
          <p:cNvPr id="4" name="Рисунок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79512" y="3585372"/>
            <a:ext cx="5473394" cy="3501008"/>
          </a:xfrm>
          <a:prstGeom prst="rect">
            <a:avLst/>
          </a:prstGeom>
          <a:ln>
            <a:noFill/>
          </a:ln>
          <a:effectLst>
            <a:softEdge rad="482600"/>
          </a:effectLst>
        </p:spPr>
      </p:pic>
      <p:pic>
        <p:nvPicPr>
          <p:cNvPr id="6" name="Рисунок 5"/>
          <p:cNvPicPr>
            <a:picLocks noChangeAspect="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292080" y="3717032"/>
            <a:ext cx="3960440" cy="3369348"/>
          </a:xfrm>
          <a:prstGeom prst="rect">
            <a:avLst/>
          </a:prstGeom>
          <a:ln>
            <a:noFill/>
          </a:ln>
          <a:effectLst>
            <a:softEdge rad="469900"/>
          </a:effectLst>
        </p:spPr>
      </p:pic>
    </p:spTree>
    <p:extLst>
      <p:ext uri="{BB962C8B-B14F-4D97-AF65-F5344CB8AC3E}">
        <p14:creationId xmlns:p14="http://schemas.microsoft.com/office/powerpoint/2010/main" val="117205689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0" y="1484784"/>
            <a:ext cx="5580112" cy="3744416"/>
          </a:xfrm>
        </p:spPr>
        <p:txBody>
          <a:bodyPr/>
          <a:lstStyle/>
          <a:p>
            <a:pPr algn="ctr"/>
            <a:r>
              <a:rPr lang="en-US" sz="3200" b="1" dirty="0">
                <a:effectLst/>
              </a:rPr>
              <a:t>«Those who deny freedom to others deserve it not for </a:t>
            </a:r>
            <a:r>
              <a:rPr lang="en-US" sz="3200" b="1" dirty="0" smtClean="0">
                <a:effectLst/>
              </a:rPr>
              <a:t>themselves» </a:t>
            </a:r>
          </a:p>
          <a:p>
            <a:pPr marL="18288" indent="0" algn="r">
              <a:buNone/>
            </a:pPr>
            <a:r>
              <a:rPr lang="en-US" sz="3200" b="1" dirty="0">
                <a:effectLst/>
              </a:rPr>
              <a:t> </a:t>
            </a:r>
            <a:r>
              <a:rPr lang="en-US" sz="3200" b="1" dirty="0" smtClean="0">
                <a:effectLst/>
              </a:rPr>
              <a:t> </a:t>
            </a:r>
            <a:r>
              <a:rPr lang="ru-RU" sz="3200" b="1" dirty="0" smtClean="0">
                <a:effectLst/>
              </a:rPr>
              <a:t> </a:t>
            </a:r>
            <a:r>
              <a:rPr lang="ru-RU" sz="3200" b="1" dirty="0">
                <a:effectLst/>
              </a:rPr>
              <a:t>«Те, кто лишают свободы других, не заслуживают её </a:t>
            </a:r>
            <a:r>
              <a:rPr lang="ru-RU" sz="3200" b="1" dirty="0" smtClean="0">
                <a:effectLst/>
              </a:rPr>
              <a:t>сами»</a:t>
            </a:r>
            <a:endParaRPr lang="ru-RU" sz="3200" b="1" dirty="0">
              <a:effectLst/>
            </a:endParaRPr>
          </a:p>
          <a:p>
            <a:endParaRPr lang="ru-RU" sz="3200" b="1" dirty="0"/>
          </a:p>
        </p:txBody>
      </p:sp>
      <p:pic>
        <p:nvPicPr>
          <p:cNvPr id="5" name="Рисунок 4"/>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004048" y="469923"/>
            <a:ext cx="4392487" cy="6120680"/>
          </a:xfrm>
          <a:prstGeom prst="rect">
            <a:avLst/>
          </a:prstGeom>
          <a:ln>
            <a:noFill/>
          </a:ln>
          <a:effectLst>
            <a:softEdge rad="660400"/>
          </a:effectLst>
        </p:spPr>
      </p:pic>
    </p:spTree>
    <p:extLst>
      <p:ext uri="{BB962C8B-B14F-4D97-AF65-F5344CB8AC3E}">
        <p14:creationId xmlns:p14="http://schemas.microsoft.com/office/powerpoint/2010/main" val="370293335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692696"/>
            <a:ext cx="8496944" cy="3801615"/>
          </a:xfrm>
        </p:spPr>
        <p:txBody>
          <a:bodyPr/>
          <a:lstStyle/>
          <a:p>
            <a:r>
              <a:rPr lang="en-US" dirty="0">
                <a:effectLst/>
              </a:rPr>
              <a:t>One of the most important manifestations of racial segregation can be considered </a:t>
            </a:r>
            <a:r>
              <a:rPr lang="en-US" b="1" dirty="0">
                <a:effectLst/>
              </a:rPr>
              <a:t>the laws of Jim Crow</a:t>
            </a:r>
            <a:r>
              <a:rPr lang="en-US" b="1" dirty="0" smtClean="0">
                <a:effectLst/>
              </a:rPr>
              <a:t>.</a:t>
            </a:r>
            <a:endParaRPr lang="ru-RU" b="1" dirty="0" smtClean="0">
              <a:effectLst/>
            </a:endParaRPr>
          </a:p>
          <a:p>
            <a:r>
              <a:rPr lang="en-US" dirty="0" smtClean="0">
                <a:effectLst/>
              </a:rPr>
              <a:t>African </a:t>
            </a:r>
            <a:r>
              <a:rPr lang="en-US" dirty="0">
                <a:effectLst/>
              </a:rPr>
              <a:t>Americans were banned from visiting public parks, theaters and restaurants. Separate waiting rooms were created in professional offices, as well as fountains with water, toilets, entrances to buildings, elevators, cemeteries, and even ticket windows in amusement parks.</a:t>
            </a:r>
            <a:endParaRPr lang="en-US" b="1" dirty="0">
              <a:effectLst/>
            </a:endParaRPr>
          </a:p>
          <a:p>
            <a:pPr marL="18288" indent="0">
              <a:buNone/>
            </a:pPr>
            <a:endParaRPr lang="ru-RU" dirty="0"/>
          </a:p>
        </p:txBody>
      </p:sp>
      <p:sp>
        <p:nvSpPr>
          <p:cNvPr id="3" name="Заголовок 2"/>
          <p:cNvSpPr>
            <a:spLocks noGrp="1"/>
          </p:cNvSpPr>
          <p:nvPr>
            <p:ph type="title"/>
          </p:nvPr>
        </p:nvSpPr>
        <p:spPr>
          <a:xfrm>
            <a:off x="251520" y="188640"/>
            <a:ext cx="7992888" cy="914400"/>
          </a:xfrm>
        </p:spPr>
        <p:txBody>
          <a:bodyPr/>
          <a:lstStyle/>
          <a:p>
            <a:r>
              <a:rPr lang="en-US" b="1" dirty="0" smtClean="0">
                <a:latin typeface="Vivaldi" panose="03020602050506090804" pitchFamily="66" charset="0"/>
              </a:rPr>
              <a:t>Racial segregation</a:t>
            </a:r>
            <a:endParaRPr lang="ru-RU" b="1"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3717032"/>
            <a:ext cx="4320480" cy="2968326"/>
          </a:xfrm>
          <a:prstGeom prst="rect">
            <a:avLst/>
          </a:prstGeom>
          <a:ln>
            <a:noFill/>
          </a:ln>
          <a:effectLst>
            <a:glow>
              <a:schemeClr val="accent1">
                <a:alpha val="66000"/>
              </a:schemeClr>
            </a:glow>
            <a:softEdge rad="203200"/>
          </a:effectLst>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1803" y="3573016"/>
            <a:ext cx="4355976" cy="3284984"/>
          </a:xfrm>
          <a:prstGeom prst="rect">
            <a:avLst/>
          </a:prstGeom>
          <a:ln>
            <a:noFill/>
          </a:ln>
          <a:effectLst>
            <a:softEdge rad="279400"/>
          </a:effectLst>
        </p:spPr>
      </p:pic>
    </p:spTree>
    <p:extLst>
      <p:ext uri="{BB962C8B-B14F-4D97-AF65-F5344CB8AC3E}">
        <p14:creationId xmlns:p14="http://schemas.microsoft.com/office/powerpoint/2010/main" val="170102752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0962" y="16024"/>
            <a:ext cx="7433366" cy="3845024"/>
          </a:xfrm>
          <a:prstGeom prst="rect">
            <a:avLst/>
          </a:prstGeom>
          <a:ln>
            <a:noFill/>
          </a:ln>
          <a:effectLst>
            <a:softEdge rad="368300"/>
          </a:effectLst>
        </p:spPr>
      </p:pic>
      <p:pic>
        <p:nvPicPr>
          <p:cNvPr id="5" name="Рисунок 4"/>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195736" y="3428999"/>
            <a:ext cx="6768752" cy="3375069"/>
          </a:xfrm>
          <a:prstGeom prst="rect">
            <a:avLst/>
          </a:prstGeom>
          <a:ln>
            <a:noFill/>
          </a:ln>
          <a:effectLst>
            <a:softEdge rad="241300"/>
          </a:effectLst>
        </p:spPr>
      </p:pic>
    </p:spTree>
    <p:extLst>
      <p:ext uri="{BB962C8B-B14F-4D97-AF65-F5344CB8AC3E}">
        <p14:creationId xmlns:p14="http://schemas.microsoft.com/office/powerpoint/2010/main" val="85853149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0"/>
            <a:ext cx="8342344" cy="3657599"/>
          </a:xfrm>
        </p:spPr>
        <p:txBody>
          <a:bodyPr/>
          <a:lstStyle/>
          <a:p>
            <a:r>
              <a:rPr lang="en-US" dirty="0"/>
              <a:t>The racist terrorist organization </a:t>
            </a:r>
            <a:r>
              <a:rPr lang="en-US" b="1" dirty="0"/>
              <a:t>Ku Klux Klan </a:t>
            </a:r>
            <a:r>
              <a:rPr lang="en-US" dirty="0"/>
              <a:t>was created by residents of states that advocate the preservation of slavery. The movement professed nationalism, racism and anti-communism.</a:t>
            </a:r>
            <a:endParaRPr lang="ru-RU" dirty="0"/>
          </a:p>
        </p:txBody>
      </p:sp>
      <p:sp>
        <p:nvSpPr>
          <p:cNvPr id="3" name="Заголовок 2"/>
          <p:cNvSpPr>
            <a:spLocks noGrp="1"/>
          </p:cNvSpPr>
          <p:nvPr>
            <p:ph type="title"/>
          </p:nvPr>
        </p:nvSpPr>
        <p:spPr>
          <a:xfrm>
            <a:off x="251520" y="188640"/>
            <a:ext cx="7543800" cy="914400"/>
          </a:xfrm>
        </p:spPr>
        <p:txBody>
          <a:bodyPr/>
          <a:lstStyle/>
          <a:p>
            <a:r>
              <a:rPr lang="en-US" b="1" dirty="0">
                <a:latin typeface="Vivaldi" panose="03020602050506090804" pitchFamily="66" charset="0"/>
              </a:rPr>
              <a:t>Racial segregation</a:t>
            </a:r>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2386324"/>
            <a:ext cx="7776864" cy="4355044"/>
          </a:xfrm>
          <a:prstGeom prst="rect">
            <a:avLst/>
          </a:prstGeom>
          <a:ln>
            <a:noFill/>
          </a:ln>
          <a:effectLst>
            <a:softEdge rad="330200"/>
          </a:effectLst>
        </p:spPr>
      </p:pic>
    </p:spTree>
    <p:extLst>
      <p:ext uri="{BB962C8B-B14F-4D97-AF65-F5344CB8AC3E}">
        <p14:creationId xmlns:p14="http://schemas.microsoft.com/office/powerpoint/2010/main" val="310594492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980728"/>
            <a:ext cx="8496944" cy="3657599"/>
          </a:xfrm>
        </p:spPr>
        <p:txBody>
          <a:bodyPr/>
          <a:lstStyle/>
          <a:p>
            <a:r>
              <a:rPr lang="en-US" dirty="0">
                <a:effectLst/>
              </a:rPr>
              <a:t>On May 25, </a:t>
            </a:r>
            <a:r>
              <a:rPr lang="en-US" dirty="0" smtClean="0">
                <a:effectLst/>
              </a:rPr>
              <a:t>2020 Minneapolis </a:t>
            </a:r>
            <a:r>
              <a:rPr lang="en-US" dirty="0">
                <a:effectLst/>
              </a:rPr>
              <a:t>police </a:t>
            </a:r>
            <a:r>
              <a:rPr lang="en-US" dirty="0" smtClean="0">
                <a:effectLst/>
              </a:rPr>
              <a:t>officers, called by  </a:t>
            </a:r>
            <a:r>
              <a:rPr lang="en-US" dirty="0">
                <a:effectLst/>
              </a:rPr>
              <a:t>a grocery </a:t>
            </a:r>
            <a:r>
              <a:rPr lang="en-US" dirty="0" smtClean="0">
                <a:effectLst/>
              </a:rPr>
              <a:t>worker, accused </a:t>
            </a:r>
            <a:r>
              <a:rPr lang="en-US" sz="2400" b="1" dirty="0">
                <a:effectLst/>
              </a:rPr>
              <a:t>George Floyd</a:t>
            </a:r>
            <a:r>
              <a:rPr lang="en-US" sz="2400" b="1" dirty="0" smtClean="0">
                <a:effectLst/>
              </a:rPr>
              <a:t> </a:t>
            </a:r>
            <a:r>
              <a:rPr lang="en-US" dirty="0">
                <a:effectLst/>
              </a:rPr>
              <a:t>of buying cigarettes with a counterfeit $ 20 bill</a:t>
            </a:r>
            <a:r>
              <a:rPr lang="en-US" dirty="0" smtClean="0">
                <a:effectLst/>
              </a:rPr>
              <a:t>.</a:t>
            </a:r>
            <a:r>
              <a:rPr lang="en-US" dirty="0">
                <a:effectLst/>
              </a:rPr>
              <a:t> </a:t>
            </a:r>
            <a:r>
              <a:rPr lang="en-US" dirty="0" smtClean="0">
                <a:effectLst/>
              </a:rPr>
              <a:t>The Police </a:t>
            </a:r>
            <a:r>
              <a:rPr lang="en-US" dirty="0">
                <a:effectLst/>
              </a:rPr>
              <a:t>officer </a:t>
            </a:r>
            <a:r>
              <a:rPr lang="en-US" sz="2400" b="1" dirty="0">
                <a:effectLst/>
              </a:rPr>
              <a:t>Derek Chauvin </a:t>
            </a:r>
            <a:r>
              <a:rPr lang="en-US" dirty="0">
                <a:effectLst/>
              </a:rPr>
              <a:t>pressed Floyd's neck with his knee to the ground for 8 minutes 46 seconds and did not stop doing </a:t>
            </a:r>
            <a:r>
              <a:rPr lang="en-US" dirty="0" smtClean="0">
                <a:effectLst/>
              </a:rPr>
              <a:t>it </a:t>
            </a:r>
            <a:r>
              <a:rPr lang="en-US" dirty="0">
                <a:effectLst/>
              </a:rPr>
              <a:t>even when the detainee repeatedly said that he was suffocating</a:t>
            </a:r>
            <a:r>
              <a:rPr lang="en-US" dirty="0" smtClean="0">
                <a:effectLst/>
              </a:rPr>
              <a:t>. </a:t>
            </a:r>
          </a:p>
          <a:p>
            <a:r>
              <a:rPr lang="en-US" dirty="0" smtClean="0">
                <a:effectLst/>
              </a:rPr>
              <a:t>His last words were </a:t>
            </a:r>
            <a:r>
              <a:rPr lang="ru-RU" sz="2400" b="1" dirty="0" smtClean="0"/>
              <a:t>«</a:t>
            </a:r>
            <a:r>
              <a:rPr lang="en-US" sz="2400" b="1" dirty="0" smtClean="0"/>
              <a:t>I can’t breathe</a:t>
            </a:r>
            <a:r>
              <a:rPr lang="ru-RU" sz="2400" b="1" dirty="0"/>
              <a:t>» </a:t>
            </a:r>
            <a:endParaRPr lang="en-US" sz="2400" b="1" dirty="0"/>
          </a:p>
          <a:p>
            <a:pPr marL="18288" indent="0">
              <a:buNone/>
            </a:pPr>
            <a:endParaRPr lang="ru-RU" dirty="0"/>
          </a:p>
        </p:txBody>
      </p:sp>
      <p:sp>
        <p:nvSpPr>
          <p:cNvPr id="3" name="Заголовок 2"/>
          <p:cNvSpPr>
            <a:spLocks noGrp="1"/>
          </p:cNvSpPr>
          <p:nvPr>
            <p:ph type="title"/>
          </p:nvPr>
        </p:nvSpPr>
        <p:spPr>
          <a:xfrm>
            <a:off x="107504" y="260648"/>
            <a:ext cx="8496944" cy="1346448"/>
          </a:xfrm>
        </p:spPr>
        <p:txBody>
          <a:bodyPr/>
          <a:lstStyle/>
          <a:p>
            <a:pPr algn="ctr"/>
            <a:r>
              <a:rPr lang="en-US" b="1" dirty="0" smtClean="0">
                <a:latin typeface="Vivaldi" panose="03020602050506090804" pitchFamily="66" charset="0"/>
              </a:rPr>
              <a:t>The vivid example of discrimination in the modern world</a:t>
            </a:r>
            <a:endParaRPr lang="ru-RU" b="1"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3688" y="3810268"/>
            <a:ext cx="5544616" cy="3046095"/>
          </a:xfrm>
          <a:prstGeom prst="rect">
            <a:avLst/>
          </a:prstGeom>
          <a:ln>
            <a:noFill/>
          </a:ln>
          <a:effectLst>
            <a:softEdge rad="112500"/>
          </a:effectLst>
        </p:spPr>
      </p:pic>
    </p:spTree>
    <p:extLst>
      <p:ext uri="{BB962C8B-B14F-4D97-AF65-F5344CB8AC3E}">
        <p14:creationId xmlns:p14="http://schemas.microsoft.com/office/powerpoint/2010/main" val="291209899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Базовая">
  <a:themeElements>
    <a:clrScheme name="Ясность">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Базовая">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азовая">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296</TotalTime>
  <Words>666</Words>
  <Application>Microsoft Office PowerPoint</Application>
  <PresentationFormat>Экран (4:3)</PresentationFormat>
  <Paragraphs>35</Paragraphs>
  <Slides>12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Базовая</vt:lpstr>
      <vt:lpstr>Racism in the United States</vt:lpstr>
      <vt:lpstr>Goals:</vt:lpstr>
      <vt:lpstr>The Colonization of America</vt:lpstr>
      <vt:lpstr>The adoption of the first laws</vt:lpstr>
      <vt:lpstr>Презентация PowerPoint</vt:lpstr>
      <vt:lpstr>Racial segregation</vt:lpstr>
      <vt:lpstr>Презентация PowerPoint</vt:lpstr>
      <vt:lpstr>Racial segregation</vt:lpstr>
      <vt:lpstr>The vivid example of discrimination in the modern world</vt:lpstr>
      <vt:lpstr>The vivid example of discrimination in the modern world </vt:lpstr>
      <vt:lpstr>Questionnaire</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Racism in the United States</dc:title>
  <dc:creator>Пользователь</dc:creator>
  <cp:lastModifiedBy>ABC</cp:lastModifiedBy>
  <cp:revision>25</cp:revision>
  <dcterms:created xsi:type="dcterms:W3CDTF">2020-12-16T04:33:22Z</dcterms:created>
  <dcterms:modified xsi:type="dcterms:W3CDTF">2021-11-02T04:16:47Z</dcterms:modified>
</cp:coreProperties>
</file>