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1" r:id="rId16"/>
    <p:sldId id="270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23B"/>
    <a:srgbClr val="0064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A29B2-01AF-487F-9E8A-DCB469707A67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76295-7C15-4481-96D1-CFAAD442F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3972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76295-7C15-4481-96D1-CFAAD442F60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060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90425EEC-56D6-4E21-A9E8-583E6575EE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4493EED-2282-4F63-8371-E792F7EF4CED}" type="datetimeFigureOut">
              <a:rPr lang="ru-RU" smtClean="0"/>
              <a:pPr/>
              <a:t>31.01.2021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676328" cy="2521555"/>
          </a:xfrm>
        </p:spPr>
        <p:txBody>
          <a:bodyPr/>
          <a:lstStyle/>
          <a:p>
            <a:r>
              <a:rPr lang="ru-RU" sz="48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МАСТЕР-КЛАСС</a:t>
            </a:r>
            <a:r>
              <a:rPr lang="ru-RU" sz="48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48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48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«Педагогические приемы создания ситуации успеха»</a:t>
            </a:r>
            <a:endParaRPr lang="ru-RU" sz="48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5" y="201702"/>
            <a:ext cx="6578150" cy="94956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Муниципальное бюджетное общеобразовательное учреждение «Средняя общеобразовательная школа №18»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городского округа город Октябрьский Республики Башкортостан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4563125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Хазиева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Л.Р. </a:t>
            </a:r>
          </a:p>
          <a:p>
            <a:pPr algn="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учитель начальных классов 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610258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A423B"/>
                </a:solidFill>
              </a:rPr>
              <a:t>г. </a:t>
            </a:r>
            <a:r>
              <a:rPr lang="ru-RU" b="1" dirty="0" smtClean="0">
                <a:solidFill>
                  <a:srgbClr val="0A423B"/>
                </a:solidFill>
              </a:rPr>
              <a:t>Октябрьский</a:t>
            </a:r>
            <a:endParaRPr lang="ru-RU" b="1" dirty="0">
              <a:solidFill>
                <a:srgbClr val="0A42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81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85950" y="620688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МАСТЕР-КЛАСС</a:t>
            </a:r>
            <a:r>
              <a:rPr lang="ru-RU" sz="48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48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48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«Педагогические приемы создания ситуации успеха»</a:t>
            </a:r>
            <a:endParaRPr lang="ru-RU" sz="48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37" y="3130564"/>
            <a:ext cx="4368485" cy="327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7643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85950" y="620688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Имитационная игра</a:t>
            </a:r>
            <a:r>
              <a:rPr lang="ru-RU" sz="60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60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«Ситуация успеха»</a:t>
            </a:r>
            <a:endParaRPr lang="ru-RU" sz="60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492896"/>
            <a:ext cx="5421487" cy="3899370"/>
          </a:xfrm>
          <a:prstGeom prst="roundRect">
            <a:avLst>
              <a:gd name="adj" fmla="val 24018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0092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484784"/>
            <a:ext cx="6296764" cy="5807968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785950" y="404664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Имитационная игра</a:t>
            </a:r>
            <a:r>
              <a:rPr lang="ru-RU" sz="60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60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«Солнце и туча»</a:t>
            </a:r>
            <a:endParaRPr lang="ru-RU" sz="60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9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bizhicool.com/l/55001-65000/20095291213970117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1516" y="2495127"/>
            <a:ext cx="5181600" cy="3886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785950" y="476672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Имитационная игра</a:t>
            </a:r>
            <a:r>
              <a:rPr lang="ru-RU" sz="60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60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«Одна голова хорошо, а две лучше»</a:t>
            </a:r>
            <a:endParaRPr lang="ru-RU" sz="60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30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85950" y="476672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Имитационная игра</a:t>
            </a:r>
            <a:r>
              <a:rPr lang="ru-RU" sz="60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60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«Стул хвастовства»</a:t>
            </a:r>
            <a:endParaRPr lang="ru-RU" sz="60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5416" y="1737449"/>
            <a:ext cx="5386944" cy="4712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792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0490" y="980728"/>
            <a:ext cx="4227934" cy="56372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60648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Имитационная игра</a:t>
            </a:r>
            <a:r>
              <a:rPr lang="ru-RU" sz="60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60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«Установка на будущее»</a:t>
            </a:r>
            <a:endParaRPr lang="ru-RU" sz="60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5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chool67.dnepredu.com/uploads/editor/2541/164772/sitepage_168/fotolia_15934202_subscription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387" y="2996952"/>
            <a:ext cx="61912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60648"/>
            <a:ext cx="8568952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Успех школьнику может создать только тот учитель, который сам переживает радость успеха</a:t>
            </a:r>
            <a:endParaRPr lang="ru-RU" sz="44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80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ttik.ru/wp-content/uploads/2010/05/kamni_razukrashki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686"/>
            <a:ext cx="7344816" cy="665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665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764704"/>
            <a:ext cx="8748464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СПАСИБО ЗА ВНИМАНИЕ!</a:t>
            </a:r>
          </a:p>
          <a:p>
            <a:pPr algn="ctr"/>
            <a:r>
              <a:rPr lang="ru-RU" sz="60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ЖЕЛАЕМ ВСЕМ УСПЕХА!</a:t>
            </a:r>
            <a:endParaRPr lang="ru-RU" sz="60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6319" y="3140968"/>
            <a:ext cx="3819897" cy="28677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0527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812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azetairkutsk.ru/wp-content/uploads/2012/07/1165023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65" y="-31669"/>
            <a:ext cx="9123940" cy="698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33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верх 1"/>
          <p:cNvSpPr/>
          <p:nvPr/>
        </p:nvSpPr>
        <p:spPr>
          <a:xfrm>
            <a:off x="395536" y="1556792"/>
            <a:ext cx="2160240" cy="4896544"/>
          </a:xfrm>
          <a:prstGeom prst="upArrowCallout">
            <a:avLst/>
          </a:prstGeom>
          <a:gradFill>
            <a:gsLst>
              <a:gs pos="0">
                <a:schemeClr val="bg1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  <a:ln w="254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Когда учитель поддерживает меня, помогает мне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Выноска со стрелкой вверх 2"/>
          <p:cNvSpPr/>
          <p:nvPr/>
        </p:nvSpPr>
        <p:spPr>
          <a:xfrm>
            <a:off x="2699792" y="1556792"/>
            <a:ext cx="2016224" cy="4896544"/>
          </a:xfrm>
          <a:prstGeom prst="upArrowCallout">
            <a:avLst/>
          </a:prstGeom>
          <a:gradFill>
            <a:gsLst>
              <a:gs pos="0">
                <a:schemeClr val="bg1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  <a:ln w="254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Когда учитель улыбается мне и говорит что-то приятное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4860032" y="1556792"/>
            <a:ext cx="2016224" cy="4896544"/>
          </a:xfrm>
          <a:prstGeom prst="upArrowCallout">
            <a:avLst/>
          </a:prstGeom>
          <a:gradFill>
            <a:gsLst>
              <a:gs pos="0">
                <a:schemeClr val="bg1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  <a:ln w="254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Когда я получаю хорошую отметку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7020272" y="1556792"/>
            <a:ext cx="2016224" cy="4896544"/>
          </a:xfrm>
          <a:prstGeom prst="upArrowCallout">
            <a:avLst/>
          </a:prstGeom>
          <a:gradFill>
            <a:gsLst>
              <a:gs pos="0">
                <a:schemeClr val="bg1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  <a:ln w="254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Когда учитель хвалит меня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0648"/>
            <a:ext cx="8568952" cy="1152128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Я чувствую себя в школе уверенно…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43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85950" y="620688"/>
            <a:ext cx="7676328" cy="25215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5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МАСТЕР-КЛАСС</a:t>
            </a:r>
            <a:r>
              <a:rPr lang="ru-RU" sz="4800" dirty="0" smtClean="0">
                <a:ln w="19050">
                  <a:solidFill>
                    <a:srgbClr val="0A423B"/>
                  </a:solidFill>
                </a:ln>
              </a:rPr>
              <a:t/>
            </a:r>
            <a:br>
              <a:rPr lang="ru-RU" sz="4800" dirty="0" smtClean="0">
                <a:ln w="19050">
                  <a:solidFill>
                    <a:srgbClr val="0A423B"/>
                  </a:solidFill>
                </a:ln>
              </a:rPr>
            </a:br>
            <a:r>
              <a:rPr lang="ru-RU" sz="4800" dirty="0" smtClean="0">
                <a:ln w="19050">
                  <a:solidFill>
                    <a:srgbClr val="0A423B"/>
                  </a:solidFill>
                </a:ln>
                <a:gradFill>
                  <a:gsLst>
                    <a:gs pos="0">
                      <a:srgbClr val="00B050"/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rPr>
              <a:t>«Педагогические приемы создания ситуации успеха»</a:t>
            </a:r>
            <a:endParaRPr lang="ru-RU" sz="4800" dirty="0">
              <a:ln w="19050">
                <a:solidFill>
                  <a:srgbClr val="0A423B"/>
                </a:solidFill>
              </a:ln>
              <a:gradFill>
                <a:gsLst>
                  <a:gs pos="0">
                    <a:srgbClr val="00B050"/>
                  </a:gs>
                  <a:gs pos="40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37" y="3130564"/>
            <a:ext cx="4368485" cy="327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277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6686" y="5805264"/>
            <a:ext cx="4650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У  С  П  Е  Х</a:t>
            </a:r>
            <a:endParaRPr lang="ru-RU" sz="5400" b="1" cap="none" spc="0" dirty="0">
              <a:ln w="22225">
                <a:solidFill>
                  <a:schemeClr val="tx2">
                    <a:satMod val="155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6200000" scaled="1"/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534" y="4725144"/>
            <a:ext cx="2556282" cy="732854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Социальная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4725144"/>
            <a:ext cx="2880320" cy="732854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Психологическая 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4725144"/>
            <a:ext cx="2952328" cy="732854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Педагогическая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http://www.grif.kiev.ua/files/images/06_2011/13071917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534" y="1124744"/>
            <a:ext cx="255628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ediasubs.ru/group/uploads/id/idei-zarabotka-v-dekrete/image2/LThmZjgt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13004"/>
            <a:ext cx="295232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rea.ru/UserFiles/foreignst/ludi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66"/>
          <a:stretch/>
        </p:blipFill>
        <p:spPr bwMode="auto">
          <a:xfrm>
            <a:off x="5940152" y="1124744"/>
            <a:ext cx="311885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995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892" b="10234"/>
          <a:stretch/>
        </p:blipFill>
        <p:spPr>
          <a:xfrm>
            <a:off x="1403648" y="248536"/>
            <a:ext cx="6264696" cy="5908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536" y="5313982"/>
            <a:ext cx="5137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rgbClr val="002060"/>
                  </a:solidFill>
                  <a:prstDash val="solid"/>
                </a:ln>
                <a:gradFill>
                  <a:gsLst>
                    <a:gs pos="80004">
                      <a:srgbClr val="187EC7"/>
                    </a:gs>
                    <a:gs pos="6000">
                      <a:srgbClr val="00B050"/>
                    </a:gs>
                    <a:gs pos="56252">
                      <a:schemeClr val="bg2"/>
                    </a:gs>
                    <a:gs pos="81000">
                      <a:srgbClr val="0070C0"/>
                    </a:gs>
                    <a:gs pos="27000">
                      <a:srgbClr val="0070C0"/>
                    </a:gs>
                    <a:gs pos="98000">
                      <a:srgbClr val="00B05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Ситуация успеха</a:t>
            </a:r>
            <a:endParaRPr lang="ru-RU" sz="5400" b="1" cap="none" spc="0" dirty="0">
              <a:ln w="28575">
                <a:solidFill>
                  <a:srgbClr val="002060"/>
                </a:solidFill>
                <a:prstDash val="solid"/>
              </a:ln>
              <a:gradFill>
                <a:gsLst>
                  <a:gs pos="80004">
                    <a:srgbClr val="187EC7"/>
                  </a:gs>
                  <a:gs pos="6000">
                    <a:srgbClr val="00B050"/>
                  </a:gs>
                  <a:gs pos="56252">
                    <a:schemeClr val="bg2"/>
                  </a:gs>
                  <a:gs pos="81000">
                    <a:srgbClr val="0070C0"/>
                  </a:gs>
                  <a:gs pos="27000">
                    <a:srgbClr val="0070C0"/>
                  </a:gs>
                  <a:gs pos="98000">
                    <a:srgbClr val="00B050"/>
                  </a:gs>
                </a:gsLst>
                <a:lin ang="5400000" scaled="0"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7730" y="6857508"/>
            <a:ext cx="287852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8575">
                  <a:solidFill>
                    <a:srgbClr val="002060"/>
                  </a:solidFill>
                  <a:prstDash val="solid"/>
                </a:ln>
                <a:gradFill>
                  <a:gsLst>
                    <a:gs pos="6000">
                      <a:srgbClr val="00B050"/>
                    </a:gs>
                    <a:gs pos="56252">
                      <a:schemeClr val="bg2"/>
                    </a:gs>
                    <a:gs pos="81000">
                      <a:srgbClr val="FF0000"/>
                    </a:gs>
                    <a:gs pos="27000">
                      <a:srgbClr val="FF0000"/>
                    </a:gs>
                    <a:gs pos="98000">
                      <a:srgbClr val="00B050"/>
                    </a:gs>
                  </a:gsLst>
                  <a:lin ang="5400000" scaled="0"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Успех</a:t>
            </a:r>
            <a:endParaRPr lang="ru-RU" sz="6600" b="1" cap="none" spc="0" dirty="0">
              <a:ln w="28575">
                <a:solidFill>
                  <a:srgbClr val="002060"/>
                </a:solidFill>
                <a:prstDash val="solid"/>
              </a:ln>
              <a:gradFill>
                <a:gsLst>
                  <a:gs pos="6000">
                    <a:srgbClr val="00B050"/>
                  </a:gs>
                  <a:gs pos="56252">
                    <a:schemeClr val="bg2"/>
                  </a:gs>
                  <a:gs pos="81000">
                    <a:srgbClr val="FF0000"/>
                  </a:gs>
                  <a:gs pos="27000">
                    <a:srgbClr val="FF0000"/>
                  </a:gs>
                  <a:gs pos="98000">
                    <a:srgbClr val="00B050"/>
                  </a:gs>
                </a:gsLst>
                <a:lin ang="5400000" scaled="0"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630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2.96296E-6 L 0.00017 -0.958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712968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Основные типы ситуаций успеха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323528" y="980728"/>
            <a:ext cx="2808312" cy="1512168"/>
          </a:xfrm>
          <a:prstGeom prst="downArrowCallout">
            <a:avLst>
              <a:gd name="adj1" fmla="val 5494"/>
              <a:gd name="adj2" fmla="val 25000"/>
              <a:gd name="adj3" fmla="val 25000"/>
              <a:gd name="adj4" fmla="val 64977"/>
            </a:avLst>
          </a:prstGeom>
          <a:gradFill>
            <a:gsLst>
              <a:gs pos="2700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  <a:gs pos="0">
                <a:srgbClr val="00B050"/>
              </a:gs>
            </a:gsLst>
            <a:lin ang="5400000" scaled="0"/>
          </a:gradFill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Неожиданная радость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275856" y="980728"/>
            <a:ext cx="2808312" cy="1512168"/>
          </a:xfrm>
          <a:prstGeom prst="downArrowCallout">
            <a:avLst>
              <a:gd name="adj1" fmla="val 9395"/>
              <a:gd name="adj2" fmla="val 25000"/>
              <a:gd name="adj3" fmla="val 25000"/>
              <a:gd name="adj4" fmla="val 64977"/>
            </a:avLst>
          </a:prstGeom>
          <a:gradFill>
            <a:gsLst>
              <a:gs pos="2700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  <a:gs pos="0">
                <a:srgbClr val="00B050"/>
              </a:gs>
            </a:gsLst>
            <a:lin ang="5400000" scaled="0"/>
          </a:gradFill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Общая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радость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6228184" y="980728"/>
            <a:ext cx="2808312" cy="1512168"/>
          </a:xfrm>
          <a:prstGeom prst="downArrowCallout">
            <a:avLst>
              <a:gd name="adj1" fmla="val 7444"/>
              <a:gd name="adj2" fmla="val 25000"/>
              <a:gd name="adj3" fmla="val 25000"/>
              <a:gd name="adj4" fmla="val 64977"/>
            </a:avLst>
          </a:prstGeom>
          <a:gradFill>
            <a:gsLst>
              <a:gs pos="2700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  <a:gs pos="0">
                <a:srgbClr val="00B050"/>
              </a:gs>
            </a:gsLst>
            <a:lin ang="5400000" scaled="0"/>
          </a:gradFill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Радость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познания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588761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Лестница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3356992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Даю шанс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4149080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Исповедь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2588761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Следуй за нами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3378677"/>
            <a:ext cx="2808312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Эмоциональный всплеск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4149080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Заражение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2544506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Эврика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3356992"/>
            <a:ext cx="1656184" cy="648072"/>
          </a:xfrm>
          <a:prstGeom prst="rect">
            <a:avLst/>
          </a:prstGeom>
          <a:gradFill>
            <a:gsLst>
              <a:gs pos="40000">
                <a:srgbClr val="AFF4EB"/>
              </a:gs>
              <a:gs pos="0">
                <a:srgbClr val="00B050"/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Линия горизонта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604" y="4937788"/>
            <a:ext cx="1440160" cy="192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4964" y="4977172"/>
            <a:ext cx="2707501" cy="16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55" t="17097" r="17978" b="10101"/>
          <a:stretch/>
        </p:blipFill>
        <p:spPr bwMode="auto">
          <a:xfrm>
            <a:off x="3527884" y="4894372"/>
            <a:ext cx="2304256" cy="18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4559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491880" y="4005064"/>
            <a:ext cx="2457799" cy="2304256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chemeClr val="bg2">
                  <a:lumMod val="50000"/>
                </a:scheme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chemeClr val="bg2">
                  <a:lumMod val="50000"/>
                </a:schemeClr>
              </a:gs>
            </a:gsLst>
            <a:lin ang="5400000" scaled="0"/>
          </a:gra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Технология создания ситуации успеха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4496524"/>
            <a:ext cx="2376264" cy="1800200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Снятие страха</a:t>
            </a:r>
            <a:endParaRPr lang="ru-RU" sz="2800" b="1" dirty="0">
              <a:solidFill>
                <a:srgbClr val="006432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2480300"/>
            <a:ext cx="2889008" cy="1800200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Авансирование</a:t>
            </a:r>
            <a:r>
              <a:rPr lang="ru-RU" sz="3600" b="1" dirty="0" smtClean="0">
                <a:solidFill>
                  <a:srgbClr val="006432"/>
                </a:solidFill>
              </a:rPr>
              <a:t> </a:t>
            </a:r>
            <a:r>
              <a:rPr lang="ru-RU" sz="2800" b="1" dirty="0" smtClean="0">
                <a:solidFill>
                  <a:srgbClr val="006432"/>
                </a:solidFill>
              </a:rPr>
              <a:t>успешного результата</a:t>
            </a:r>
            <a:endParaRPr lang="ru-RU" sz="2800" b="1" dirty="0">
              <a:solidFill>
                <a:srgbClr val="006432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8175" y="536084"/>
            <a:ext cx="3150156" cy="1800200"/>
          </a:xfrm>
          <a:prstGeom prst="roundRect">
            <a:avLst>
              <a:gd name="adj" fmla="val 17486"/>
            </a:avLst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Скрытое </a:t>
            </a:r>
            <a:r>
              <a:rPr lang="ru-RU" sz="2800" b="1" dirty="0" err="1" smtClean="0">
                <a:solidFill>
                  <a:srgbClr val="006432"/>
                </a:solidFill>
              </a:rPr>
              <a:t>инструкти-рование</a:t>
            </a:r>
            <a:endParaRPr lang="ru-RU" sz="2800" b="1" dirty="0">
              <a:solidFill>
                <a:srgbClr val="006432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88224" y="4496524"/>
            <a:ext cx="2376264" cy="1800200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Высокая оценка детали</a:t>
            </a:r>
            <a:endParaRPr lang="ru-RU" sz="2800" b="1" dirty="0">
              <a:solidFill>
                <a:srgbClr val="00643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47488" y="2564904"/>
            <a:ext cx="2889008" cy="1800200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Мобилизация активности</a:t>
            </a:r>
            <a:endParaRPr lang="ru-RU" sz="2800" b="1" dirty="0">
              <a:solidFill>
                <a:srgbClr val="006432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13246" y="536084"/>
            <a:ext cx="3123250" cy="1800200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Персональная </a:t>
            </a:r>
            <a:r>
              <a:rPr lang="ru-RU" sz="2800" b="1" dirty="0" err="1" smtClean="0">
                <a:solidFill>
                  <a:srgbClr val="006432"/>
                </a:solidFill>
              </a:rPr>
              <a:t>исключитель-ность</a:t>
            </a:r>
            <a:endParaRPr lang="ru-RU" sz="2800" b="1" dirty="0">
              <a:solidFill>
                <a:srgbClr val="006432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21377" y="536084"/>
            <a:ext cx="2059592" cy="1008112"/>
          </a:xfrm>
          <a:prstGeom prst="roundRect">
            <a:avLst/>
          </a:prstGeom>
          <a:gradFill>
            <a:gsLst>
              <a:gs pos="40000">
                <a:srgbClr val="AFF4EB"/>
              </a:gs>
              <a:gs pos="0">
                <a:srgbClr val="00B050">
                  <a:lumMod val="61000"/>
                  <a:lumOff val="39000"/>
                </a:srgbClr>
              </a:gs>
              <a:gs pos="80000">
                <a:schemeClr val="accent6">
                  <a:lumMod val="60000"/>
                  <a:lumOff val="40000"/>
                </a:schemeClr>
              </a:gs>
              <a:gs pos="100000">
                <a:srgbClr val="00B050">
                  <a:lumMod val="67000"/>
                  <a:lumOff val="33000"/>
                </a:srgbClr>
              </a:gs>
            </a:gsLst>
            <a:lin ang="5400000" scaled="0"/>
          </a:gradFill>
          <a:ln w="38100">
            <a:solidFill>
              <a:srgbClr val="0A4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432"/>
                </a:solidFill>
              </a:rPr>
              <a:t>Внесение мотива</a:t>
            </a:r>
            <a:endParaRPr lang="ru-RU" sz="2800" b="1" dirty="0">
              <a:solidFill>
                <a:srgbClr val="0064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19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TC101859868[[fn=Термический]]</Template>
  <TotalTime>163</TotalTime>
  <Words>148</Words>
  <Application>Microsoft Office PowerPoint</Application>
  <PresentationFormat>Экран (4:3)</PresentationFormat>
  <Paragraphs>50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Thermal</vt:lpstr>
      <vt:lpstr>МАСТЕР-КЛАСС «Педагогические приемы создания ситуации успеха»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«Педагогические приемы создания ситуации успеха»</dc:title>
  <dc:creator>1</dc:creator>
  <cp:lastModifiedBy>Домашний</cp:lastModifiedBy>
  <cp:revision>19</cp:revision>
  <dcterms:created xsi:type="dcterms:W3CDTF">2014-02-25T11:07:23Z</dcterms:created>
  <dcterms:modified xsi:type="dcterms:W3CDTF">2021-01-31T08:53:37Z</dcterms:modified>
</cp:coreProperties>
</file>