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 id="2147483863" r:id="rId2"/>
  </p:sldMasterIdLst>
  <p:notesMasterIdLst>
    <p:notesMasterId r:id="rId39"/>
  </p:notesMasterIdLst>
  <p:sldIdLst>
    <p:sldId id="256" r:id="rId3"/>
    <p:sldId id="272" r:id="rId4"/>
    <p:sldId id="271" r:id="rId5"/>
    <p:sldId id="258" r:id="rId6"/>
    <p:sldId id="257" r:id="rId7"/>
    <p:sldId id="260" r:id="rId8"/>
    <p:sldId id="259" r:id="rId9"/>
    <p:sldId id="262" r:id="rId10"/>
    <p:sldId id="261" r:id="rId11"/>
    <p:sldId id="264" r:id="rId12"/>
    <p:sldId id="263" r:id="rId13"/>
    <p:sldId id="266" r:id="rId14"/>
    <p:sldId id="265" r:id="rId15"/>
    <p:sldId id="268" r:id="rId16"/>
    <p:sldId id="267" r:id="rId17"/>
    <p:sldId id="269"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5ABC66-A8E3-40CD-AB32-FEF995FB6C7D}" type="datetimeFigureOut">
              <a:rPr lang="ru-RU" smtClean="0"/>
              <a:t>20.09.2021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3166DE-8B53-4850-8F6D-707A55315785}" type="slidenum">
              <a:rPr lang="ru-RU" smtClean="0"/>
              <a:t>‹#›</a:t>
            </a:fld>
            <a:endParaRPr lang="ru-RU"/>
          </a:p>
        </p:txBody>
      </p:sp>
    </p:spTree>
    <p:extLst>
      <p:ext uri="{BB962C8B-B14F-4D97-AF65-F5344CB8AC3E}">
        <p14:creationId xmlns:p14="http://schemas.microsoft.com/office/powerpoint/2010/main" val="1806765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B3166DE-8B53-4850-8F6D-707A55315785}" type="slidenum">
              <a:rPr lang="ru-RU" smtClean="0"/>
              <a:t>4</a:t>
            </a:fld>
            <a:endParaRPr lang="ru-RU"/>
          </a:p>
        </p:txBody>
      </p:sp>
    </p:spTree>
    <p:extLst>
      <p:ext uri="{BB962C8B-B14F-4D97-AF65-F5344CB8AC3E}">
        <p14:creationId xmlns:p14="http://schemas.microsoft.com/office/powerpoint/2010/main" val="3626396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B3166DE-8B53-4850-8F6D-707A55315785}" type="slidenum">
              <a:rPr lang="ru-RU" smtClean="0"/>
              <a:t>5</a:t>
            </a:fld>
            <a:endParaRPr lang="ru-RU"/>
          </a:p>
        </p:txBody>
      </p:sp>
    </p:spTree>
    <p:extLst>
      <p:ext uri="{BB962C8B-B14F-4D97-AF65-F5344CB8AC3E}">
        <p14:creationId xmlns:p14="http://schemas.microsoft.com/office/powerpoint/2010/main" val="2223884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B3166DE-8B53-4850-8F6D-707A55315785}" type="slidenum">
              <a:rPr lang="ru-RU" smtClean="0"/>
              <a:t>11</a:t>
            </a:fld>
            <a:endParaRPr lang="ru-RU"/>
          </a:p>
        </p:txBody>
      </p:sp>
    </p:spTree>
    <p:extLst>
      <p:ext uri="{BB962C8B-B14F-4D97-AF65-F5344CB8AC3E}">
        <p14:creationId xmlns:p14="http://schemas.microsoft.com/office/powerpoint/2010/main" val="2134866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B3166DE-8B53-4850-8F6D-707A55315785}" type="slidenum">
              <a:rPr lang="ru-RU" smtClean="0"/>
              <a:t>17</a:t>
            </a:fld>
            <a:endParaRPr lang="ru-RU"/>
          </a:p>
        </p:txBody>
      </p:sp>
    </p:spTree>
    <p:extLst>
      <p:ext uri="{BB962C8B-B14F-4D97-AF65-F5344CB8AC3E}">
        <p14:creationId xmlns:p14="http://schemas.microsoft.com/office/powerpoint/2010/main" val="12324080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6065417" y="5054602"/>
            <a:ext cx="673276" cy="279400"/>
          </a:xfrm>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a:xfrm>
            <a:off x="1921934" y="5054602"/>
            <a:ext cx="4064860" cy="279400"/>
          </a:xfrm>
        </p:spPr>
        <p:txBody>
          <a:bodyPr/>
          <a:lstStyle/>
          <a:p>
            <a:endParaRPr lang="ru-RU"/>
          </a:p>
        </p:txBody>
      </p:sp>
      <p:sp>
        <p:nvSpPr>
          <p:cNvPr id="6" name="Slide Number Placeholder 5"/>
          <p:cNvSpPr>
            <a:spLocks noGrp="1"/>
          </p:cNvSpPr>
          <p:nvPr>
            <p:ph type="sldNum" sz="quarter" idx="12"/>
          </p:nvPr>
        </p:nvSpPr>
        <p:spPr>
          <a:xfrm>
            <a:off x="6817317" y="5054602"/>
            <a:ext cx="413483" cy="279400"/>
          </a:xfrm>
        </p:spPr>
        <p:txBody>
          <a:bodyPr/>
          <a:lstStyle/>
          <a:p>
            <a:fld id="{26BD966A-2909-4851-863E-A77F2A74B637}" type="slidenum">
              <a:rPr lang="ru-RU" smtClean="0"/>
              <a:t>‹#›</a:t>
            </a:fld>
            <a:endParaRPr lang="ru-RU"/>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29260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A04A304-F3CA-44DF-A2CE-3B8DFD9C6EF9}" type="datetimeFigureOut">
              <a:rPr lang="ru-RU" smtClean="0"/>
              <a:t>20.09.2021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2976251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50368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711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4106023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35445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ru-RU"/>
              <a:t>Образец заголовка</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1521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50783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353529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25705403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2794195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41019813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41546932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8A04A304-F3CA-44DF-A2CE-3B8DFD9C6EF9}" type="datetimeFigureOut">
              <a:rPr lang="ru-RU" smtClean="0"/>
              <a:t>20.09.2021</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630991896"/>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8A04A304-F3CA-44DF-A2CE-3B8DFD9C6EF9}" type="datetimeFigureOut">
              <a:rPr lang="ru-RU" smtClean="0"/>
              <a:t>20.09.2021</a:t>
            </a:fld>
            <a:endParaRPr lang="ru-RU"/>
          </a:p>
        </p:txBody>
      </p:sp>
      <p:sp>
        <p:nvSpPr>
          <p:cNvPr id="8" name="Footer Placeholder 7"/>
          <p:cNvSpPr>
            <a:spLocks noGrp="1"/>
          </p:cNvSpPr>
          <p:nvPr>
            <p:ph type="ftr" sz="quarter" idx="11"/>
          </p:nvPr>
        </p:nvSpPr>
        <p:spPr/>
        <p:txBody>
          <a:bodyPr/>
          <a:lstStyle/>
          <a:p>
            <a:endParaRPr lang="ru-RU"/>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3501617890"/>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8A04A304-F3CA-44DF-A2CE-3B8DFD9C6EF9}" type="datetimeFigureOut">
              <a:rPr lang="ru-RU" smtClean="0"/>
              <a:t>20.09.2021</a:t>
            </a:fld>
            <a:endParaRPr lang="ru-RU"/>
          </a:p>
        </p:txBody>
      </p:sp>
      <p:sp>
        <p:nvSpPr>
          <p:cNvPr id="4" name="Footer Placeholder 3"/>
          <p:cNvSpPr>
            <a:spLocks noGrp="1"/>
          </p:cNvSpPr>
          <p:nvPr>
            <p:ph type="ftr" sz="quarter" idx="11"/>
          </p:nvPr>
        </p:nvSpPr>
        <p:spPr/>
        <p:txBody>
          <a:bodyPr/>
          <a:lstStyle/>
          <a:p>
            <a:endParaRPr lang="ru-RU"/>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710635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04A304-F3CA-44DF-A2CE-3B8DFD9C6EF9}" type="datetimeFigureOut">
              <a:rPr lang="ru-RU" smtClean="0"/>
              <a:t>20.09.2021</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39815510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A04A304-F3CA-44DF-A2CE-3B8DFD9C6EF9}" type="datetimeFigureOut">
              <a:rPr lang="ru-RU" smtClean="0"/>
              <a:t>20.09.2021</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2387970492"/>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A04A304-F3CA-44DF-A2CE-3B8DFD9C6EF9}" type="datetimeFigureOut">
              <a:rPr lang="ru-RU" smtClean="0"/>
              <a:t>20.09.2021</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30942260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36518421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26BD966A-2909-4851-863E-A77F2A74B637}" type="slidenum">
              <a:rPr lang="ru-RU" smtClean="0"/>
              <a:t>‹#›</a:t>
            </a:fld>
            <a:endParaRPr lang="ru-RU"/>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7744078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8A04A304-F3CA-44DF-A2CE-3B8DFD9C6EF9}" type="datetimeFigureOut">
              <a:rPr lang="ru-RU" smtClean="0"/>
              <a:t>20.09.2021</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289998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037066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8A04A304-F3CA-44DF-A2CE-3B8DFD9C6EF9}" type="datetimeFigureOut">
              <a:rPr lang="ru-RU" smtClean="0"/>
              <a:t>20.09.2021</a:t>
            </a:fld>
            <a:endParaRPr lang="ru-RU"/>
          </a:p>
        </p:txBody>
      </p:sp>
      <p:sp>
        <p:nvSpPr>
          <p:cNvPr id="6" name="Footer Placeholder 5"/>
          <p:cNvSpPr>
            <a:spLocks noGrp="1"/>
          </p:cNvSpPr>
          <p:nvPr>
            <p:ph type="ftr" sz="quarter" idx="11"/>
          </p:nvPr>
        </p:nvSpPr>
        <p:spPr/>
        <p:txBody>
          <a:bodyPr/>
          <a:lstStyle/>
          <a:p>
            <a:endParaRPr lang="ru-RU"/>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6BD966A-2909-4851-863E-A77F2A74B637}" type="slidenum">
              <a:rPr lang="ru-RU" smtClean="0"/>
              <a:t>‹#›</a:t>
            </a:fld>
            <a:endParaRPr lang="ru-RU"/>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154086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8A04A304-F3CA-44DF-A2CE-3B8DFD9C6EF9}" type="datetimeFigureOut">
              <a:rPr lang="ru-RU" smtClean="0"/>
              <a:t>20.09.2021</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35759019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13692801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A04A304-F3CA-44DF-A2CE-3B8DFD9C6EF9}" type="datetimeFigureOut">
              <a:rPr lang="ru-RU" smtClean="0"/>
              <a:t>20.09.2021</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1110413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8A04A304-F3CA-44DF-A2CE-3B8DFD9C6EF9}" type="datetimeFigureOut">
              <a:rPr lang="ru-RU" smtClean="0"/>
              <a:t>20.09.2021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41295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8A04A304-F3CA-44DF-A2CE-3B8DFD9C6EF9}" type="datetimeFigureOut">
              <a:rPr lang="ru-RU" smtClean="0"/>
              <a:t>20.09.2021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6BD966A-2909-4851-863E-A77F2A74B637}" type="slidenum">
              <a:rPr lang="ru-RU" smtClean="0"/>
              <a:t>‹#›</a:t>
            </a:fld>
            <a:endParaRPr lang="ru-RU"/>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3555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8A04A304-F3CA-44DF-A2CE-3B8DFD9C6EF9}" type="datetimeFigureOut">
              <a:rPr lang="ru-RU" smtClean="0"/>
              <a:t>20.09.2021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6BD966A-2909-4851-863E-A77F2A74B637}" type="slidenum">
              <a:rPr lang="ru-RU" smtClean="0"/>
              <a:t>‹#›</a:t>
            </a:fld>
            <a:endParaRPr lang="ru-RU"/>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1762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04A304-F3CA-44DF-A2CE-3B8DFD9C6EF9}" type="datetimeFigureOut">
              <a:rPr lang="ru-RU" smtClean="0"/>
              <a:t>20.09.2021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904009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ru-RU"/>
              <a:t>Образец заголовка</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A04A304-F3CA-44DF-A2CE-3B8DFD9C6EF9}" type="datetimeFigureOut">
              <a:rPr lang="ru-RU" smtClean="0"/>
              <a:t>20.09.2021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6BD966A-2909-4851-863E-A77F2A74B637}" type="slidenum">
              <a:rPr lang="ru-RU" smtClean="0"/>
              <a:t>‹#›</a:t>
            </a:fld>
            <a:endParaRPr lang="ru-RU"/>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41012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ru-RU"/>
              <a:t>Образец заголовка</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A04A304-F3CA-44DF-A2CE-3B8DFD9C6EF9}" type="datetimeFigureOut">
              <a:rPr lang="ru-RU" smtClean="0"/>
              <a:t>20.09.2021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6BD966A-2909-4851-863E-A77F2A74B637}" type="slidenum">
              <a:rPr lang="ru-RU" smtClean="0"/>
              <a:t>‹#›</a:t>
            </a:fld>
            <a:endParaRPr lang="ru-RU"/>
          </a:p>
        </p:txBody>
      </p:sp>
    </p:spTree>
    <p:extLst>
      <p:ext uri="{BB962C8B-B14F-4D97-AF65-F5344CB8AC3E}">
        <p14:creationId xmlns:p14="http://schemas.microsoft.com/office/powerpoint/2010/main" val="2018678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A04A304-F3CA-44DF-A2CE-3B8DFD9C6EF9}" type="datetimeFigureOut">
              <a:rPr lang="ru-RU" smtClean="0"/>
              <a:t>20.09.2021</a:t>
            </a:fld>
            <a:endParaRPr lang="ru-RU"/>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6BD966A-2909-4851-863E-A77F2A74B637}" type="slidenum">
              <a:rPr lang="ru-RU" smtClean="0"/>
              <a:t>‹#›</a:t>
            </a:fld>
            <a:endParaRPr lang="ru-RU"/>
          </a:p>
        </p:txBody>
      </p:sp>
    </p:spTree>
    <p:extLst>
      <p:ext uri="{BB962C8B-B14F-4D97-AF65-F5344CB8AC3E}">
        <p14:creationId xmlns:p14="http://schemas.microsoft.com/office/powerpoint/2010/main" val="331344660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Lst>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8A04A304-F3CA-44DF-A2CE-3B8DFD9C6EF9}" type="datetimeFigureOut">
              <a:rPr lang="ru-RU" smtClean="0"/>
              <a:t>20.09.2021</a:t>
            </a:fld>
            <a:endParaRPr lang="ru-RU"/>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26BD966A-2909-4851-863E-A77F2A74B637}" type="slidenum">
              <a:rPr lang="ru-RU" smtClean="0"/>
              <a:t>‹#›</a:t>
            </a:fld>
            <a:endParaRPr lang="ru-RU"/>
          </a:p>
        </p:txBody>
      </p:sp>
    </p:spTree>
    <p:extLst>
      <p:ext uri="{BB962C8B-B14F-4D97-AF65-F5344CB8AC3E}">
        <p14:creationId xmlns:p14="http://schemas.microsoft.com/office/powerpoint/2010/main" val="1501434339"/>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 id="2147483876" r:id="rId13"/>
    <p:sldLayoutId id="2147483877" r:id="rId14"/>
    <p:sldLayoutId id="2147483878" r:id="rId15"/>
    <p:sldLayoutId id="214748387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6.xml"/><Relationship Id="rId4" Type="http://schemas.openxmlformats.org/officeDocument/2006/relationships/slide" Target="slide2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slide" Target="slide2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5.xml"/><Relationship Id="rId4" Type="http://schemas.openxmlformats.org/officeDocument/2006/relationships/slide" Target="slide34.xml"/></Relationships>
</file>

<file path=ppt/slides/_rels/slide16.xml.rels><?xml version="1.0" encoding="UTF-8" standalone="yes"?>
<Relationships xmlns="http://schemas.openxmlformats.org/package/2006/relationships"><Relationship Id="rId8" Type="http://schemas.openxmlformats.org/officeDocument/2006/relationships/hyperlink" Target="http://irkipedia.ru/content/ust_kutskiy_ostrog" TargetMode="External"/><Relationship Id="rId3" Type="http://schemas.openxmlformats.org/officeDocument/2006/relationships/hyperlink" Target="https://uchebniki-besplatno.com/geografiya-rossii_1422/istoriya-osvoeniya-50689.html" TargetMode="External"/><Relationship Id="rId7" Type="http://schemas.openxmlformats.org/officeDocument/2006/relationships/hyperlink" Target="https://varandej.livejournal.com/433153.html" TargetMode="External"/><Relationship Id="rId2" Type="http://schemas.openxmlformats.org/officeDocument/2006/relationships/hyperlink" Target="http://www.irk.aif.ru/irk_legend/irk_legend_details/78054" TargetMode="External"/><Relationship Id="rId1" Type="http://schemas.openxmlformats.org/officeDocument/2006/relationships/slideLayout" Target="../slideLayouts/slideLayout2.xml"/><Relationship Id="rId6" Type="http://schemas.openxmlformats.org/officeDocument/2006/relationships/hyperlink" Target="http://a.bratsk.su/bal/main.php?key=6&amp;r=2" TargetMode="External"/><Relationship Id="rId11" Type="http://schemas.openxmlformats.org/officeDocument/2006/relationships/slide" Target="slide2.xml"/><Relationship Id="rId5" Type="http://schemas.openxmlformats.org/officeDocument/2006/relationships/hyperlink" Target="http://russights.ru/post_1334611445.html" TargetMode="External"/><Relationship Id="rId10" Type="http://schemas.openxmlformats.org/officeDocument/2006/relationships/hyperlink" Target="http://irkipedia.ru/content/irkutskiy_ostrog" TargetMode="External"/><Relationship Id="rId4" Type="http://schemas.openxmlformats.org/officeDocument/2006/relationships/hyperlink" Target="https://posmotrim.by/article/ilimskiy-ostrog-foto-i-istoriyailimskogo-ostroga.html" TargetMode="External"/><Relationship Id="rId9" Type="http://schemas.openxmlformats.org/officeDocument/2006/relationships/hyperlink" Target="https://ru.wikipedia.org/wiki/%D0%A3%D0%B4%D0%B8%D0%BD%D1%81%D0%BA%D0%B8%D0%B9_%D0%BE%D1%81%D1%82%D1%80%D0%BE%D0%B3" TargetMode="External"/></Relationships>
</file>

<file path=ppt/slides/_rels/slide17.xml.rels><?xml version="1.0" encoding="UTF-8" standalone="yes"?>
<Relationships xmlns="http://schemas.openxmlformats.org/package/2006/relationships"><Relationship Id="rId8" Type="http://schemas.openxmlformats.org/officeDocument/2006/relationships/slide" Target="slide29.xml"/><Relationship Id="rId13" Type="http://schemas.openxmlformats.org/officeDocument/2006/relationships/slide" Target="slide26.xml"/><Relationship Id="rId18" Type="http://schemas.openxmlformats.org/officeDocument/2006/relationships/slide" Target="slide33.xml"/><Relationship Id="rId3" Type="http://schemas.openxmlformats.org/officeDocument/2006/relationships/slide" Target="slide18.xml"/><Relationship Id="rId21" Type="http://schemas.openxmlformats.org/officeDocument/2006/relationships/hyperlink" Target="Prakticheskaya_znachimost.pptx" TargetMode="External"/><Relationship Id="rId7" Type="http://schemas.openxmlformats.org/officeDocument/2006/relationships/slide" Target="slide24.xml"/><Relationship Id="rId12" Type="http://schemas.openxmlformats.org/officeDocument/2006/relationships/slide" Target="slide21.xml"/><Relationship Id="rId17" Type="http://schemas.openxmlformats.org/officeDocument/2006/relationships/slide" Target="slide32.xml"/><Relationship Id="rId2" Type="http://schemas.openxmlformats.org/officeDocument/2006/relationships/notesSlide" Target="../notesSlides/notesSlide4.xml"/><Relationship Id="rId16" Type="http://schemas.openxmlformats.org/officeDocument/2006/relationships/slide" Target="slide27.xml"/><Relationship Id="rId20" Type="http://schemas.openxmlformats.org/officeDocument/2006/relationships/slide" Target="slide35.xml"/><Relationship Id="rId1" Type="http://schemas.openxmlformats.org/officeDocument/2006/relationships/slideLayout" Target="../slideLayouts/slideLayout24.xml"/><Relationship Id="rId6" Type="http://schemas.openxmlformats.org/officeDocument/2006/relationships/slide" Target="slide19.xml"/><Relationship Id="rId11" Type="http://schemas.openxmlformats.org/officeDocument/2006/relationships/slide" Target="slide30.xml"/><Relationship Id="rId24" Type="http://schemas.openxmlformats.org/officeDocument/2006/relationships/slide" Target="slide2.xml"/><Relationship Id="rId5" Type="http://schemas.openxmlformats.org/officeDocument/2006/relationships/slide" Target="slide28.xml"/><Relationship Id="rId15" Type="http://schemas.openxmlformats.org/officeDocument/2006/relationships/slide" Target="slide22.xml"/><Relationship Id="rId23" Type="http://schemas.openxmlformats.org/officeDocument/2006/relationships/hyperlink" Target="http://irkipedia.ru/content/irkutskiy_ostrog" TargetMode="External"/><Relationship Id="rId10" Type="http://schemas.openxmlformats.org/officeDocument/2006/relationships/slide" Target="slide25.xml"/><Relationship Id="rId19" Type="http://schemas.openxmlformats.org/officeDocument/2006/relationships/slide" Target="slide34.xml"/><Relationship Id="rId4" Type="http://schemas.openxmlformats.org/officeDocument/2006/relationships/slide" Target="slide23.xml"/><Relationship Id="rId9" Type="http://schemas.openxmlformats.org/officeDocument/2006/relationships/slide" Target="slide20.xml"/><Relationship Id="rId14" Type="http://schemas.openxmlformats.org/officeDocument/2006/relationships/slide" Target="slide31.xml"/><Relationship Id="rId22" Type="http://schemas.openxmlformats.org/officeDocument/2006/relationships/slide" Target="slide36.xml"/></Relationships>
</file>

<file path=ppt/slides/_rels/slide1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slide" Target="slide13.xml"/><Relationship Id="rId7" Type="http://schemas.openxmlformats.org/officeDocument/2006/relationships/slide" Target="slide9.xml"/><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slide" Target="slide2.xml"/><Relationship Id="rId5" Type="http://schemas.openxmlformats.org/officeDocument/2006/relationships/slide" Target="slide11.xml"/><Relationship Id="rId10" Type="http://schemas.openxmlformats.org/officeDocument/2006/relationships/slide" Target="slide15.xml"/><Relationship Id="rId4" Type="http://schemas.openxmlformats.org/officeDocument/2006/relationships/image" Target="../media/image8.png"/><Relationship Id="rId9"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23.xml"/><Relationship Id="rId4" Type="http://schemas.openxmlformats.org/officeDocument/2006/relationships/slide" Target="slide18.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slide" Target="slide24.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116632"/>
            <a:ext cx="7772400" cy="3096344"/>
          </a:xfrm>
        </p:spPr>
        <p:txBody>
          <a:bodyPr>
            <a:normAutofit/>
          </a:bodyPr>
          <a:lstStyle/>
          <a:p>
            <a:r>
              <a:rPr lang="ru-RU" dirty="0">
                <a:latin typeface="Comic Sans MS" panose="030F0702030302020204" pitchFamily="66" charset="0"/>
              </a:rPr>
              <a:t>Остроги Иркутской области</a:t>
            </a:r>
          </a:p>
        </p:txBody>
      </p:sp>
      <p:sp>
        <p:nvSpPr>
          <p:cNvPr id="3" name="Подзаголовок 2"/>
          <p:cNvSpPr>
            <a:spLocks noGrp="1"/>
          </p:cNvSpPr>
          <p:nvPr>
            <p:ph type="subTitle" idx="1"/>
          </p:nvPr>
        </p:nvSpPr>
        <p:spPr>
          <a:xfrm>
            <a:off x="2049488" y="3629591"/>
            <a:ext cx="5040560" cy="2376264"/>
          </a:xfrm>
        </p:spPr>
        <p:txBody>
          <a:bodyPr>
            <a:normAutofit fontScale="55000" lnSpcReduction="20000"/>
          </a:bodyPr>
          <a:lstStyle/>
          <a:p>
            <a:r>
              <a:rPr lang="ru-RU" sz="3800" dirty="0">
                <a:solidFill>
                  <a:schemeClr val="tx1"/>
                </a:solidFill>
              </a:rPr>
              <a:t>Муниципальное общеобразовательное учреждение школа №3 </a:t>
            </a:r>
            <a:r>
              <a:rPr lang="ru-RU" sz="3800" dirty="0" err="1">
                <a:solidFill>
                  <a:schemeClr val="tx1"/>
                </a:solidFill>
              </a:rPr>
              <a:t>им.Н</a:t>
            </a:r>
            <a:r>
              <a:rPr lang="ru-RU" sz="3800" dirty="0">
                <a:solidFill>
                  <a:schemeClr val="tx1"/>
                </a:solidFill>
              </a:rPr>
              <a:t>. Островского </a:t>
            </a:r>
            <a:r>
              <a:rPr lang="ru-RU" sz="3800" dirty="0" err="1">
                <a:solidFill>
                  <a:schemeClr val="tx1"/>
                </a:solidFill>
              </a:rPr>
              <a:t>г.Черемхово</a:t>
            </a:r>
            <a:endParaRPr lang="ru-RU" sz="3800" dirty="0">
              <a:solidFill>
                <a:schemeClr val="tx1"/>
              </a:solidFill>
            </a:endParaRPr>
          </a:p>
          <a:p>
            <a:pPr>
              <a:lnSpc>
                <a:spcPct val="107000"/>
              </a:lnSpc>
              <a:spcAft>
                <a:spcPts val="0"/>
              </a:spcAft>
            </a:pPr>
            <a:r>
              <a:rPr lang="ru-RU" sz="2900" b="1" dirty="0">
                <a:latin typeface="Times New Roman" panose="02020603050405020304" pitchFamily="18" charset="0"/>
                <a:ea typeface="Times New Roman" panose="02020603050405020304" pitchFamily="18" charset="0"/>
                <a:cs typeface="Times New Roman" panose="02020603050405020304" pitchFamily="18" charset="0"/>
              </a:rPr>
              <a:t>Разработчик:</a:t>
            </a:r>
            <a:endParaRPr lang="ru-RU" sz="2900" b="1"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ru-RU" sz="2900" dirty="0" err="1">
                <a:latin typeface="Times New Roman" panose="02020603050405020304" pitchFamily="18" charset="0"/>
                <a:ea typeface="Calibri" panose="020F0502020204030204" pitchFamily="34" charset="0"/>
                <a:cs typeface="Times New Roman" panose="02020603050405020304" pitchFamily="18" charset="0"/>
              </a:rPr>
              <a:t>Помазкова</a:t>
            </a:r>
            <a:r>
              <a:rPr lang="ru-RU" sz="2900" dirty="0">
                <a:latin typeface="Times New Roman" panose="02020603050405020304" pitchFamily="18" charset="0"/>
                <a:ea typeface="Calibri" panose="020F0502020204030204" pitchFamily="34" charset="0"/>
                <a:cs typeface="Times New Roman" panose="02020603050405020304" pitchFamily="18" charset="0"/>
              </a:rPr>
              <a:t>   Любовь  </a:t>
            </a:r>
            <a:r>
              <a:rPr lang="ru-RU" sz="2900" dirty="0" err="1">
                <a:latin typeface="Times New Roman" panose="02020603050405020304" pitchFamily="18" charset="0"/>
                <a:ea typeface="Calibri" panose="020F0502020204030204" pitchFamily="34" charset="0"/>
                <a:cs typeface="Times New Roman" panose="02020603050405020304" pitchFamily="18" charset="0"/>
              </a:rPr>
              <a:t>Миновна</a:t>
            </a:r>
            <a:r>
              <a:rPr lang="ru-RU" sz="2900" dirty="0">
                <a:latin typeface="Times New Roman" panose="02020603050405020304" pitchFamily="18" charset="0"/>
                <a:ea typeface="Calibri" panose="020F0502020204030204" pitchFamily="34" charset="0"/>
                <a:cs typeface="Times New Roman" panose="02020603050405020304" pitchFamily="18" charset="0"/>
              </a:rPr>
              <a:t>,   учитель географии,</a:t>
            </a:r>
            <a:endParaRPr lang="ru-RU" sz="29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ru-RU" sz="2900" dirty="0">
                <a:latin typeface="Times New Roman" panose="02020603050405020304" pitchFamily="18" charset="0"/>
                <a:ea typeface="Calibri" panose="020F0502020204030204" pitchFamily="34" charset="0"/>
                <a:cs typeface="Times New Roman" panose="02020603050405020304" pitchFamily="18" charset="0"/>
              </a:rPr>
              <a:t> </a:t>
            </a:r>
            <a:endParaRPr lang="ru-RU" sz="2900" dirty="0">
              <a:solidFill>
                <a:schemeClr val="tx1"/>
              </a:solidFill>
            </a:endParaRPr>
          </a:p>
        </p:txBody>
      </p:sp>
    </p:spTree>
    <p:extLst>
      <p:ext uri="{BB962C8B-B14F-4D97-AF65-F5344CB8AC3E}">
        <p14:creationId xmlns:p14="http://schemas.microsoft.com/office/powerpoint/2010/main" val="40606456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48" y="1031481"/>
            <a:ext cx="6048671" cy="4577079"/>
          </a:xfrm>
          <a:prstGeom prst="rect">
            <a:avLst/>
          </a:prstGeom>
        </p:spPr>
      </p:pic>
    </p:spTree>
    <p:extLst>
      <p:ext uri="{BB962C8B-B14F-4D97-AF65-F5344CB8AC3E}">
        <p14:creationId xmlns:p14="http://schemas.microsoft.com/office/powerpoint/2010/main" val="291840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143000"/>
          </a:xfrm>
        </p:spPr>
        <p:txBody>
          <a:bodyPr>
            <a:normAutofit/>
          </a:bodyPr>
          <a:lstStyle/>
          <a:p>
            <a:r>
              <a:rPr lang="ru-RU" dirty="0">
                <a:ln w="0"/>
                <a:solidFill>
                  <a:schemeClr val="tx1"/>
                </a:solidFill>
                <a:effectLst>
                  <a:outerShdw blurRad="38100" dist="19050" dir="2700000" algn="tl" rotWithShape="0">
                    <a:schemeClr val="dk1">
                      <a:alpha val="40000"/>
                    </a:schemeClr>
                  </a:outerShdw>
                </a:effectLst>
                <a:latin typeface="Comic Sans MS" panose="030F0702030302020204" pitchFamily="66" charset="0"/>
              </a:rPr>
              <a:t>Киренский острог</a:t>
            </a:r>
            <a:endParaRPr lang="ru-RU" dirty="0">
              <a:latin typeface="Comic Sans MS" panose="030F0702030302020204" pitchFamily="66" charset="0"/>
            </a:endParaRPr>
          </a:p>
        </p:txBody>
      </p:sp>
      <p:sp>
        <p:nvSpPr>
          <p:cNvPr id="3" name="Объект 2"/>
          <p:cNvSpPr>
            <a:spLocks noGrp="1"/>
          </p:cNvSpPr>
          <p:nvPr>
            <p:ph idx="1"/>
          </p:nvPr>
        </p:nvSpPr>
        <p:spPr>
          <a:xfrm>
            <a:off x="457200" y="1340768"/>
            <a:ext cx="8229600" cy="5112568"/>
          </a:xfrm>
        </p:spPr>
        <p:txBody>
          <a:bodyPr>
            <a:normAutofit/>
          </a:bodyPr>
          <a:lstStyle/>
          <a:p>
            <a:pPr marL="0" indent="0">
              <a:lnSpc>
                <a:spcPct val="80000"/>
              </a:lnSpc>
              <a:buNone/>
            </a:pPr>
            <a:r>
              <a:rPr lang="ru-RU" altLang="ru-RU" dirty="0">
                <a:solidFill>
                  <a:schemeClr val="tx1"/>
                </a:solidFill>
              </a:rPr>
              <a:t>Киренск — старейший из существующих ныне городов Иркутской области. Основан в 1630 году как Никольский погост казацким отрядом под предводительством десятника Василия Бугра. В 1665 году на месте погоста был основан острог (носил название </a:t>
            </a:r>
            <a:r>
              <a:rPr lang="ru-RU" altLang="ru-RU" dirty="0" err="1">
                <a:solidFill>
                  <a:schemeClr val="tx1"/>
                </a:solidFill>
              </a:rPr>
              <a:t>Усть</a:t>
            </a:r>
            <a:r>
              <a:rPr lang="ru-RU" altLang="ru-RU" dirty="0">
                <a:solidFill>
                  <a:schemeClr val="tx1"/>
                </a:solidFill>
              </a:rPr>
              <a:t>-Киренск). В 1675 году Киренскому острогу присвоен статус города с названием Киренск. В 1785 году воеводская канцелярия из </a:t>
            </a:r>
            <a:r>
              <a:rPr lang="ru-RU" altLang="ru-RU" dirty="0" err="1">
                <a:solidFill>
                  <a:schemeClr val="tx1"/>
                </a:solidFill>
              </a:rPr>
              <a:t>Илимска</a:t>
            </a:r>
            <a:r>
              <a:rPr lang="ru-RU" altLang="ru-RU" dirty="0">
                <a:solidFill>
                  <a:schemeClr val="tx1"/>
                </a:solidFill>
              </a:rPr>
              <a:t> перенесена в Киренск, в связи с чем последний приобрёл статус уездного города. Киренску был пожалован герб. В 1928 году был образован Киренский район с центром в городе Киренске.</a:t>
            </a:r>
            <a:br>
              <a:rPr lang="ru-RU" altLang="ru-RU" b="1" dirty="0">
                <a:solidFill>
                  <a:schemeClr val="tx1"/>
                </a:solidFill>
              </a:rPr>
            </a:br>
            <a:endParaRPr lang="ru-RU" altLang="ru-RU" dirty="0">
              <a:solidFill>
                <a:schemeClr val="tx1"/>
              </a:solidFill>
            </a:endParaRPr>
          </a:p>
        </p:txBody>
      </p:sp>
      <p:sp>
        <p:nvSpPr>
          <p:cNvPr id="4" name="Овал 3">
            <a:hlinkClick r:id="rId3" action="ppaction://hlinksldjump"/>
          </p:cNvPr>
          <p:cNvSpPr/>
          <p:nvPr/>
        </p:nvSpPr>
        <p:spPr>
          <a:xfrm>
            <a:off x="7343800" y="5964336"/>
            <a:ext cx="180020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Карта</a:t>
            </a:r>
          </a:p>
        </p:txBody>
      </p:sp>
      <p:sp>
        <p:nvSpPr>
          <p:cNvPr id="5" name="Овал 4">
            <a:hlinkClick r:id="rId4" action="ppaction://hlinksldjump"/>
          </p:cNvPr>
          <p:cNvSpPr/>
          <p:nvPr/>
        </p:nvSpPr>
        <p:spPr>
          <a:xfrm>
            <a:off x="4705672" y="5964336"/>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10</a:t>
            </a:r>
          </a:p>
        </p:txBody>
      </p:sp>
      <p:sp>
        <p:nvSpPr>
          <p:cNvPr id="6" name="Овал 5">
            <a:hlinkClick r:id="rId5" action="ppaction://hlinksldjump"/>
          </p:cNvPr>
          <p:cNvSpPr/>
          <p:nvPr/>
        </p:nvSpPr>
        <p:spPr>
          <a:xfrm>
            <a:off x="5508104" y="5964336"/>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20</a:t>
            </a:r>
          </a:p>
        </p:txBody>
      </p:sp>
      <p:sp>
        <p:nvSpPr>
          <p:cNvPr id="7" name="Овал 6">
            <a:hlinkClick r:id="rId6" action="ppaction://hlinksldjump"/>
          </p:cNvPr>
          <p:cNvSpPr/>
          <p:nvPr/>
        </p:nvSpPr>
        <p:spPr>
          <a:xfrm>
            <a:off x="6310536" y="5953100"/>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30</a:t>
            </a:r>
          </a:p>
        </p:txBody>
      </p:sp>
    </p:spTree>
    <p:extLst>
      <p:ext uri="{BB962C8B-B14F-4D97-AF65-F5344CB8AC3E}">
        <p14:creationId xmlns:p14="http://schemas.microsoft.com/office/powerpoint/2010/main" val="1986966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1" y="836712"/>
            <a:ext cx="8043447" cy="5040560"/>
          </a:xfrm>
          <a:prstGeom prst="rect">
            <a:avLst/>
          </a:prstGeom>
        </p:spPr>
      </p:pic>
    </p:spTree>
    <p:extLst>
      <p:ext uri="{BB962C8B-B14F-4D97-AF65-F5344CB8AC3E}">
        <p14:creationId xmlns:p14="http://schemas.microsoft.com/office/powerpoint/2010/main" val="3007013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dirty="0" err="1">
                <a:ln w="0"/>
                <a:solidFill>
                  <a:schemeClr val="tx1"/>
                </a:solidFill>
                <a:effectLst>
                  <a:outerShdw blurRad="38100" dist="19050" dir="2700000" algn="tl" rotWithShape="0">
                    <a:schemeClr val="dk1">
                      <a:alpha val="40000"/>
                    </a:schemeClr>
                  </a:outerShdw>
                </a:effectLst>
                <a:latin typeface="Comic Sans MS" panose="030F0702030302020204" pitchFamily="66" charset="0"/>
              </a:rPr>
              <a:t>Удинский</a:t>
            </a:r>
            <a:r>
              <a:rPr lang="ru-RU" dirty="0">
                <a:ln w="0"/>
                <a:solidFill>
                  <a:schemeClr val="tx1"/>
                </a:solidFill>
                <a:effectLst>
                  <a:outerShdw blurRad="38100" dist="19050" dir="2700000" algn="tl" rotWithShape="0">
                    <a:schemeClr val="dk1">
                      <a:alpha val="40000"/>
                    </a:schemeClr>
                  </a:outerShdw>
                </a:effectLst>
                <a:latin typeface="Comic Sans MS" panose="030F0702030302020204" pitchFamily="66" charset="0"/>
              </a:rPr>
              <a:t> острог</a:t>
            </a:r>
            <a:endParaRPr lang="ru-RU" dirty="0">
              <a:latin typeface="Comic Sans MS" panose="030F0702030302020204" pitchFamily="66" charset="0"/>
            </a:endParaRPr>
          </a:p>
        </p:txBody>
      </p:sp>
      <p:sp>
        <p:nvSpPr>
          <p:cNvPr id="3" name="Объект 2"/>
          <p:cNvSpPr>
            <a:spLocks noGrp="1"/>
          </p:cNvSpPr>
          <p:nvPr>
            <p:ph idx="1"/>
          </p:nvPr>
        </p:nvSpPr>
        <p:spPr>
          <a:xfrm>
            <a:off x="683568" y="1268760"/>
            <a:ext cx="8003232" cy="5256584"/>
          </a:xfrm>
        </p:spPr>
        <p:txBody>
          <a:bodyPr>
            <a:normAutofit fontScale="62500" lnSpcReduction="20000"/>
          </a:bodyPr>
          <a:lstStyle/>
          <a:p>
            <a:pPr marL="0" indent="0">
              <a:buNone/>
            </a:pPr>
            <a:r>
              <a:rPr lang="ru-RU" altLang="ru-RU" sz="3400" dirty="0" err="1">
                <a:solidFill>
                  <a:schemeClr val="tx1"/>
                </a:solidFill>
              </a:rPr>
              <a:t>Удинский</a:t>
            </a:r>
            <a:r>
              <a:rPr lang="ru-RU" altLang="ru-RU" sz="3400" dirty="0">
                <a:solidFill>
                  <a:schemeClr val="tx1"/>
                </a:solidFill>
              </a:rPr>
              <a:t> острог – оборонительное укрепление, расположенный на реке Уде — правом притоке реки </a:t>
            </a:r>
            <a:r>
              <a:rPr lang="ru-RU" altLang="ru-RU" sz="3400" dirty="0" err="1">
                <a:solidFill>
                  <a:schemeClr val="tx1"/>
                </a:solidFill>
              </a:rPr>
              <a:t>Тасеевой</a:t>
            </a:r>
            <a:r>
              <a:rPr lang="ru-RU" altLang="ru-RU" sz="3400" dirty="0">
                <a:solidFill>
                  <a:schemeClr val="tx1"/>
                </a:solidFill>
              </a:rPr>
              <a:t> (бассейн Ангары). Атаман </a:t>
            </a:r>
            <a:r>
              <a:rPr lang="ru-RU" altLang="ru-RU" sz="3400" dirty="0" err="1">
                <a:solidFill>
                  <a:schemeClr val="tx1"/>
                </a:solidFill>
              </a:rPr>
              <a:t>Е.Тюменцев</a:t>
            </a:r>
            <a:r>
              <a:rPr lang="ru-RU" altLang="ru-RU" sz="3400" dirty="0">
                <a:solidFill>
                  <a:schemeClr val="tx1"/>
                </a:solidFill>
              </a:rPr>
              <a:t> с отрядом казаков, который и заложил </a:t>
            </a:r>
            <a:r>
              <a:rPr lang="ru-RU" altLang="ru-RU" sz="3400" b="1" dirty="0">
                <a:solidFill>
                  <a:schemeClr val="tx1"/>
                </a:solidFill>
              </a:rPr>
              <a:t>14 октября 1648 г. </a:t>
            </a:r>
            <a:r>
              <a:rPr lang="ru-RU" altLang="ru-RU" sz="3400" dirty="0">
                <a:solidFill>
                  <a:schemeClr val="tx1"/>
                </a:solidFill>
              </a:rPr>
              <a:t>в Покров день на высоком правом берегу Уды «государево зимовье». В </a:t>
            </a:r>
            <a:r>
              <a:rPr lang="ru-RU" altLang="ru-RU" sz="3400" b="1" dirty="0">
                <a:solidFill>
                  <a:schemeClr val="tx1"/>
                </a:solidFill>
              </a:rPr>
              <a:t>1664 г</a:t>
            </a:r>
            <a:r>
              <a:rPr lang="ru-RU" altLang="ru-RU" sz="3400" dirty="0">
                <a:solidFill>
                  <a:schemeClr val="tx1"/>
                </a:solidFill>
              </a:rPr>
              <a:t>. </a:t>
            </a:r>
            <a:r>
              <a:rPr lang="ru-RU" altLang="ru-RU" sz="3400" dirty="0" err="1">
                <a:solidFill>
                  <a:schemeClr val="tx1"/>
                </a:solidFill>
              </a:rPr>
              <a:t>Удинскому</a:t>
            </a:r>
            <a:r>
              <a:rPr lang="ru-RU" altLang="ru-RU" sz="3400" dirty="0">
                <a:solidFill>
                  <a:schemeClr val="tx1"/>
                </a:solidFill>
              </a:rPr>
              <a:t> поселению было пожаловано звание острога и он становится не только укреплением, но и центром торговли и земледелия. В </a:t>
            </a:r>
            <a:r>
              <a:rPr lang="ru-RU" altLang="ru-RU" sz="3400" b="1" dirty="0">
                <a:solidFill>
                  <a:schemeClr val="tx1"/>
                </a:solidFill>
              </a:rPr>
              <a:t>1645 </a:t>
            </a:r>
            <a:r>
              <a:rPr lang="ru-RU" altLang="ru-RU" sz="3400" dirty="0">
                <a:solidFill>
                  <a:schemeClr val="tx1"/>
                </a:solidFill>
              </a:rPr>
              <a:t>году отряды атаманов Кольцова и Тюменцева нанесли поражение </a:t>
            </a:r>
            <a:r>
              <a:rPr lang="ru-RU" altLang="ru-RU" sz="3400" dirty="0" err="1">
                <a:solidFill>
                  <a:schemeClr val="tx1"/>
                </a:solidFill>
              </a:rPr>
              <a:t>князцу</a:t>
            </a:r>
            <a:r>
              <a:rPr lang="ru-RU" altLang="ru-RU" sz="3400" dirty="0">
                <a:solidFill>
                  <a:schemeClr val="tx1"/>
                </a:solidFill>
              </a:rPr>
              <a:t> </a:t>
            </a:r>
            <a:r>
              <a:rPr lang="ru-RU" altLang="ru-RU" sz="3400" dirty="0" err="1">
                <a:solidFill>
                  <a:schemeClr val="tx1"/>
                </a:solidFill>
              </a:rPr>
              <a:t>удинских</a:t>
            </a:r>
            <a:r>
              <a:rPr lang="ru-RU" altLang="ru-RU" sz="3400" dirty="0">
                <a:solidFill>
                  <a:schemeClr val="tx1"/>
                </a:solidFill>
              </a:rPr>
              <a:t> бурят </a:t>
            </a:r>
            <a:r>
              <a:rPr lang="ru-RU" altLang="ru-RU" sz="3400" dirty="0" err="1">
                <a:solidFill>
                  <a:schemeClr val="tx1"/>
                </a:solidFill>
              </a:rPr>
              <a:t>Оилану</a:t>
            </a:r>
            <a:r>
              <a:rPr lang="ru-RU" altLang="ru-RU" sz="3400" dirty="0">
                <a:solidFill>
                  <a:schemeClr val="tx1"/>
                </a:solidFill>
              </a:rPr>
              <a:t> и принудили его дать "шерсть навечно". Но и после этого столкновения не прекратились: после постройки </a:t>
            </a:r>
            <a:r>
              <a:rPr lang="ru-RU" altLang="ru-RU" sz="3400" dirty="0" err="1">
                <a:solidFill>
                  <a:schemeClr val="tx1"/>
                </a:solidFill>
              </a:rPr>
              <a:t>удинского</a:t>
            </a:r>
            <a:r>
              <a:rPr lang="ru-RU" altLang="ru-RU" sz="3400" dirty="0">
                <a:solidFill>
                  <a:schemeClr val="tx1"/>
                </a:solidFill>
              </a:rPr>
              <a:t> острожка в </a:t>
            </a:r>
            <a:r>
              <a:rPr lang="ru-RU" altLang="ru-RU" sz="3400" b="1" dirty="0">
                <a:solidFill>
                  <a:schemeClr val="tx1"/>
                </a:solidFill>
              </a:rPr>
              <a:t>1652</a:t>
            </a:r>
            <a:r>
              <a:rPr lang="ru-RU" altLang="ru-RU" sz="3400" dirty="0">
                <a:solidFill>
                  <a:schemeClr val="tx1"/>
                </a:solidFill>
              </a:rPr>
              <a:t> году казакам пришлось сражаться с родственниками </a:t>
            </a:r>
            <a:r>
              <a:rPr lang="ru-RU" altLang="ru-RU" sz="3400" dirty="0" err="1">
                <a:solidFill>
                  <a:schemeClr val="tx1"/>
                </a:solidFill>
              </a:rPr>
              <a:t>Оилана</a:t>
            </a:r>
            <a:r>
              <a:rPr lang="ru-RU" altLang="ru-RU" sz="3400" dirty="0">
                <a:solidFill>
                  <a:schemeClr val="tx1"/>
                </a:solidFill>
              </a:rPr>
              <a:t>. Но необходимость в союзнике для борьбы с набегами враждебных народов и потребность в надежных экономических связях заставила бурят примириться с сильным соседом и присягнуть русскому царю.</a:t>
            </a:r>
          </a:p>
          <a:p>
            <a:pPr marL="0" indent="0">
              <a:buNone/>
            </a:pPr>
            <a:r>
              <a:rPr lang="ru-RU" altLang="ru-RU" sz="3400" dirty="0">
                <a:solidFill>
                  <a:schemeClr val="tx1"/>
                </a:solidFill>
              </a:rPr>
              <a:t>Немного позднее,  в 1700 году он был переименован в </a:t>
            </a:r>
            <a:r>
              <a:rPr lang="ru-RU" altLang="ru-RU" sz="3400" dirty="0" err="1">
                <a:solidFill>
                  <a:schemeClr val="tx1"/>
                </a:solidFill>
              </a:rPr>
              <a:t>Нижнеудинский</a:t>
            </a:r>
            <a:r>
              <a:rPr lang="ru-RU" altLang="ru-RU" sz="3400" dirty="0">
                <a:solidFill>
                  <a:schemeClr val="tx1"/>
                </a:solidFill>
              </a:rPr>
              <a:t>, в отличие от основанного в Забайкалье </a:t>
            </a:r>
            <a:r>
              <a:rPr lang="ru-RU" altLang="ru-RU" sz="3400" dirty="0" err="1">
                <a:solidFill>
                  <a:schemeClr val="tx1"/>
                </a:solidFill>
              </a:rPr>
              <a:t>Верхнеудинского</a:t>
            </a:r>
            <a:r>
              <a:rPr lang="ru-RU" altLang="ru-RU" sz="3400" dirty="0">
                <a:solidFill>
                  <a:schemeClr val="tx1"/>
                </a:solidFill>
              </a:rPr>
              <a:t> острога. </a:t>
            </a:r>
          </a:p>
          <a:p>
            <a:endParaRPr lang="ru-RU" dirty="0"/>
          </a:p>
          <a:p>
            <a:endParaRPr lang="ru-RU" dirty="0"/>
          </a:p>
        </p:txBody>
      </p:sp>
      <p:sp>
        <p:nvSpPr>
          <p:cNvPr id="4" name="Овал 3">
            <a:hlinkClick r:id="rId2" action="ppaction://hlinksldjump"/>
          </p:cNvPr>
          <p:cNvSpPr/>
          <p:nvPr/>
        </p:nvSpPr>
        <p:spPr>
          <a:xfrm>
            <a:off x="7343800" y="5964336"/>
            <a:ext cx="180020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Карта</a:t>
            </a:r>
          </a:p>
        </p:txBody>
      </p:sp>
      <p:sp>
        <p:nvSpPr>
          <p:cNvPr id="5" name="Овал 4">
            <a:hlinkClick r:id="rId3" action="ppaction://hlinksldjump"/>
          </p:cNvPr>
          <p:cNvSpPr/>
          <p:nvPr/>
        </p:nvSpPr>
        <p:spPr>
          <a:xfrm>
            <a:off x="4839344" y="5987156"/>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10</a:t>
            </a:r>
          </a:p>
        </p:txBody>
      </p:sp>
      <p:sp>
        <p:nvSpPr>
          <p:cNvPr id="6" name="Овал 5">
            <a:hlinkClick r:id="rId4" action="ppaction://hlinksldjump"/>
          </p:cNvPr>
          <p:cNvSpPr/>
          <p:nvPr/>
        </p:nvSpPr>
        <p:spPr>
          <a:xfrm>
            <a:off x="5641776" y="5987156"/>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20</a:t>
            </a:r>
          </a:p>
        </p:txBody>
      </p:sp>
      <p:sp>
        <p:nvSpPr>
          <p:cNvPr id="7" name="Овал 6">
            <a:hlinkClick r:id="rId5" action="ppaction://hlinksldjump"/>
          </p:cNvPr>
          <p:cNvSpPr/>
          <p:nvPr/>
        </p:nvSpPr>
        <p:spPr>
          <a:xfrm>
            <a:off x="6444208" y="5975920"/>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30</a:t>
            </a:r>
          </a:p>
        </p:txBody>
      </p:sp>
    </p:spTree>
    <p:extLst>
      <p:ext uri="{BB962C8B-B14F-4D97-AF65-F5344CB8AC3E}">
        <p14:creationId xmlns:p14="http://schemas.microsoft.com/office/powerpoint/2010/main" val="1058673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1610" y="476672"/>
            <a:ext cx="7038782" cy="5775042"/>
          </a:xfrm>
          <a:prstGeom prst="rect">
            <a:avLst/>
          </a:prstGeom>
        </p:spPr>
      </p:pic>
    </p:spTree>
    <p:extLst>
      <p:ext uri="{BB962C8B-B14F-4D97-AF65-F5344CB8AC3E}">
        <p14:creationId xmlns:p14="http://schemas.microsoft.com/office/powerpoint/2010/main" val="13235141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ru-RU" b="1" dirty="0">
                <a:latin typeface="Comic Sans MS" panose="030F0702030302020204" pitchFamily="66" charset="0"/>
              </a:rPr>
              <a:t>Иркутский острог</a:t>
            </a:r>
            <a:endParaRPr lang="ru-RU" dirty="0">
              <a:latin typeface="Comic Sans MS" panose="030F0702030302020204" pitchFamily="66" charset="0"/>
            </a:endParaRPr>
          </a:p>
        </p:txBody>
      </p:sp>
      <p:sp>
        <p:nvSpPr>
          <p:cNvPr id="3" name="Объект 2"/>
          <p:cNvSpPr>
            <a:spLocks noGrp="1"/>
          </p:cNvSpPr>
          <p:nvPr>
            <p:ph idx="1"/>
          </p:nvPr>
        </p:nvSpPr>
        <p:spPr>
          <a:xfrm>
            <a:off x="457200" y="1196752"/>
            <a:ext cx="8229600" cy="5328592"/>
          </a:xfrm>
        </p:spPr>
        <p:txBody>
          <a:bodyPr>
            <a:noAutofit/>
          </a:bodyPr>
          <a:lstStyle/>
          <a:p>
            <a:pPr marL="0" indent="0">
              <a:buNone/>
            </a:pPr>
            <a:r>
              <a:rPr lang="ru-RU" sz="2000" dirty="0">
                <a:solidFill>
                  <a:schemeClr val="tx1"/>
                </a:solidFill>
              </a:rPr>
              <a:t>Иркутский острог  — крепостное сооружение в старом Иркутске, политический, экономический и культурный центр основанного поселения. Построен в 1661, позже перестраивался и расширялся. До конца XVIII века служил оборонительной системой от возможных набегов кочевников из приграничных государств. Возникновению Иркутска предшествовало строительство малого зимовья. Его основал енисейский казак Иван </a:t>
            </a:r>
            <a:r>
              <a:rPr lang="ru-RU" sz="2000" dirty="0" err="1">
                <a:solidFill>
                  <a:schemeClr val="tx1"/>
                </a:solidFill>
              </a:rPr>
              <a:t>Похабов</a:t>
            </a:r>
            <a:r>
              <a:rPr lang="ru-RU" sz="2000" dirty="0">
                <a:solidFill>
                  <a:schemeClr val="tx1"/>
                </a:solidFill>
              </a:rPr>
              <a:t> в 1652 на острове </a:t>
            </a:r>
            <a:r>
              <a:rPr lang="ru-RU" sz="2000" dirty="0" err="1">
                <a:solidFill>
                  <a:schemeClr val="tx1"/>
                </a:solidFill>
              </a:rPr>
              <a:t>Дьячий</a:t>
            </a:r>
            <a:r>
              <a:rPr lang="ru-RU" sz="2000" dirty="0">
                <a:solidFill>
                  <a:schemeClr val="tx1"/>
                </a:solidFill>
              </a:rPr>
              <a:t>, расположенном против устья реки Иркут, впадающей в Ангару. Место оказалось неудачным, так как постоянно заливалось весенней водой, да и для дальнейшего развития поселения территория острова была слишком мала. Енисейский воевода Иван Иванович Ржевский предложил найти другое место для создания будущего оплота. Местом для нового острога стал высокий берег Ангары, не затопляемый в половодье. Его строительством руководил енисейский казак Яков Иванович </a:t>
            </a:r>
            <a:r>
              <a:rPr lang="ru-RU" sz="2000" dirty="0" err="1">
                <a:solidFill>
                  <a:schemeClr val="tx1"/>
                </a:solidFill>
              </a:rPr>
              <a:t>Похабов</a:t>
            </a:r>
            <a:r>
              <a:rPr lang="ru-RU" sz="2000" dirty="0">
                <a:solidFill>
                  <a:schemeClr val="tx1"/>
                </a:solidFill>
              </a:rPr>
              <a:t>, который традиционно считается основателем Иркутска. В 1686 острог стал уездным городом. В 1696 Иркутску был дан герб — “</a:t>
            </a:r>
            <a:r>
              <a:rPr lang="ru-RU" sz="2000" i="1" dirty="0">
                <a:solidFill>
                  <a:schemeClr val="tx1"/>
                </a:solidFill>
              </a:rPr>
              <a:t>в серебряном поле барс, бегущий по зеленой траве и имеющий в челюстях соболя</a:t>
            </a:r>
            <a:r>
              <a:rPr lang="ru-RU" sz="2000" dirty="0">
                <a:solidFill>
                  <a:schemeClr val="tx1"/>
                </a:solidFill>
              </a:rPr>
              <a:t>.</a:t>
            </a:r>
          </a:p>
        </p:txBody>
      </p:sp>
      <p:sp>
        <p:nvSpPr>
          <p:cNvPr id="4" name="Овал 3">
            <a:hlinkClick r:id="rId2" action="ppaction://hlinksldjump"/>
          </p:cNvPr>
          <p:cNvSpPr/>
          <p:nvPr/>
        </p:nvSpPr>
        <p:spPr>
          <a:xfrm>
            <a:off x="7343800" y="6137920"/>
            <a:ext cx="180020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Карта</a:t>
            </a:r>
          </a:p>
        </p:txBody>
      </p:sp>
      <p:sp>
        <p:nvSpPr>
          <p:cNvPr id="5" name="Овал 4">
            <a:hlinkClick r:id="rId3" action="ppaction://hlinksldjump"/>
          </p:cNvPr>
          <p:cNvSpPr/>
          <p:nvPr/>
        </p:nvSpPr>
        <p:spPr>
          <a:xfrm>
            <a:off x="4705672" y="6137920"/>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10</a:t>
            </a:r>
          </a:p>
        </p:txBody>
      </p:sp>
      <p:sp>
        <p:nvSpPr>
          <p:cNvPr id="6" name="Овал 5">
            <a:hlinkClick r:id="rId4" action="ppaction://hlinksldjump"/>
          </p:cNvPr>
          <p:cNvSpPr/>
          <p:nvPr/>
        </p:nvSpPr>
        <p:spPr>
          <a:xfrm>
            <a:off x="5508104" y="6137920"/>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20</a:t>
            </a:r>
          </a:p>
        </p:txBody>
      </p:sp>
      <p:sp>
        <p:nvSpPr>
          <p:cNvPr id="7" name="Овал 6">
            <a:hlinkClick r:id="rId5" action="ppaction://hlinksldjump"/>
          </p:cNvPr>
          <p:cNvSpPr/>
          <p:nvPr/>
        </p:nvSpPr>
        <p:spPr>
          <a:xfrm>
            <a:off x="6310536" y="6126684"/>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30</a:t>
            </a:r>
          </a:p>
        </p:txBody>
      </p:sp>
    </p:spTree>
    <p:extLst>
      <p:ext uri="{BB962C8B-B14F-4D97-AF65-F5344CB8AC3E}">
        <p14:creationId xmlns:p14="http://schemas.microsoft.com/office/powerpoint/2010/main" val="2520541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827584" y="338328"/>
            <a:ext cx="7488832" cy="1252728"/>
          </a:xfrm>
        </p:spPr>
        <p:txBody>
          <a:bodyPr/>
          <a:lstStyle/>
          <a:p>
            <a:r>
              <a:rPr lang="ru-RU" dirty="0">
                <a:latin typeface="Comic Sans MS" panose="030F0702030302020204" pitchFamily="66" charset="0"/>
              </a:rPr>
              <a:t>Источники:</a:t>
            </a:r>
          </a:p>
        </p:txBody>
      </p:sp>
      <p:sp>
        <p:nvSpPr>
          <p:cNvPr id="2" name="Объект 1"/>
          <p:cNvSpPr>
            <a:spLocks noGrp="1"/>
          </p:cNvSpPr>
          <p:nvPr>
            <p:ph idx="1"/>
          </p:nvPr>
        </p:nvSpPr>
        <p:spPr>
          <a:xfrm>
            <a:off x="872067" y="1628800"/>
            <a:ext cx="7408333" cy="4497363"/>
          </a:xfrm>
          <a:noFill/>
        </p:spPr>
        <p:txBody>
          <a:bodyPr>
            <a:normAutofit fontScale="85000" lnSpcReduction="20000"/>
          </a:bodyPr>
          <a:lstStyle/>
          <a:p>
            <a:pPr marL="0" indent="0">
              <a:buNone/>
            </a:pPr>
            <a:r>
              <a:rPr lang="ru-RU" b="1" i="1" dirty="0">
                <a:solidFill>
                  <a:schemeClr val="tx1"/>
                </a:solidFill>
                <a:hlinkClick r:id="rId2"/>
              </a:rPr>
              <a:t>1.http://www.irk.aif.ru/irk_legend/irk_legend_details/78054</a:t>
            </a:r>
            <a:endParaRPr lang="ru-RU" b="1" i="1" dirty="0">
              <a:solidFill>
                <a:schemeClr val="tx1"/>
              </a:solidFill>
            </a:endParaRPr>
          </a:p>
          <a:p>
            <a:pPr marL="0" indent="0">
              <a:buNone/>
            </a:pPr>
            <a:r>
              <a:rPr lang="ru-RU" b="1" i="1" dirty="0">
                <a:solidFill>
                  <a:schemeClr val="tx1"/>
                </a:solidFill>
                <a:hlinkClick r:id="rId3"/>
              </a:rPr>
              <a:t>2.https://uchebniki-besplatno.com/geografiya-rossii_1422/istoriya-osvoeniya-50689.html</a:t>
            </a:r>
            <a:endParaRPr lang="ru-RU" b="1" i="1" dirty="0">
              <a:solidFill>
                <a:schemeClr val="tx1"/>
              </a:solidFill>
            </a:endParaRPr>
          </a:p>
          <a:p>
            <a:pPr marL="0" indent="0">
              <a:buNone/>
            </a:pPr>
            <a:r>
              <a:rPr lang="ru-RU" b="1" i="1" dirty="0">
                <a:solidFill>
                  <a:schemeClr val="tx1"/>
                </a:solidFill>
                <a:hlinkClick r:id="rId4"/>
              </a:rPr>
              <a:t>3.https://posmotrim.by/article/ilimskiy-ostrog-foto-i-istoriyailimskogo-ostroga.html</a:t>
            </a:r>
            <a:endParaRPr lang="ru-RU" b="1" i="1" dirty="0">
              <a:solidFill>
                <a:schemeClr val="tx1"/>
              </a:solidFill>
            </a:endParaRPr>
          </a:p>
          <a:p>
            <a:pPr marL="0" indent="0">
              <a:buNone/>
            </a:pPr>
            <a:r>
              <a:rPr lang="ru-RU" b="1" i="1" dirty="0">
                <a:solidFill>
                  <a:schemeClr val="tx1"/>
                </a:solidFill>
                <a:hlinkClick r:id="rId5"/>
              </a:rPr>
              <a:t>4.http://russights.ru/post_1334611445.html</a:t>
            </a:r>
            <a:endParaRPr lang="ru-RU" b="1" i="1" dirty="0">
              <a:solidFill>
                <a:schemeClr val="tx1"/>
              </a:solidFill>
            </a:endParaRPr>
          </a:p>
          <a:p>
            <a:pPr marL="0" indent="0">
              <a:buNone/>
            </a:pPr>
            <a:r>
              <a:rPr lang="ru-RU" b="1" i="1" dirty="0">
                <a:solidFill>
                  <a:schemeClr val="tx1"/>
                </a:solidFill>
                <a:hlinkClick r:id="rId6"/>
              </a:rPr>
              <a:t>5.http://a.bratsk.su/bal/main.php?key=6&amp;r=2</a:t>
            </a:r>
            <a:r>
              <a:rPr lang="ru-RU" b="1" i="1" dirty="0">
                <a:solidFill>
                  <a:schemeClr val="tx1"/>
                </a:solidFill>
              </a:rPr>
              <a:t> </a:t>
            </a:r>
          </a:p>
          <a:p>
            <a:pPr marL="0" indent="0">
              <a:buNone/>
            </a:pPr>
            <a:r>
              <a:rPr lang="ru-RU" b="1" i="1" dirty="0">
                <a:solidFill>
                  <a:schemeClr val="tx1"/>
                </a:solidFill>
                <a:hlinkClick r:id="rId7"/>
              </a:rPr>
              <a:t>6.https://varandej.livejournal.com/433153.html</a:t>
            </a:r>
            <a:endParaRPr lang="ru-RU" b="1" i="1" dirty="0">
              <a:solidFill>
                <a:schemeClr val="tx1"/>
              </a:solidFill>
            </a:endParaRPr>
          </a:p>
          <a:p>
            <a:pPr marL="0" indent="0">
              <a:buNone/>
            </a:pPr>
            <a:r>
              <a:rPr lang="ru-RU" b="1" i="1" dirty="0">
                <a:solidFill>
                  <a:schemeClr val="tx1"/>
                </a:solidFill>
                <a:hlinkClick r:id="rId8"/>
              </a:rPr>
              <a:t>7.http://irkipedia.ru/content/ust_kutskiy_ostrog</a:t>
            </a:r>
            <a:endParaRPr lang="ru-RU" b="1" i="1" dirty="0">
              <a:solidFill>
                <a:schemeClr val="tx1"/>
              </a:solidFill>
            </a:endParaRPr>
          </a:p>
          <a:p>
            <a:pPr marL="0" indent="0">
              <a:buNone/>
            </a:pPr>
            <a:r>
              <a:rPr lang="ru-RU" b="1" i="1" dirty="0">
                <a:solidFill>
                  <a:schemeClr val="tx1"/>
                </a:solidFill>
                <a:hlinkClick r:id="rId9"/>
              </a:rPr>
              <a:t>8.https://ru.wikipedia.org/wiki/%D0%A3%D0%B4%D0%B8%D0%BD%D1%81%D0%BA%D0%B8%D0%B9_%D0%BE%D1%81%D1%82%D1%80%D0%BE%D0%B3</a:t>
            </a:r>
            <a:endParaRPr lang="ru-RU" b="1" i="1" dirty="0">
              <a:solidFill>
                <a:schemeClr val="tx1"/>
              </a:solidFill>
            </a:endParaRPr>
          </a:p>
          <a:p>
            <a:pPr marL="0" indent="0">
              <a:buNone/>
            </a:pPr>
            <a:r>
              <a:rPr lang="ru-RU" b="1" i="1" dirty="0">
                <a:solidFill>
                  <a:schemeClr val="tx1"/>
                </a:solidFill>
                <a:hlinkClick r:id="rId10"/>
              </a:rPr>
              <a:t>9.http://irkipedia.ru/content/irkutskiy_ostrog</a:t>
            </a:r>
            <a:endParaRPr lang="ru-RU" b="1" i="1" dirty="0">
              <a:solidFill>
                <a:schemeClr val="tx1"/>
              </a:solidFill>
            </a:endParaRPr>
          </a:p>
          <a:p>
            <a:pPr marL="0" indent="0">
              <a:buNone/>
            </a:pPr>
            <a:endParaRPr lang="ru-RU" dirty="0"/>
          </a:p>
        </p:txBody>
      </p:sp>
      <p:sp>
        <p:nvSpPr>
          <p:cNvPr id="4" name="Прямоугольник 3">
            <a:hlinkClick r:id="rId11" action="ppaction://hlinksldjump"/>
          </p:cNvPr>
          <p:cNvSpPr/>
          <p:nvPr/>
        </p:nvSpPr>
        <p:spPr>
          <a:xfrm>
            <a:off x="7596336" y="6126163"/>
            <a:ext cx="1440160" cy="6152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Tree>
    <p:extLst>
      <p:ext uri="{BB962C8B-B14F-4D97-AF65-F5344CB8AC3E}">
        <p14:creationId xmlns:p14="http://schemas.microsoft.com/office/powerpoint/2010/main" val="19892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95659" y="404664"/>
            <a:ext cx="3486601"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a:ln w="0"/>
                <a:solidFill>
                  <a:schemeClr val="tx1"/>
                </a:solidFill>
                <a:effectLst>
                  <a:outerShdw blurRad="38100" dist="19050" dir="2700000" algn="tl" rotWithShape="0">
                    <a:schemeClr val="dk1">
                      <a:alpha val="40000"/>
                    </a:schemeClr>
                  </a:outerShdw>
                </a:effectLst>
              </a:rPr>
              <a:t>Братский острог</a:t>
            </a:r>
          </a:p>
        </p:txBody>
      </p:sp>
      <p:sp>
        <p:nvSpPr>
          <p:cNvPr id="8" name="Прямоугольник 7"/>
          <p:cNvSpPr/>
          <p:nvPr/>
        </p:nvSpPr>
        <p:spPr>
          <a:xfrm>
            <a:off x="467544" y="1364365"/>
            <a:ext cx="3486601"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a:ln w="0"/>
                <a:solidFill>
                  <a:schemeClr val="tx1"/>
                </a:solidFill>
                <a:effectLst>
                  <a:outerShdw blurRad="38100" dist="19050" dir="2700000" algn="tl" rotWithShape="0">
                    <a:schemeClr val="dk1">
                      <a:alpha val="40000"/>
                    </a:schemeClr>
                  </a:outerShdw>
                </a:effectLst>
              </a:rPr>
              <a:t>Илимский острог</a:t>
            </a:r>
          </a:p>
        </p:txBody>
      </p:sp>
      <p:sp>
        <p:nvSpPr>
          <p:cNvPr id="10" name="Прямоугольник 9"/>
          <p:cNvSpPr/>
          <p:nvPr/>
        </p:nvSpPr>
        <p:spPr>
          <a:xfrm>
            <a:off x="495659" y="2256951"/>
            <a:ext cx="3486601"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err="1">
                <a:ln w="0"/>
                <a:solidFill>
                  <a:schemeClr val="tx1"/>
                </a:solidFill>
                <a:effectLst>
                  <a:outerShdw blurRad="38100" dist="19050" dir="2700000" algn="tl" rotWithShape="0">
                    <a:schemeClr val="dk1">
                      <a:alpha val="40000"/>
                    </a:schemeClr>
                  </a:outerShdw>
                </a:effectLst>
              </a:rPr>
              <a:t>Усть-Кутский</a:t>
            </a:r>
            <a:r>
              <a:rPr lang="ru-RU" dirty="0">
                <a:ln w="0"/>
                <a:solidFill>
                  <a:schemeClr val="tx1"/>
                </a:solidFill>
                <a:effectLst>
                  <a:outerShdw blurRad="38100" dist="19050" dir="2700000" algn="tl" rotWithShape="0">
                    <a:schemeClr val="dk1">
                      <a:alpha val="40000"/>
                    </a:schemeClr>
                  </a:outerShdw>
                </a:effectLst>
              </a:rPr>
              <a:t> острог</a:t>
            </a:r>
          </a:p>
        </p:txBody>
      </p:sp>
      <p:sp>
        <p:nvSpPr>
          <p:cNvPr id="11" name="Прямоугольник 10"/>
          <p:cNvSpPr/>
          <p:nvPr/>
        </p:nvSpPr>
        <p:spPr>
          <a:xfrm>
            <a:off x="491649" y="3183095"/>
            <a:ext cx="3486601"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a:ln w="0"/>
                <a:solidFill>
                  <a:schemeClr val="tx1"/>
                </a:solidFill>
                <a:effectLst>
                  <a:outerShdw blurRad="38100" dist="19050" dir="2700000" algn="tl" rotWithShape="0">
                    <a:schemeClr val="dk1">
                      <a:alpha val="40000"/>
                    </a:schemeClr>
                  </a:outerShdw>
                </a:effectLst>
              </a:rPr>
              <a:t>Киренский острог</a:t>
            </a:r>
          </a:p>
        </p:txBody>
      </p:sp>
      <p:sp>
        <p:nvSpPr>
          <p:cNvPr id="12" name="Прямоугольник 11"/>
          <p:cNvSpPr/>
          <p:nvPr/>
        </p:nvSpPr>
        <p:spPr>
          <a:xfrm>
            <a:off x="528642" y="4167184"/>
            <a:ext cx="3486601"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err="1">
                <a:ln w="0"/>
                <a:solidFill>
                  <a:schemeClr val="tx1"/>
                </a:solidFill>
                <a:effectLst>
                  <a:outerShdw blurRad="38100" dist="19050" dir="2700000" algn="tl" rotWithShape="0">
                    <a:schemeClr val="dk1">
                      <a:alpha val="40000"/>
                    </a:schemeClr>
                  </a:outerShdw>
                </a:effectLst>
              </a:rPr>
              <a:t>Удинский</a:t>
            </a:r>
            <a:r>
              <a:rPr lang="ru-RU" dirty="0">
                <a:ln w="0"/>
                <a:solidFill>
                  <a:schemeClr val="tx1"/>
                </a:solidFill>
                <a:effectLst>
                  <a:outerShdw blurRad="38100" dist="19050" dir="2700000" algn="tl" rotWithShape="0">
                    <a:schemeClr val="dk1">
                      <a:alpha val="40000"/>
                    </a:schemeClr>
                  </a:outerShdw>
                </a:effectLst>
              </a:rPr>
              <a:t> острог</a:t>
            </a:r>
          </a:p>
        </p:txBody>
      </p:sp>
      <p:sp>
        <p:nvSpPr>
          <p:cNvPr id="13" name="Прямоугольник 12">
            <a:hlinkClick r:id="rId3" action="ppaction://hlinksldjump"/>
          </p:cNvPr>
          <p:cNvSpPr/>
          <p:nvPr/>
        </p:nvSpPr>
        <p:spPr>
          <a:xfrm>
            <a:off x="4345447" y="404664"/>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a:ln w="0"/>
                <a:solidFill>
                  <a:schemeClr val="tx1"/>
                </a:solidFill>
                <a:effectLst>
                  <a:outerShdw blurRad="38100" dist="19050" dir="2700000" algn="tl" rotWithShape="0">
                    <a:schemeClr val="dk1">
                      <a:alpha val="40000"/>
                    </a:schemeClr>
                  </a:outerShdw>
                </a:effectLst>
              </a:rPr>
              <a:t>10</a:t>
            </a:r>
            <a:endParaRPr lang="ru-RU" sz="2400" dirty="0">
              <a:ln w="0"/>
              <a:solidFill>
                <a:schemeClr val="tx1"/>
              </a:solidFill>
              <a:effectLst>
                <a:outerShdw blurRad="38100" dist="19050" dir="2700000" algn="tl" rotWithShape="0">
                  <a:schemeClr val="dk1">
                    <a:alpha val="40000"/>
                  </a:schemeClr>
                </a:outerShdw>
              </a:effectLst>
            </a:endParaRPr>
          </a:p>
        </p:txBody>
      </p:sp>
      <p:sp>
        <p:nvSpPr>
          <p:cNvPr id="44" name="Прямоугольник 43">
            <a:hlinkClick r:id="rId4" action="ppaction://hlinksldjump"/>
          </p:cNvPr>
          <p:cNvSpPr/>
          <p:nvPr/>
        </p:nvSpPr>
        <p:spPr>
          <a:xfrm>
            <a:off x="5943472" y="404664"/>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45" name="Прямоугольник 44">
            <a:hlinkClick r:id="rId5" action="ppaction://hlinksldjump"/>
          </p:cNvPr>
          <p:cNvSpPr/>
          <p:nvPr/>
        </p:nvSpPr>
        <p:spPr>
          <a:xfrm>
            <a:off x="7541497" y="404664"/>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46" name="Прямоугольник 45">
            <a:hlinkClick r:id="rId6" action="ppaction://hlinksldjump"/>
          </p:cNvPr>
          <p:cNvSpPr/>
          <p:nvPr/>
        </p:nvSpPr>
        <p:spPr>
          <a:xfrm>
            <a:off x="4345447" y="1364233"/>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47" name="Прямоугольник 46">
            <a:hlinkClick r:id="rId7" action="ppaction://hlinksldjump"/>
          </p:cNvPr>
          <p:cNvSpPr/>
          <p:nvPr/>
        </p:nvSpPr>
        <p:spPr>
          <a:xfrm>
            <a:off x="5943472" y="1364233"/>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48" name="Прямоугольник 47">
            <a:hlinkClick r:id="rId8" action="ppaction://hlinksldjump"/>
          </p:cNvPr>
          <p:cNvSpPr/>
          <p:nvPr/>
        </p:nvSpPr>
        <p:spPr>
          <a:xfrm>
            <a:off x="7541497" y="1364233"/>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49" name="Прямоугольник 48">
            <a:hlinkClick r:id="rId9" action="ppaction://hlinksldjump"/>
          </p:cNvPr>
          <p:cNvSpPr/>
          <p:nvPr/>
        </p:nvSpPr>
        <p:spPr>
          <a:xfrm>
            <a:off x="4345447" y="2256951"/>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50" name="Прямоугольник 49">
            <a:hlinkClick r:id="rId10" action="ppaction://hlinksldjump"/>
          </p:cNvPr>
          <p:cNvSpPr/>
          <p:nvPr/>
        </p:nvSpPr>
        <p:spPr>
          <a:xfrm>
            <a:off x="5943472" y="2256951"/>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51" name="Прямоугольник 50">
            <a:hlinkClick r:id="rId11" action="ppaction://hlinksldjump"/>
          </p:cNvPr>
          <p:cNvSpPr/>
          <p:nvPr/>
        </p:nvSpPr>
        <p:spPr>
          <a:xfrm>
            <a:off x="7541497" y="2256951"/>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52" name="Прямоугольник 51">
            <a:hlinkClick r:id="rId12" action="ppaction://hlinksldjump"/>
          </p:cNvPr>
          <p:cNvSpPr/>
          <p:nvPr/>
        </p:nvSpPr>
        <p:spPr>
          <a:xfrm>
            <a:off x="4308454" y="3182963"/>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53" name="Прямоугольник 52">
            <a:hlinkClick r:id="rId13" action="ppaction://hlinksldjump"/>
          </p:cNvPr>
          <p:cNvSpPr/>
          <p:nvPr/>
        </p:nvSpPr>
        <p:spPr>
          <a:xfrm>
            <a:off x="5906479" y="3182963"/>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54" name="Прямоугольник 53">
            <a:hlinkClick r:id="rId14" action="ppaction://hlinksldjump"/>
          </p:cNvPr>
          <p:cNvSpPr/>
          <p:nvPr/>
        </p:nvSpPr>
        <p:spPr>
          <a:xfrm>
            <a:off x="7504505" y="3182963"/>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55" name="Прямоугольник 54">
            <a:hlinkClick r:id="rId15" action="ppaction://hlinksldjump"/>
          </p:cNvPr>
          <p:cNvSpPr/>
          <p:nvPr/>
        </p:nvSpPr>
        <p:spPr>
          <a:xfrm>
            <a:off x="4359808" y="4188726"/>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56" name="Прямоугольник 55">
            <a:hlinkClick r:id="rId16" action="ppaction://hlinksldjump"/>
          </p:cNvPr>
          <p:cNvSpPr/>
          <p:nvPr/>
        </p:nvSpPr>
        <p:spPr>
          <a:xfrm>
            <a:off x="5943472" y="4167184"/>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57" name="Прямоугольник 56">
            <a:hlinkClick r:id="rId17" action="ppaction://hlinksldjump"/>
          </p:cNvPr>
          <p:cNvSpPr/>
          <p:nvPr/>
        </p:nvSpPr>
        <p:spPr>
          <a:xfrm>
            <a:off x="7541497" y="4167184"/>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28" name="Прямоугольник 27"/>
          <p:cNvSpPr/>
          <p:nvPr/>
        </p:nvSpPr>
        <p:spPr>
          <a:xfrm>
            <a:off x="491649" y="5157192"/>
            <a:ext cx="3486601"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a:ln w="0"/>
                <a:solidFill>
                  <a:schemeClr val="tx1"/>
                </a:solidFill>
                <a:effectLst>
                  <a:outerShdw blurRad="38100" dist="19050" dir="2700000" algn="tl" rotWithShape="0">
                    <a:schemeClr val="dk1">
                      <a:alpha val="40000"/>
                    </a:schemeClr>
                  </a:outerShdw>
                </a:effectLst>
              </a:rPr>
              <a:t>Иркутский острог</a:t>
            </a:r>
          </a:p>
        </p:txBody>
      </p:sp>
      <p:sp>
        <p:nvSpPr>
          <p:cNvPr id="29" name="Прямоугольник 28">
            <a:hlinkClick r:id="rId18" action="ppaction://hlinksldjump"/>
          </p:cNvPr>
          <p:cNvSpPr/>
          <p:nvPr/>
        </p:nvSpPr>
        <p:spPr>
          <a:xfrm>
            <a:off x="4359808" y="5157192"/>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30" name="Прямоугольник 29">
            <a:hlinkClick r:id="rId19" action="ppaction://hlinksldjump"/>
          </p:cNvPr>
          <p:cNvSpPr/>
          <p:nvPr/>
        </p:nvSpPr>
        <p:spPr>
          <a:xfrm>
            <a:off x="5906479" y="5159951"/>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31" name="Прямоугольник 30">
            <a:hlinkClick r:id="rId20" action="ppaction://hlinksldjump"/>
          </p:cNvPr>
          <p:cNvSpPr/>
          <p:nvPr/>
        </p:nvSpPr>
        <p:spPr>
          <a:xfrm>
            <a:off x="7541497" y="5144071"/>
            <a:ext cx="1234838" cy="70197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59" name="Овал 58">
            <a:hlinkClick r:id="rId21" action="ppaction://hlinkpres?slideindex=1&amp;slidetitle="/>
          </p:cNvPr>
          <p:cNvSpPr/>
          <p:nvPr/>
        </p:nvSpPr>
        <p:spPr>
          <a:xfrm>
            <a:off x="7288954" y="6098468"/>
            <a:ext cx="1665940" cy="70973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hlinkClick r:id="rId22" action="ppaction://hlinksldjump"/>
              </a:rPr>
              <a:t>Итог</a:t>
            </a:r>
            <a:endParaRPr lang="ru-RU" dirty="0"/>
          </a:p>
        </p:txBody>
      </p:sp>
      <p:sp>
        <p:nvSpPr>
          <p:cNvPr id="5" name="TextBox 4"/>
          <p:cNvSpPr txBox="1"/>
          <p:nvPr/>
        </p:nvSpPr>
        <p:spPr>
          <a:xfrm>
            <a:off x="467544" y="5928615"/>
            <a:ext cx="5328592" cy="923330"/>
          </a:xfrm>
          <a:prstGeom prst="rect">
            <a:avLst/>
          </a:prstGeom>
          <a:noFill/>
        </p:spPr>
        <p:txBody>
          <a:bodyPr wrap="square" rtlCol="0">
            <a:spAutoFit/>
          </a:bodyPr>
          <a:lstStyle/>
          <a:p>
            <a:r>
              <a:rPr lang="ru-RU" b="1" dirty="0"/>
              <a:t>Информация бралась из этих источников:</a:t>
            </a:r>
          </a:p>
          <a:p>
            <a:r>
              <a:rPr lang="en-US" b="1" dirty="0">
                <a:hlinkClick r:id="rId23"/>
              </a:rPr>
              <a:t>http://irkipedia.ru/content/irkutskiy_ostrog</a:t>
            </a:r>
            <a:endParaRPr lang="ru-RU" b="1" dirty="0"/>
          </a:p>
          <a:p>
            <a:r>
              <a:rPr lang="en-US" b="1" dirty="0"/>
              <a:t>http://www.myshared.ru/slide/1125716/</a:t>
            </a:r>
            <a:endParaRPr lang="ru-RU" b="1" dirty="0"/>
          </a:p>
        </p:txBody>
      </p:sp>
      <p:sp>
        <p:nvSpPr>
          <p:cNvPr id="3" name="Овал 2">
            <a:hlinkClick r:id="rId24" action="ppaction://hlinksldjump"/>
          </p:cNvPr>
          <p:cNvSpPr/>
          <p:nvPr/>
        </p:nvSpPr>
        <p:spPr>
          <a:xfrm>
            <a:off x="5594646" y="6113202"/>
            <a:ext cx="1610102" cy="70973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Главная</a:t>
            </a:r>
          </a:p>
        </p:txBody>
      </p:sp>
    </p:spTree>
    <p:extLst>
      <p:ext uri="{BB962C8B-B14F-4D97-AF65-F5344CB8AC3E}">
        <p14:creationId xmlns:p14="http://schemas.microsoft.com/office/powerpoint/2010/main" val="3167071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7" restart="whenNotActive" fill="hold" evtFilter="cancelBubble" nodeType="interactiveSeq">
                <p:stCondLst>
                  <p:cond evt="onClick" delay="0">
                    <p:tgtEl>
                      <p:spTgt spid="46"/>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12" restart="whenNotActive" fill="hold" evtFilter="cancelBubble" nodeType="interactiveSeq">
                <p:stCondLst>
                  <p:cond evt="onClick" delay="0">
                    <p:tgtEl>
                      <p:spTgt spid="4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49"/>
                  </p:tgtEl>
                </p:cond>
              </p:nextCondLst>
            </p:seq>
            <p:seq concurrent="1" nextAc="seek">
              <p:cTn id="17" restart="whenNotActive" fill="hold" evtFilter="cancelBubble" nodeType="interactiveSeq">
                <p:stCondLst>
                  <p:cond evt="onClick" delay="0">
                    <p:tgtEl>
                      <p:spTgt spid="52"/>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22" restart="whenNotActive" fill="hold" evtFilter="cancelBubble" nodeType="interactiveSeq">
                <p:stCondLst>
                  <p:cond evt="onClick" delay="0">
                    <p:tgtEl>
                      <p:spTgt spid="55"/>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27" restart="whenNotActive" fill="hold" evtFilter="cancelBubble" nodeType="interactiveSeq">
                <p:stCondLst>
                  <p:cond evt="onClick" delay="0">
                    <p:tgtEl>
                      <p:spTgt spid="29"/>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32" restart="whenNotActive" fill="hold" evtFilter="cancelBubble" nodeType="interactiveSeq">
                <p:stCondLst>
                  <p:cond evt="onClick" delay="0">
                    <p:tgtEl>
                      <p:spTgt spid="30"/>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37" restart="whenNotActive" fill="hold" evtFilter="cancelBubble" nodeType="interactiveSeq">
                <p:stCondLst>
                  <p:cond evt="onClick" delay="0">
                    <p:tgtEl>
                      <p:spTgt spid="31"/>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0" nodeType="clickEffect">
                                  <p:stCondLst>
                                    <p:cond delay="0"/>
                                  </p:stCondLst>
                                  <p:childTnLst>
                                    <p:set>
                                      <p:cBhvr>
                                        <p:cTn id="41" dur="1" fill="hold">
                                          <p:stCondLst>
                                            <p:cond delay="0"/>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42" restart="whenNotActive" fill="hold" evtFilter="cancelBubble" nodeType="interactiveSeq">
                <p:stCondLst>
                  <p:cond evt="onClick" delay="0">
                    <p:tgtEl>
                      <p:spTgt spid="44"/>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47" restart="whenNotActive" fill="hold" evtFilter="cancelBubble" nodeType="interactiveSeq">
                <p:stCondLst>
                  <p:cond evt="onClick" delay="0">
                    <p:tgtEl>
                      <p:spTgt spid="47"/>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0" nodeType="clickEffect">
                                  <p:stCondLst>
                                    <p:cond delay="0"/>
                                  </p:stCondLst>
                                  <p:childTnLst>
                                    <p:set>
                                      <p:cBhvr>
                                        <p:cTn id="51" dur="1" fill="hold">
                                          <p:stCondLst>
                                            <p:cond delay="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52" restart="whenNotActive" fill="hold" evtFilter="cancelBubble" nodeType="interactiveSeq">
                <p:stCondLst>
                  <p:cond evt="onClick" delay="0">
                    <p:tgtEl>
                      <p:spTgt spid="50"/>
                    </p:tgtEl>
                  </p:cond>
                </p:stCondLst>
                <p:endSync evt="end" delay="0">
                  <p:rtn val="all"/>
                </p:endSync>
                <p:childTnLst>
                  <p:par>
                    <p:cTn id="53" fill="hold">
                      <p:stCondLst>
                        <p:cond delay="0"/>
                      </p:stCondLst>
                      <p:childTnLst>
                        <p:par>
                          <p:cTn id="54" fill="hold">
                            <p:stCondLst>
                              <p:cond delay="0"/>
                            </p:stCondLst>
                            <p:childTnLst>
                              <p:par>
                                <p:cTn id="55" presetID="1" presetClass="exit" presetSubtype="0" fill="hold" grpId="0" nodeType="clickEffect">
                                  <p:stCondLst>
                                    <p:cond delay="0"/>
                                  </p:stCondLst>
                                  <p:childTnLst>
                                    <p:set>
                                      <p:cBhvr>
                                        <p:cTn id="56"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57" restart="whenNotActive" fill="hold" evtFilter="cancelBubble" nodeType="interactiveSeq">
                <p:stCondLst>
                  <p:cond evt="onClick" delay="0">
                    <p:tgtEl>
                      <p:spTgt spid="53"/>
                    </p:tgtEl>
                  </p:cond>
                </p:stCondLst>
                <p:endSync evt="end" delay="0">
                  <p:rtn val="all"/>
                </p:endSync>
                <p:childTnLst>
                  <p:par>
                    <p:cTn id="58" fill="hold">
                      <p:stCondLst>
                        <p:cond delay="0"/>
                      </p:stCondLst>
                      <p:childTnLst>
                        <p:par>
                          <p:cTn id="59" fill="hold">
                            <p:stCondLst>
                              <p:cond delay="0"/>
                            </p:stCondLst>
                            <p:childTnLst>
                              <p:par>
                                <p:cTn id="60" presetID="1" presetClass="exit" presetSubtype="0" fill="hold" grpId="0" nodeType="clickEffect">
                                  <p:stCondLst>
                                    <p:cond delay="0"/>
                                  </p:stCondLst>
                                  <p:childTnLst>
                                    <p:set>
                                      <p:cBhvr>
                                        <p:cTn id="61" dur="1" fill="hold">
                                          <p:stCondLst>
                                            <p:cond delay="0"/>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62" restart="whenNotActive" fill="hold" evtFilter="cancelBubble" nodeType="interactiveSeq">
                <p:stCondLst>
                  <p:cond evt="onClick" delay="0">
                    <p:tgtEl>
                      <p:spTgt spid="56"/>
                    </p:tgtEl>
                  </p:cond>
                </p:stCondLst>
                <p:endSync evt="end" delay="0">
                  <p:rtn val="all"/>
                </p:endSync>
                <p:childTnLst>
                  <p:par>
                    <p:cTn id="63" fill="hold">
                      <p:stCondLst>
                        <p:cond delay="0"/>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67" restart="whenNotActive" fill="hold" evtFilter="cancelBubble" nodeType="interactiveSeq">
                <p:stCondLst>
                  <p:cond evt="onClick" delay="0">
                    <p:tgtEl>
                      <p:spTgt spid="45"/>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grpId="0" nodeType="clickEffect">
                                  <p:stCondLst>
                                    <p:cond delay="0"/>
                                  </p:stCondLst>
                                  <p:childTnLst>
                                    <p:set>
                                      <p:cBhvr>
                                        <p:cTn id="71"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72" restart="whenNotActive" fill="hold" evtFilter="cancelBubble" nodeType="interactiveSeq">
                <p:stCondLst>
                  <p:cond evt="onClick" delay="0">
                    <p:tgtEl>
                      <p:spTgt spid="48"/>
                    </p:tgtEl>
                  </p:cond>
                </p:stCondLst>
                <p:endSync evt="end" delay="0">
                  <p:rtn val="all"/>
                </p:endSync>
                <p:childTnLst>
                  <p:par>
                    <p:cTn id="73" fill="hold">
                      <p:stCondLst>
                        <p:cond delay="0"/>
                      </p:stCondLst>
                      <p:childTnLst>
                        <p:par>
                          <p:cTn id="74" fill="hold">
                            <p:stCondLst>
                              <p:cond delay="0"/>
                            </p:stCondLst>
                            <p:childTnLst>
                              <p:par>
                                <p:cTn id="75" presetID="1" presetClass="exit" presetSubtype="0" fill="hold" grpId="0" nodeType="clickEffect">
                                  <p:stCondLst>
                                    <p:cond delay="0"/>
                                  </p:stCondLst>
                                  <p:childTnLst>
                                    <p:set>
                                      <p:cBhvr>
                                        <p:cTn id="76"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77" restart="whenNotActive" fill="hold" evtFilter="cancelBubble" nodeType="interactiveSeq">
                <p:stCondLst>
                  <p:cond evt="onClick" delay="0">
                    <p:tgtEl>
                      <p:spTgt spid="51"/>
                    </p:tgtEl>
                  </p:cond>
                </p:stCondLst>
                <p:endSync evt="end" delay="0">
                  <p:rtn val="all"/>
                </p:endSync>
                <p:childTnLst>
                  <p:par>
                    <p:cTn id="78" fill="hold">
                      <p:stCondLst>
                        <p:cond delay="0"/>
                      </p:stCondLst>
                      <p:childTnLst>
                        <p:par>
                          <p:cTn id="79" fill="hold">
                            <p:stCondLst>
                              <p:cond delay="0"/>
                            </p:stCondLst>
                            <p:childTnLst>
                              <p:par>
                                <p:cTn id="80" presetID="1" presetClass="exit" presetSubtype="0" fill="hold" grpId="0" nodeType="clickEffect">
                                  <p:stCondLst>
                                    <p:cond delay="0"/>
                                  </p:stCondLst>
                                  <p:childTnLst>
                                    <p:set>
                                      <p:cBhvr>
                                        <p:cTn id="81" dur="1" fill="hold">
                                          <p:stCondLst>
                                            <p:cond delay="0"/>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82" restart="whenNotActive" fill="hold" evtFilter="cancelBubble" nodeType="interactiveSeq">
                <p:stCondLst>
                  <p:cond evt="onClick" delay="0">
                    <p:tgtEl>
                      <p:spTgt spid="54"/>
                    </p:tgtEl>
                  </p:cond>
                </p:stCondLst>
                <p:endSync evt="end" delay="0">
                  <p:rtn val="all"/>
                </p:endSync>
                <p:childTnLst>
                  <p:par>
                    <p:cTn id="83" fill="hold">
                      <p:stCondLst>
                        <p:cond delay="0"/>
                      </p:stCondLst>
                      <p:childTnLst>
                        <p:par>
                          <p:cTn id="84" fill="hold">
                            <p:stCondLst>
                              <p:cond delay="0"/>
                            </p:stCondLst>
                            <p:childTnLst>
                              <p:par>
                                <p:cTn id="85" presetID="1" presetClass="exit" presetSubtype="0" fill="hold" grpId="0" nodeType="clickEffect">
                                  <p:stCondLst>
                                    <p:cond delay="0"/>
                                  </p:stCondLst>
                                  <p:childTnLst>
                                    <p:set>
                                      <p:cBhvr>
                                        <p:cTn id="86"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87" restart="whenNotActive" fill="hold" evtFilter="cancelBubble" nodeType="interactiveSeq">
                <p:stCondLst>
                  <p:cond evt="onClick" delay="0">
                    <p:tgtEl>
                      <p:spTgt spid="57"/>
                    </p:tgtEl>
                  </p:cond>
                </p:stCondLst>
                <p:endSync evt="end" delay="0">
                  <p:rtn val="all"/>
                </p:endSync>
                <p:childTnLst>
                  <p:par>
                    <p:cTn id="88" fill="hold">
                      <p:stCondLst>
                        <p:cond delay="0"/>
                      </p:stCondLst>
                      <p:childTnLst>
                        <p:par>
                          <p:cTn id="89" fill="hold">
                            <p:stCondLst>
                              <p:cond delay="0"/>
                            </p:stCondLst>
                            <p:childTnLst>
                              <p:par>
                                <p:cTn id="90" presetID="1" presetClass="exit" presetSubtype="0" fill="hold" grpId="0" nodeType="clickEffect">
                                  <p:stCondLst>
                                    <p:cond delay="0"/>
                                  </p:stCondLst>
                                  <p:childTnLst>
                                    <p:set>
                                      <p:cBhvr>
                                        <p:cTn id="91" dur="1" fill="hold">
                                          <p:stCondLst>
                                            <p:cond delay="0"/>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7"/>
                  </p:tgtEl>
                </p:cond>
              </p:nextCondLst>
            </p:seq>
          </p:childTnLst>
        </p:cTn>
      </p:par>
    </p:tnLst>
    <p:bldLst>
      <p:bldP spid="1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29" grpId="0" animBg="1"/>
      <p:bldP spid="30" grpId="0" animBg="1"/>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Братский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4" name="TextBox 3"/>
          <p:cNvSpPr txBox="1"/>
          <p:nvPr/>
        </p:nvSpPr>
        <p:spPr>
          <a:xfrm>
            <a:off x="143508" y="1645640"/>
            <a:ext cx="8568952" cy="523220"/>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Когда и кем был основан Братский острог</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869160"/>
            <a:ext cx="7380820" cy="830997"/>
          </a:xfrm>
          <a:prstGeom prst="rect">
            <a:avLst/>
          </a:prstGeom>
          <a:noFill/>
        </p:spPr>
        <p:txBody>
          <a:bodyPr wrap="square" rtlCol="0">
            <a:spAutoFit/>
          </a:bodyPr>
          <a:lstStyle/>
          <a:p>
            <a:pPr algn="ctr"/>
            <a:r>
              <a:rPr lang="ru-RU" sz="2400" dirty="0"/>
              <a:t>Братский острог был основан в 1631г казачьим пятидесятником Максимом Перфильевым.</a:t>
            </a:r>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hlinkClick r:id="rId3" action="ppaction://hlinksldjump"/>
              </a:rPr>
              <a:t>Справочник</a:t>
            </a:r>
            <a:endParaRPr lang="ru-RU" dirty="0"/>
          </a:p>
        </p:txBody>
      </p:sp>
    </p:spTree>
    <p:extLst>
      <p:ext uri="{BB962C8B-B14F-4D97-AF65-F5344CB8AC3E}">
        <p14:creationId xmlns:p14="http://schemas.microsoft.com/office/powerpoint/2010/main" val="2442719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Илимский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4" name="TextBox 3"/>
          <p:cNvSpPr txBox="1"/>
          <p:nvPr/>
        </p:nvSpPr>
        <p:spPr>
          <a:xfrm>
            <a:off x="143508" y="1645640"/>
            <a:ext cx="8568952" cy="523220"/>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Когда был основан Илимский острог</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869160"/>
            <a:ext cx="7380820" cy="461665"/>
          </a:xfrm>
          <a:prstGeom prst="rect">
            <a:avLst/>
          </a:prstGeom>
          <a:noFill/>
        </p:spPr>
        <p:txBody>
          <a:bodyPr wrap="square" rtlCol="0">
            <a:spAutoFit/>
          </a:bodyPr>
          <a:lstStyle/>
          <a:p>
            <a:pPr algn="ctr"/>
            <a:r>
              <a:rPr lang="ru-RU" sz="2400" dirty="0"/>
              <a:t>Илимский острог был основан в 1630 году.</a:t>
            </a:r>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1857681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вал 4">
            <a:hlinkClick r:id="rId2" action="ppaction://hlinksldjump"/>
          </p:cNvPr>
          <p:cNvSpPr/>
          <p:nvPr/>
        </p:nvSpPr>
        <p:spPr>
          <a:xfrm>
            <a:off x="971600" y="1196752"/>
            <a:ext cx="4032448" cy="25922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latin typeface="Comic Sans MS" panose="030F0702030302020204" pitchFamily="66" charset="0"/>
              </a:rPr>
              <a:t>Справочник</a:t>
            </a:r>
          </a:p>
        </p:txBody>
      </p:sp>
      <p:sp>
        <p:nvSpPr>
          <p:cNvPr id="6" name="Овал 5">
            <a:hlinkClick r:id="rId3" action="ppaction://hlinksldjump"/>
          </p:cNvPr>
          <p:cNvSpPr/>
          <p:nvPr/>
        </p:nvSpPr>
        <p:spPr>
          <a:xfrm>
            <a:off x="4139952" y="3789040"/>
            <a:ext cx="3960440" cy="2304256"/>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3200" dirty="0">
                <a:latin typeface="Comic Sans MS" panose="030F0702030302020204" pitchFamily="66" charset="0"/>
              </a:rPr>
              <a:t>Игра</a:t>
            </a:r>
          </a:p>
        </p:txBody>
      </p:sp>
    </p:spTree>
    <p:extLst>
      <p:ext uri="{BB962C8B-B14F-4D97-AF65-F5344CB8AC3E}">
        <p14:creationId xmlns:p14="http://schemas.microsoft.com/office/powerpoint/2010/main" val="1063365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err="1">
                <a:ln w="0"/>
                <a:solidFill>
                  <a:schemeClr val="tx1"/>
                </a:solidFill>
                <a:effectLst>
                  <a:outerShdw blurRad="38100" dist="19050" dir="2700000" algn="tl" rotWithShape="0">
                    <a:schemeClr val="dk1">
                      <a:alpha val="40000"/>
                    </a:schemeClr>
                  </a:outerShdw>
                </a:effectLst>
              </a:rPr>
              <a:t>Усть-Кутский</a:t>
            </a:r>
            <a:r>
              <a:rPr lang="ru-RU" sz="2000" dirty="0">
                <a:ln w="0"/>
                <a:solidFill>
                  <a:schemeClr val="tx1"/>
                </a:solidFill>
                <a:effectLst>
                  <a:outerShdw blurRad="38100" dist="19050" dir="2700000" algn="tl" rotWithShape="0">
                    <a:schemeClr val="dk1">
                      <a:alpha val="40000"/>
                    </a:schemeClr>
                  </a:outerShdw>
                </a:effectLst>
              </a:rPr>
              <a:t>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4" name="TextBox 3"/>
          <p:cNvSpPr txBox="1"/>
          <p:nvPr/>
        </p:nvSpPr>
        <p:spPr>
          <a:xfrm>
            <a:off x="143508" y="1645640"/>
            <a:ext cx="8568952" cy="954107"/>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При слиянии каких рек был основан </a:t>
            </a:r>
            <a:r>
              <a:rPr lang="ru-RU" sz="2800" dirty="0" err="1">
                <a:latin typeface="Comic Sans MS" panose="030F0702030302020204" pitchFamily="66" charset="0"/>
                <a:cs typeface="Arial" panose="020B0604020202020204" pitchFamily="34" charset="0"/>
              </a:rPr>
              <a:t>Усть-Кутский</a:t>
            </a:r>
            <a:r>
              <a:rPr lang="ru-RU" sz="2800" dirty="0">
                <a:latin typeface="Comic Sans MS" panose="030F0702030302020204" pitchFamily="66" charset="0"/>
                <a:cs typeface="Arial" panose="020B0604020202020204" pitchFamily="34" charset="0"/>
              </a:rPr>
              <a:t> острог</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869160"/>
            <a:ext cx="7380820" cy="1200329"/>
          </a:xfrm>
          <a:prstGeom prst="rect">
            <a:avLst/>
          </a:prstGeom>
          <a:noFill/>
        </p:spPr>
        <p:txBody>
          <a:bodyPr wrap="square" rtlCol="0">
            <a:spAutoFit/>
          </a:bodyPr>
          <a:lstStyle/>
          <a:p>
            <a:pPr algn="ctr"/>
            <a:r>
              <a:rPr lang="ru-RU" altLang="ru-RU" sz="2400" dirty="0"/>
              <a:t>Острог основан при слиянии рек Лены и Куты, последняя из которых имеет в устье небольшую дельту из двух протоков.</a:t>
            </a:r>
            <a:endParaRPr lang="ru-RU" sz="2400" dirty="0"/>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16779468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Киренский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4" name="TextBox 3"/>
          <p:cNvSpPr txBox="1"/>
          <p:nvPr/>
        </p:nvSpPr>
        <p:spPr>
          <a:xfrm>
            <a:off x="143508" y="1645640"/>
            <a:ext cx="8568952" cy="523220"/>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Когда был основан Киренский острог</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83940" y="4889289"/>
            <a:ext cx="7380820" cy="461665"/>
          </a:xfrm>
          <a:prstGeom prst="rect">
            <a:avLst/>
          </a:prstGeom>
          <a:noFill/>
        </p:spPr>
        <p:txBody>
          <a:bodyPr wrap="square" rtlCol="0">
            <a:spAutoFit/>
          </a:bodyPr>
          <a:lstStyle/>
          <a:p>
            <a:pPr algn="ctr"/>
            <a:r>
              <a:rPr lang="ru-RU" sz="2400" dirty="0"/>
              <a:t>Киренский острог был основан в 1630 году.</a:t>
            </a:r>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3200589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err="1">
                <a:ln w="0"/>
                <a:solidFill>
                  <a:schemeClr val="tx1"/>
                </a:solidFill>
                <a:effectLst>
                  <a:outerShdw blurRad="38100" dist="19050" dir="2700000" algn="tl" rotWithShape="0">
                    <a:schemeClr val="dk1">
                      <a:alpha val="40000"/>
                    </a:schemeClr>
                  </a:outerShdw>
                </a:effectLst>
              </a:rPr>
              <a:t>Удинский</a:t>
            </a:r>
            <a:r>
              <a:rPr lang="ru-RU" sz="2000" dirty="0">
                <a:ln w="0"/>
                <a:solidFill>
                  <a:schemeClr val="tx1"/>
                </a:solidFill>
                <a:effectLst>
                  <a:outerShdw blurRad="38100" dist="19050" dir="2700000" algn="tl" rotWithShape="0">
                    <a:schemeClr val="dk1">
                      <a:alpha val="40000"/>
                    </a:schemeClr>
                  </a:outerShdw>
                </a:effectLst>
              </a:rPr>
              <a:t>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4" name="TextBox 3"/>
          <p:cNvSpPr txBox="1"/>
          <p:nvPr/>
        </p:nvSpPr>
        <p:spPr>
          <a:xfrm>
            <a:off x="143508" y="1645640"/>
            <a:ext cx="8568952" cy="523220"/>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Когда и где был построен </a:t>
            </a:r>
            <a:r>
              <a:rPr lang="ru-RU" sz="2800" dirty="0" err="1">
                <a:latin typeface="Comic Sans MS" panose="030F0702030302020204" pitchFamily="66" charset="0"/>
                <a:cs typeface="Arial" panose="020B0604020202020204" pitchFamily="34" charset="0"/>
              </a:rPr>
              <a:t>Удинский</a:t>
            </a:r>
            <a:r>
              <a:rPr lang="ru-RU" sz="2800" dirty="0">
                <a:latin typeface="Comic Sans MS" panose="030F0702030302020204" pitchFamily="66" charset="0"/>
                <a:cs typeface="Arial" panose="020B0604020202020204" pitchFamily="34" charset="0"/>
              </a:rPr>
              <a:t> острог</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737574" y="4264350"/>
            <a:ext cx="7380820" cy="1938992"/>
          </a:xfrm>
          <a:prstGeom prst="rect">
            <a:avLst/>
          </a:prstGeom>
          <a:noFill/>
        </p:spPr>
        <p:txBody>
          <a:bodyPr wrap="square" rtlCol="0">
            <a:spAutoFit/>
          </a:bodyPr>
          <a:lstStyle/>
          <a:p>
            <a:pPr algn="ctr"/>
            <a:r>
              <a:rPr lang="ru-RU" altLang="ru-RU" sz="2400" b="1" dirty="0"/>
              <a:t> </a:t>
            </a:r>
            <a:r>
              <a:rPr lang="ru-RU" altLang="ru-RU" sz="2400" b="1" dirty="0" err="1"/>
              <a:t>Удинский</a:t>
            </a:r>
            <a:r>
              <a:rPr lang="ru-RU" altLang="ru-RU" sz="2400" b="1" dirty="0"/>
              <a:t> острог-оборонительное укрепление, расположен на реке Уде — правом притоке реки </a:t>
            </a:r>
            <a:r>
              <a:rPr lang="ru-RU" altLang="ru-RU" sz="2400" b="1" dirty="0" err="1"/>
              <a:t>Тасеевой</a:t>
            </a:r>
            <a:r>
              <a:rPr lang="ru-RU" altLang="ru-RU" sz="2400" b="1" dirty="0"/>
              <a:t> (бассейн Ангары). В 1664 г. </a:t>
            </a:r>
            <a:r>
              <a:rPr lang="ru-RU" altLang="ru-RU" sz="2400" b="1" dirty="0" err="1"/>
              <a:t>Удинскому</a:t>
            </a:r>
            <a:r>
              <a:rPr lang="ru-RU" altLang="ru-RU" sz="2400" b="1" dirty="0"/>
              <a:t> поселению было пожаловано звание острога</a:t>
            </a:r>
            <a:endParaRPr lang="ru-RU" sz="2400" dirty="0"/>
          </a:p>
        </p:txBody>
      </p:sp>
      <p:sp>
        <p:nvSpPr>
          <p:cNvPr id="7" name="Овал 6">
            <a:hlinkClick r:id="rId2" action="ppaction://hlinksldjump"/>
          </p:cNvPr>
          <p:cNvSpPr/>
          <p:nvPr/>
        </p:nvSpPr>
        <p:spPr>
          <a:xfrm>
            <a:off x="7488324" y="6114132"/>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9" name="Овал 8">
            <a:hlinkClick r:id="rId3" action="ppaction://hlinksldjump"/>
          </p:cNvPr>
          <p:cNvSpPr/>
          <p:nvPr/>
        </p:nvSpPr>
        <p:spPr>
          <a:xfrm>
            <a:off x="323528" y="613792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179895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Братский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4" name="TextBox 3"/>
          <p:cNvSpPr txBox="1"/>
          <p:nvPr/>
        </p:nvSpPr>
        <p:spPr>
          <a:xfrm>
            <a:off x="143508" y="1645640"/>
            <a:ext cx="8568952" cy="523220"/>
          </a:xfrm>
          <a:prstGeom prst="rect">
            <a:avLst/>
          </a:prstGeom>
          <a:noFill/>
        </p:spPr>
        <p:txBody>
          <a:bodyPr wrap="square" rtlCol="0">
            <a:spAutoFit/>
          </a:bodyPr>
          <a:lstStyle/>
          <a:p>
            <a:pPr algn="ctr"/>
            <a:r>
              <a:rPr lang="ru-RU" altLang="ru-RU" sz="2800" b="1" dirty="0"/>
              <a:t>Какие экспедиции выходили из Братского острога</a:t>
            </a:r>
            <a:r>
              <a:rPr lang="en-US" altLang="ru-RU" sz="2800" b="1" dirty="0"/>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737574" y="4206815"/>
            <a:ext cx="7380820" cy="1569660"/>
          </a:xfrm>
          <a:prstGeom prst="rect">
            <a:avLst/>
          </a:prstGeom>
          <a:noFill/>
        </p:spPr>
        <p:txBody>
          <a:bodyPr wrap="square" rtlCol="0">
            <a:spAutoFit/>
          </a:bodyPr>
          <a:lstStyle/>
          <a:p>
            <a:pPr algn="ctr"/>
            <a:r>
              <a:rPr lang="ru-RU" altLang="ru-RU" sz="2400" b="1" dirty="0"/>
              <a:t>Из острога выходили экспедиции Ивана Москвитина, первым достигшего Охотского моря, </a:t>
            </a:r>
            <a:r>
              <a:rPr lang="ru-RU" altLang="ru-RU" sz="2400" b="1" dirty="0" err="1"/>
              <a:t>Курбата</a:t>
            </a:r>
            <a:r>
              <a:rPr lang="ru-RU" altLang="ru-RU" sz="2400" b="1" dirty="0"/>
              <a:t> Иванова, первого исследователя Байкала, Ивана </a:t>
            </a:r>
            <a:r>
              <a:rPr lang="ru-RU" altLang="ru-RU" sz="2400" b="1" dirty="0" err="1"/>
              <a:t>Похабова</a:t>
            </a:r>
            <a:r>
              <a:rPr lang="en-US" altLang="ru-RU" sz="2400" b="1" dirty="0"/>
              <a:t>.</a:t>
            </a:r>
            <a:endParaRPr lang="ru-RU" sz="2400" dirty="0"/>
          </a:p>
        </p:txBody>
      </p:sp>
      <p:sp>
        <p:nvSpPr>
          <p:cNvPr id="7" name="Овал 6">
            <a:hlinkClick r:id="rId2" action="ppaction://hlinksldjump"/>
          </p:cNvPr>
          <p:cNvSpPr/>
          <p:nvPr/>
        </p:nvSpPr>
        <p:spPr>
          <a:xfrm>
            <a:off x="7488324" y="6043019"/>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43508" y="6043019"/>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34770345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Илимский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4" name="TextBox 3"/>
          <p:cNvSpPr txBox="1"/>
          <p:nvPr/>
        </p:nvSpPr>
        <p:spPr>
          <a:xfrm>
            <a:off x="143508" y="1645640"/>
            <a:ext cx="8568952" cy="523220"/>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Где был основан Илимский острог</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869160"/>
            <a:ext cx="7380820" cy="830997"/>
          </a:xfrm>
          <a:prstGeom prst="rect">
            <a:avLst/>
          </a:prstGeom>
          <a:noFill/>
        </p:spPr>
        <p:txBody>
          <a:bodyPr wrap="square" rtlCol="0">
            <a:spAutoFit/>
          </a:bodyPr>
          <a:lstStyle/>
          <a:p>
            <a:pPr algn="ctr"/>
            <a:r>
              <a:rPr lang="ru-RU" altLang="ru-RU" sz="2400" dirty="0"/>
              <a:t>Илимский острог был основан на реке Илим (приток Ангары) в 1630 году.</a:t>
            </a:r>
            <a:endParaRPr lang="ru-RU" sz="2400" dirty="0"/>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3358013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err="1">
                <a:ln w="0"/>
                <a:solidFill>
                  <a:schemeClr val="tx1"/>
                </a:solidFill>
                <a:effectLst>
                  <a:outerShdw blurRad="38100" dist="19050" dir="2700000" algn="tl" rotWithShape="0">
                    <a:schemeClr val="dk1">
                      <a:alpha val="40000"/>
                    </a:schemeClr>
                  </a:outerShdw>
                </a:effectLst>
              </a:rPr>
              <a:t>Усть-Кутский</a:t>
            </a:r>
            <a:r>
              <a:rPr lang="ru-RU" sz="2000" dirty="0">
                <a:ln w="0"/>
                <a:solidFill>
                  <a:schemeClr val="tx1"/>
                </a:solidFill>
                <a:effectLst>
                  <a:outerShdw blurRad="38100" dist="19050" dir="2700000" algn="tl" rotWithShape="0">
                    <a:schemeClr val="dk1">
                      <a:alpha val="40000"/>
                    </a:schemeClr>
                  </a:outerShdw>
                </a:effectLst>
              </a:rPr>
              <a:t>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4" name="TextBox 3"/>
          <p:cNvSpPr txBox="1"/>
          <p:nvPr/>
        </p:nvSpPr>
        <p:spPr>
          <a:xfrm>
            <a:off x="143508" y="1645640"/>
            <a:ext cx="8568952" cy="954107"/>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Какова основа хозяйственной деятельности в </a:t>
            </a:r>
            <a:r>
              <a:rPr lang="ru-RU" sz="2800" dirty="0" err="1">
                <a:latin typeface="Comic Sans MS" panose="030F0702030302020204" pitchFamily="66" charset="0"/>
                <a:cs typeface="Arial" panose="020B0604020202020204" pitchFamily="34" charset="0"/>
              </a:rPr>
              <a:t>Усть-Кутском</a:t>
            </a:r>
            <a:r>
              <a:rPr lang="ru-RU" sz="2800" dirty="0">
                <a:latin typeface="Comic Sans MS" panose="030F0702030302020204" pitchFamily="66" charset="0"/>
                <a:cs typeface="Arial" panose="020B0604020202020204" pitchFamily="34" charset="0"/>
              </a:rPr>
              <a:t> остроге</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293096"/>
            <a:ext cx="7380820" cy="1200329"/>
          </a:xfrm>
          <a:prstGeom prst="rect">
            <a:avLst/>
          </a:prstGeom>
          <a:noFill/>
        </p:spPr>
        <p:txBody>
          <a:bodyPr wrap="square" rtlCol="0">
            <a:spAutoFit/>
          </a:bodyPr>
          <a:lstStyle/>
          <a:p>
            <a:pPr algn="ctr"/>
            <a:r>
              <a:rPr lang="ru-RU" altLang="ru-RU" sz="2400" dirty="0"/>
              <a:t>Основа хозяйственной деятельности — сбор торговых пошлин, ясака, других податей; обслуживание путей сообщения. Добыча соли. Также землепашество.</a:t>
            </a:r>
            <a:endParaRPr lang="ru-RU" sz="2400" dirty="0"/>
          </a:p>
        </p:txBody>
      </p:sp>
      <p:sp>
        <p:nvSpPr>
          <p:cNvPr id="7" name="Овал 6">
            <a:hlinkClick r:id="rId2" action="ppaction://hlinksldjump"/>
          </p:cNvPr>
          <p:cNvSpPr/>
          <p:nvPr/>
        </p:nvSpPr>
        <p:spPr>
          <a:xfrm>
            <a:off x="7488324" y="6051687"/>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37040866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Киренский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dirty="0">
                <a:ln w="0"/>
                <a:solidFill>
                  <a:schemeClr val="tx1"/>
                </a:solidFill>
                <a:effectLst>
                  <a:outerShdw blurRad="38100" dist="19050" dir="2700000" algn="tl" rotWithShape="0">
                    <a:schemeClr val="dk1">
                      <a:alpha val="40000"/>
                    </a:schemeClr>
                  </a:outerShdw>
                </a:effectLst>
              </a:rPr>
              <a:t>2</a:t>
            </a:r>
            <a:r>
              <a:rPr lang="ru-RU" sz="2400" dirty="0">
                <a:ln w="0"/>
                <a:solidFill>
                  <a:schemeClr val="tx1"/>
                </a:solidFill>
                <a:effectLst>
                  <a:outerShdw blurRad="38100" dist="19050" dir="2700000" algn="tl" rotWithShape="0">
                    <a:schemeClr val="dk1">
                      <a:alpha val="40000"/>
                    </a:schemeClr>
                  </a:outerShdw>
                </a:effectLst>
              </a:rPr>
              <a:t>0</a:t>
            </a:r>
          </a:p>
        </p:txBody>
      </p:sp>
      <p:sp>
        <p:nvSpPr>
          <p:cNvPr id="4" name="TextBox 3"/>
          <p:cNvSpPr txBox="1"/>
          <p:nvPr/>
        </p:nvSpPr>
        <p:spPr>
          <a:xfrm>
            <a:off x="143508" y="1645640"/>
            <a:ext cx="8568952" cy="954107"/>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Когда был</a:t>
            </a:r>
            <a:r>
              <a:rPr lang="en-US" sz="2800" dirty="0">
                <a:latin typeface="Comic Sans MS" panose="030F0702030302020204" pitchFamily="66" charset="0"/>
                <a:cs typeface="Arial" panose="020B0604020202020204" pitchFamily="34" charset="0"/>
              </a:rPr>
              <a:t> </a:t>
            </a:r>
            <a:r>
              <a:rPr lang="ru-RU" sz="2800" dirty="0">
                <a:latin typeface="Comic Sans MS" panose="030F0702030302020204" pitchFamily="66" charset="0"/>
                <a:cs typeface="Arial" panose="020B0604020202020204" pitchFamily="34" charset="0"/>
              </a:rPr>
              <a:t>Киренскому </a:t>
            </a:r>
            <a:r>
              <a:rPr lang="ru-RU" altLang="ru-RU" sz="2800" dirty="0">
                <a:latin typeface="Comic Sans MS" panose="030F0702030302020204" pitchFamily="66" charset="0"/>
              </a:rPr>
              <a:t> острогу присвоен статус города</a:t>
            </a:r>
            <a:r>
              <a:rPr lang="en-US" sz="2800" dirty="0">
                <a:latin typeface="Comic Sans MS" panose="030F0702030302020204" pitchFamily="66" charset="0"/>
                <a:cs typeface="Arial" panose="020B0604020202020204" pitchFamily="34" charset="0"/>
              </a:rPr>
              <a:t> ?</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869160"/>
            <a:ext cx="7380820" cy="830997"/>
          </a:xfrm>
          <a:prstGeom prst="rect">
            <a:avLst/>
          </a:prstGeom>
          <a:noFill/>
        </p:spPr>
        <p:txBody>
          <a:bodyPr wrap="square" rtlCol="0">
            <a:spAutoFit/>
          </a:bodyPr>
          <a:lstStyle/>
          <a:p>
            <a:pPr algn="ctr"/>
            <a:r>
              <a:rPr lang="ru-RU" altLang="ru-RU" sz="2400" b="1" dirty="0"/>
              <a:t>В 1675 году Киренскому острогу присвоен статус города с названием Киренск.</a:t>
            </a:r>
            <a:r>
              <a:rPr lang="ru-RU" sz="2400" dirty="0"/>
              <a:t>.</a:t>
            </a:r>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14992612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err="1">
                <a:ln w="0"/>
                <a:solidFill>
                  <a:schemeClr val="tx1"/>
                </a:solidFill>
                <a:effectLst>
                  <a:outerShdw blurRad="38100" dist="19050" dir="2700000" algn="tl" rotWithShape="0">
                    <a:schemeClr val="dk1">
                      <a:alpha val="40000"/>
                    </a:schemeClr>
                  </a:outerShdw>
                </a:effectLst>
              </a:rPr>
              <a:t>Удинский</a:t>
            </a:r>
            <a:r>
              <a:rPr lang="ru-RU" sz="2000" dirty="0">
                <a:ln w="0"/>
                <a:solidFill>
                  <a:schemeClr val="tx1"/>
                </a:solidFill>
                <a:effectLst>
                  <a:outerShdw blurRad="38100" dist="19050" dir="2700000" algn="tl" rotWithShape="0">
                    <a:schemeClr val="dk1">
                      <a:alpha val="40000"/>
                    </a:schemeClr>
                  </a:outerShdw>
                </a:effectLst>
              </a:rPr>
              <a:t>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4" name="TextBox 3"/>
          <p:cNvSpPr txBox="1"/>
          <p:nvPr/>
        </p:nvSpPr>
        <p:spPr>
          <a:xfrm>
            <a:off x="143508" y="1645640"/>
            <a:ext cx="8568952" cy="954107"/>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Когда и кто нанесли поражение </a:t>
            </a:r>
            <a:r>
              <a:rPr lang="ru-RU" sz="2800" dirty="0" err="1">
                <a:latin typeface="Comic Sans MS" panose="030F0702030302020204" pitchFamily="66" charset="0"/>
                <a:cs typeface="Arial" panose="020B0604020202020204" pitchFamily="34" charset="0"/>
              </a:rPr>
              <a:t>князцу</a:t>
            </a:r>
            <a:r>
              <a:rPr lang="ru-RU" sz="2800" dirty="0">
                <a:latin typeface="Comic Sans MS" panose="030F0702030302020204" pitchFamily="66" charset="0"/>
                <a:cs typeface="Arial" panose="020B0604020202020204" pitchFamily="34" charset="0"/>
              </a:rPr>
              <a:t> </a:t>
            </a:r>
            <a:r>
              <a:rPr lang="ru-RU" sz="2800" dirty="0" err="1">
                <a:latin typeface="Comic Sans MS" panose="030F0702030302020204" pitchFamily="66" charset="0"/>
                <a:cs typeface="Arial" panose="020B0604020202020204" pitchFamily="34" charset="0"/>
              </a:rPr>
              <a:t>удинских</a:t>
            </a:r>
            <a:r>
              <a:rPr lang="ru-RU" sz="2800" dirty="0">
                <a:latin typeface="Comic Sans MS" panose="030F0702030302020204" pitchFamily="66" charset="0"/>
                <a:cs typeface="Arial" panose="020B0604020202020204" pitchFamily="34" charset="0"/>
              </a:rPr>
              <a:t> бурят </a:t>
            </a:r>
            <a:r>
              <a:rPr lang="ru-RU" sz="2800" dirty="0" err="1">
                <a:latin typeface="Comic Sans MS" panose="030F0702030302020204" pitchFamily="66" charset="0"/>
                <a:cs typeface="Arial" panose="020B0604020202020204" pitchFamily="34" charset="0"/>
              </a:rPr>
              <a:t>Оилану</a:t>
            </a:r>
            <a:r>
              <a:rPr lang="ru-RU" sz="2800" dirty="0">
                <a:latin typeface="Comic Sans MS" panose="030F0702030302020204" pitchFamily="66" charset="0"/>
                <a:cs typeface="Arial" panose="020B0604020202020204" pitchFamily="34" charset="0"/>
              </a:rPr>
              <a:t> </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221088"/>
            <a:ext cx="7380820" cy="830997"/>
          </a:xfrm>
          <a:prstGeom prst="rect">
            <a:avLst/>
          </a:prstGeom>
          <a:noFill/>
        </p:spPr>
        <p:txBody>
          <a:bodyPr wrap="square" rtlCol="0">
            <a:spAutoFit/>
          </a:bodyPr>
          <a:lstStyle/>
          <a:p>
            <a:pPr algn="ctr"/>
            <a:r>
              <a:rPr lang="ru-RU" altLang="ru-RU" sz="2400" b="1" dirty="0"/>
              <a:t>. В 1645 году отряды атаманов Кольцова и Тюменцева</a:t>
            </a:r>
            <a:endParaRPr lang="ru-RU" sz="2400" dirty="0"/>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6580568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Братский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4" name="TextBox 3"/>
          <p:cNvSpPr txBox="1"/>
          <p:nvPr/>
        </p:nvSpPr>
        <p:spPr>
          <a:xfrm>
            <a:off x="143508" y="1645640"/>
            <a:ext cx="8568952" cy="954107"/>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Какое описание дал острогу Дмитрий Фирсов и в каком это было году</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5772" y="4192342"/>
            <a:ext cx="7380820" cy="1569660"/>
          </a:xfrm>
          <a:prstGeom prst="rect">
            <a:avLst/>
          </a:prstGeom>
          <a:noFill/>
        </p:spPr>
        <p:txBody>
          <a:bodyPr wrap="square" rtlCol="0">
            <a:spAutoFit/>
          </a:bodyPr>
          <a:lstStyle/>
          <a:p>
            <a:pPr algn="ctr"/>
            <a:r>
              <a:rPr lang="ru-RU" altLang="ru-RU" sz="2400" dirty="0"/>
              <a:t>В 1654 году Дмитрий Фирсов сделал краткое описание острога и сообщил его размеры: «Братский острог мерою поставлен, круг его сто двадцать сажен»</a:t>
            </a:r>
            <a:br>
              <a:rPr lang="ru-RU" altLang="ru-RU" sz="2400" dirty="0"/>
            </a:br>
            <a:endParaRPr lang="ru-RU" sz="2400" dirty="0"/>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2209945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Илимский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4" name="TextBox 3"/>
          <p:cNvSpPr txBox="1"/>
          <p:nvPr/>
        </p:nvSpPr>
        <p:spPr>
          <a:xfrm>
            <a:off x="143508" y="1645640"/>
            <a:ext cx="8568952" cy="954107"/>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Сколько дней продолжалось плавание от Енисейска до Илима</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869160"/>
            <a:ext cx="7380820" cy="830997"/>
          </a:xfrm>
          <a:prstGeom prst="rect">
            <a:avLst/>
          </a:prstGeom>
          <a:noFill/>
        </p:spPr>
        <p:txBody>
          <a:bodyPr wrap="square" rtlCol="0">
            <a:spAutoFit/>
          </a:bodyPr>
          <a:lstStyle/>
          <a:p>
            <a:pPr algn="ctr"/>
            <a:r>
              <a:rPr lang="ru-RU" altLang="ru-RU" sz="2400" dirty="0"/>
              <a:t>Плавание от Енисейска до Илима </a:t>
            </a:r>
            <a:r>
              <a:rPr lang="ru-RU" altLang="ru-RU" sz="2400" dirty="0" err="1"/>
              <a:t>продолжлось</a:t>
            </a:r>
            <a:r>
              <a:rPr lang="ru-RU" altLang="ru-RU" sz="2400" dirty="0"/>
              <a:t> около 60 дней из-за большого количества порогов.</a:t>
            </a:r>
            <a:endParaRPr lang="ru-RU" sz="2400" dirty="0"/>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1626592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0094" y="332656"/>
            <a:ext cx="6970956" cy="6336704"/>
          </a:xfrm>
          <a:prstGeom prst="rect">
            <a:avLst/>
          </a:prstGeom>
        </p:spPr>
      </p:pic>
      <p:sp>
        <p:nvSpPr>
          <p:cNvPr id="11" name="TextBox 10"/>
          <p:cNvSpPr txBox="1"/>
          <p:nvPr/>
        </p:nvSpPr>
        <p:spPr>
          <a:xfrm>
            <a:off x="1573830" y="3833698"/>
            <a:ext cx="1136469" cy="553998"/>
          </a:xfrm>
          <a:prstGeom prst="rect">
            <a:avLst/>
          </a:prstGeom>
          <a:noFill/>
        </p:spPr>
        <p:txBody>
          <a:bodyPr wrap="square" rtlCol="0">
            <a:spAutoFit/>
          </a:bodyPr>
          <a:lstStyle/>
          <a:p>
            <a:pPr algn="ctr"/>
            <a:r>
              <a:rPr lang="ru-RU" sz="1500" dirty="0" err="1"/>
              <a:t>Удинский</a:t>
            </a:r>
            <a:r>
              <a:rPr lang="ru-RU" sz="1500" dirty="0"/>
              <a:t> острог</a:t>
            </a:r>
          </a:p>
        </p:txBody>
      </p:sp>
      <p:sp>
        <p:nvSpPr>
          <p:cNvPr id="12" name="TextBox 11"/>
          <p:cNvSpPr txBox="1"/>
          <p:nvPr/>
        </p:nvSpPr>
        <p:spPr>
          <a:xfrm>
            <a:off x="2552061" y="3507909"/>
            <a:ext cx="990224" cy="507831"/>
          </a:xfrm>
          <a:prstGeom prst="rect">
            <a:avLst/>
          </a:prstGeom>
          <a:noFill/>
        </p:spPr>
        <p:txBody>
          <a:bodyPr wrap="square" rtlCol="0">
            <a:spAutoFit/>
          </a:bodyPr>
          <a:lstStyle/>
          <a:p>
            <a:pPr algn="ctr"/>
            <a:r>
              <a:rPr lang="ru-RU" sz="1350" dirty="0"/>
              <a:t>Братский острог</a:t>
            </a:r>
          </a:p>
        </p:txBody>
      </p:sp>
      <p:sp>
        <p:nvSpPr>
          <p:cNvPr id="18" name="TextBox 17"/>
          <p:cNvSpPr txBox="1"/>
          <p:nvPr/>
        </p:nvSpPr>
        <p:spPr>
          <a:xfrm>
            <a:off x="3449029" y="3083384"/>
            <a:ext cx="1023335" cy="507831"/>
          </a:xfrm>
          <a:prstGeom prst="rect">
            <a:avLst/>
          </a:prstGeom>
          <a:noFill/>
        </p:spPr>
        <p:txBody>
          <a:bodyPr wrap="square" rtlCol="0">
            <a:spAutoFit/>
          </a:bodyPr>
          <a:lstStyle/>
          <a:p>
            <a:pPr algn="ctr"/>
            <a:r>
              <a:rPr lang="ru-RU" sz="1350" dirty="0"/>
              <a:t>Илимский острог</a:t>
            </a:r>
          </a:p>
        </p:txBody>
      </p:sp>
      <p:sp>
        <p:nvSpPr>
          <p:cNvPr id="19" name="TextBox 18"/>
          <p:cNvSpPr txBox="1"/>
          <p:nvPr/>
        </p:nvSpPr>
        <p:spPr>
          <a:xfrm>
            <a:off x="4362615" y="2752547"/>
            <a:ext cx="898602" cy="715581"/>
          </a:xfrm>
          <a:prstGeom prst="rect">
            <a:avLst/>
          </a:prstGeom>
          <a:noFill/>
        </p:spPr>
        <p:txBody>
          <a:bodyPr wrap="square" rtlCol="0">
            <a:spAutoFit/>
          </a:bodyPr>
          <a:lstStyle/>
          <a:p>
            <a:pPr algn="ctr"/>
            <a:r>
              <a:rPr lang="ru-RU" sz="1350" dirty="0" err="1"/>
              <a:t>Усть-Кутский</a:t>
            </a:r>
            <a:r>
              <a:rPr lang="ru-RU" sz="1350" dirty="0"/>
              <a:t> острог</a:t>
            </a:r>
          </a:p>
        </p:txBody>
      </p:sp>
      <p:sp>
        <p:nvSpPr>
          <p:cNvPr id="20" name="TextBox 19"/>
          <p:cNvSpPr txBox="1"/>
          <p:nvPr/>
        </p:nvSpPr>
        <p:spPr>
          <a:xfrm>
            <a:off x="5175792" y="2717922"/>
            <a:ext cx="1007367" cy="507831"/>
          </a:xfrm>
          <a:prstGeom prst="rect">
            <a:avLst/>
          </a:prstGeom>
          <a:noFill/>
        </p:spPr>
        <p:txBody>
          <a:bodyPr wrap="square" rtlCol="0">
            <a:spAutoFit/>
          </a:bodyPr>
          <a:lstStyle/>
          <a:p>
            <a:pPr algn="ctr"/>
            <a:r>
              <a:rPr lang="ru-RU" sz="1350" dirty="0"/>
              <a:t>Киренский острог</a:t>
            </a:r>
          </a:p>
        </p:txBody>
      </p:sp>
      <p:pic>
        <p:nvPicPr>
          <p:cNvPr id="4" name="Рисунок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2564" y="4193923"/>
            <a:ext cx="401387" cy="387545"/>
          </a:xfrm>
          <a:prstGeom prst="rect">
            <a:avLst/>
          </a:prstGeom>
        </p:spPr>
      </p:pic>
      <p:pic>
        <p:nvPicPr>
          <p:cNvPr id="10" name="Рисунок 9">
            <a:hlinkClick r:id="rId5" action="ppaction://hlinksldjump"/>
          </p:cNvPr>
          <p:cNvPicPr>
            <a:picLocks noChangeAspect="1"/>
          </p:cNvPicPr>
          <p:nvPr/>
        </p:nvPicPr>
        <p:blipFill>
          <a:blip r:embed="rId6"/>
          <a:stretch>
            <a:fillRect/>
          </a:stretch>
        </p:blipFill>
        <p:spPr>
          <a:xfrm>
            <a:off x="5478289" y="3282726"/>
            <a:ext cx="402371" cy="388654"/>
          </a:xfrm>
          <a:prstGeom prst="rect">
            <a:avLst/>
          </a:prstGeom>
        </p:spPr>
      </p:pic>
      <p:pic>
        <p:nvPicPr>
          <p:cNvPr id="13" name="Рисунок 12">
            <a:hlinkClick r:id="rId7" action="ppaction://hlinksldjump"/>
          </p:cNvPr>
          <p:cNvPicPr>
            <a:picLocks noChangeAspect="1"/>
          </p:cNvPicPr>
          <p:nvPr/>
        </p:nvPicPr>
        <p:blipFill>
          <a:blip r:embed="rId6"/>
          <a:stretch>
            <a:fillRect/>
          </a:stretch>
        </p:blipFill>
        <p:spPr>
          <a:xfrm>
            <a:off x="4665605" y="3477053"/>
            <a:ext cx="402371" cy="388654"/>
          </a:xfrm>
          <a:prstGeom prst="rect">
            <a:avLst/>
          </a:prstGeom>
        </p:spPr>
      </p:pic>
      <p:pic>
        <p:nvPicPr>
          <p:cNvPr id="14" name="Рисунок 13">
            <a:hlinkClick r:id="rId8" action="ppaction://hlinksldjump"/>
          </p:cNvPr>
          <p:cNvPicPr>
            <a:picLocks noChangeAspect="1"/>
          </p:cNvPicPr>
          <p:nvPr/>
        </p:nvPicPr>
        <p:blipFill>
          <a:blip r:embed="rId6"/>
          <a:stretch>
            <a:fillRect/>
          </a:stretch>
        </p:blipFill>
        <p:spPr>
          <a:xfrm>
            <a:off x="3983151" y="3543122"/>
            <a:ext cx="402371" cy="388654"/>
          </a:xfrm>
          <a:prstGeom prst="rect">
            <a:avLst/>
          </a:prstGeom>
        </p:spPr>
      </p:pic>
      <p:pic>
        <p:nvPicPr>
          <p:cNvPr id="15" name="Рисунок 14">
            <a:hlinkClick r:id="rId9" action="ppaction://hlinksldjump"/>
          </p:cNvPr>
          <p:cNvPicPr>
            <a:picLocks noChangeAspect="1"/>
          </p:cNvPicPr>
          <p:nvPr/>
        </p:nvPicPr>
        <p:blipFill>
          <a:blip r:embed="rId6"/>
          <a:stretch>
            <a:fillRect/>
          </a:stretch>
        </p:blipFill>
        <p:spPr>
          <a:xfrm>
            <a:off x="3286159" y="3839441"/>
            <a:ext cx="402371" cy="388654"/>
          </a:xfrm>
          <a:prstGeom prst="rect">
            <a:avLst/>
          </a:prstGeom>
        </p:spPr>
      </p:pic>
      <p:pic>
        <p:nvPicPr>
          <p:cNvPr id="16" name="Рисунок 15">
            <a:hlinkClick r:id="rId10" action="ppaction://hlinksldjump"/>
          </p:cNvPr>
          <p:cNvPicPr>
            <a:picLocks noChangeAspect="1"/>
          </p:cNvPicPr>
          <p:nvPr/>
        </p:nvPicPr>
        <p:blipFill>
          <a:blip r:embed="rId6"/>
          <a:stretch>
            <a:fillRect/>
          </a:stretch>
        </p:blipFill>
        <p:spPr>
          <a:xfrm>
            <a:off x="3994576" y="5884753"/>
            <a:ext cx="402371" cy="388654"/>
          </a:xfrm>
          <a:prstGeom prst="rect">
            <a:avLst/>
          </a:prstGeom>
        </p:spPr>
      </p:pic>
      <p:sp>
        <p:nvSpPr>
          <p:cNvPr id="21" name="Прямоугольник 20">
            <a:hlinkClick r:id="rId11" action="ppaction://hlinksldjump"/>
          </p:cNvPr>
          <p:cNvSpPr/>
          <p:nvPr/>
        </p:nvSpPr>
        <p:spPr>
          <a:xfrm>
            <a:off x="7596336" y="6126163"/>
            <a:ext cx="1440160" cy="6152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Главная</a:t>
            </a:r>
          </a:p>
        </p:txBody>
      </p:sp>
    </p:spTree>
    <p:extLst>
      <p:ext uri="{BB962C8B-B14F-4D97-AF65-F5344CB8AC3E}">
        <p14:creationId xmlns:p14="http://schemas.microsoft.com/office/powerpoint/2010/main" val="2398843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50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500"/>
                                  </p:stCondLst>
                                  <p:childTnLst>
                                    <p:set>
                                      <p:cBhvr>
                                        <p:cTn id="11" dur="1" fill="hold">
                                          <p:stCondLst>
                                            <p:cond delay="0"/>
                                          </p:stCondLst>
                                        </p:cTn>
                                        <p:tgtEl>
                                          <p:spTgt spid="18"/>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12" restart="whenNotActive" fill="hold" evtFilter="cancelBubble" nodeType="interactiveSeq">
                <p:stCondLst>
                  <p:cond evt="onClick" delay="0">
                    <p:tgtEl>
                      <p:spTgt spid="13"/>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50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17" restart="whenNotActive" fill="hold" evtFilter="cancelBubble" nodeType="interactiveSeq">
                <p:stCondLst>
                  <p:cond evt="onClick" delay="0">
                    <p:tgtEl>
                      <p:spTgt spid="10"/>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50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50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4"/>
                  </p:tgtEl>
                </p:cond>
              </p:nextCondLst>
            </p:seq>
          </p:childTnLst>
        </p:cTn>
      </p:par>
    </p:tnLst>
    <p:bldLst>
      <p:bldP spid="11" grpId="0"/>
      <p:bldP spid="12" grpId="0"/>
      <p:bldP spid="18"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err="1">
                <a:ln w="0"/>
                <a:solidFill>
                  <a:schemeClr val="tx1"/>
                </a:solidFill>
                <a:effectLst>
                  <a:outerShdw blurRad="38100" dist="19050" dir="2700000" algn="tl" rotWithShape="0">
                    <a:schemeClr val="dk1">
                      <a:alpha val="40000"/>
                    </a:schemeClr>
                  </a:outerShdw>
                </a:effectLst>
              </a:rPr>
              <a:t>Усть-Кутский</a:t>
            </a:r>
            <a:r>
              <a:rPr lang="ru-RU" sz="2000" dirty="0">
                <a:ln w="0"/>
                <a:solidFill>
                  <a:schemeClr val="tx1"/>
                </a:solidFill>
                <a:effectLst>
                  <a:outerShdw blurRad="38100" dist="19050" dir="2700000" algn="tl" rotWithShape="0">
                    <a:schemeClr val="dk1">
                      <a:alpha val="40000"/>
                    </a:schemeClr>
                  </a:outerShdw>
                </a:effectLst>
              </a:rPr>
              <a:t>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4" name="TextBox 3"/>
          <p:cNvSpPr txBox="1"/>
          <p:nvPr/>
        </p:nvSpPr>
        <p:spPr>
          <a:xfrm>
            <a:off x="143508" y="1645640"/>
            <a:ext cx="8568952" cy="954107"/>
          </a:xfrm>
          <a:prstGeom prst="rect">
            <a:avLst/>
          </a:prstGeom>
          <a:noFill/>
        </p:spPr>
        <p:txBody>
          <a:bodyPr wrap="square" rtlCol="0">
            <a:spAutoFit/>
          </a:bodyPr>
          <a:lstStyle/>
          <a:p>
            <a:pPr algn="ctr"/>
            <a:r>
              <a:rPr lang="ru-RU" sz="2800">
                <a:latin typeface="Comic Sans MS" panose="030F0702030302020204" pitchFamily="66" charset="0"/>
                <a:cs typeface="Arial" panose="020B0604020202020204" pitchFamily="34" charset="0"/>
              </a:rPr>
              <a:t>Когда и кем было построено зимовье в устье Куты</a:t>
            </a:r>
            <a:r>
              <a:rPr lang="en-US" sz="280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7" name="TextBox 6"/>
          <p:cNvSpPr txBox="1"/>
          <p:nvPr/>
        </p:nvSpPr>
        <p:spPr>
          <a:xfrm>
            <a:off x="863588" y="4215302"/>
            <a:ext cx="7128792" cy="1569660"/>
          </a:xfrm>
          <a:prstGeom prst="rect">
            <a:avLst/>
          </a:prstGeom>
          <a:noFill/>
        </p:spPr>
        <p:txBody>
          <a:bodyPr wrap="square" rtlCol="0">
            <a:spAutoFit/>
          </a:bodyPr>
          <a:lstStyle/>
          <a:p>
            <a:pPr algn="ctr"/>
            <a:r>
              <a:rPr lang="ru-RU" altLang="ru-RU" sz="2400" dirty="0"/>
              <a:t>В 1628 (по другой версии — в 1629) году казак Василий Бугор, отправленный по приказу Енисейского воеводы с отрядом в 10 человек, вышел к устью Куты и построил здесь </a:t>
            </a:r>
            <a:r>
              <a:rPr lang="ru-RU" altLang="ru-RU" sz="2400" dirty="0" err="1"/>
              <a:t>зимовьё</a:t>
            </a:r>
            <a:r>
              <a:rPr lang="ru-RU" altLang="ru-RU" dirty="0"/>
              <a:t>.</a:t>
            </a:r>
            <a:endParaRPr lang="ru-RU" dirty="0"/>
          </a:p>
        </p:txBody>
      </p:sp>
      <p:sp>
        <p:nvSpPr>
          <p:cNvPr id="8" name="Овал 7">
            <a:hlinkClick r:id="rId2" action="ppaction://hlinksldjump"/>
          </p:cNvPr>
          <p:cNvSpPr/>
          <p:nvPr/>
        </p:nvSpPr>
        <p:spPr>
          <a:xfrm>
            <a:off x="7308304" y="5976945"/>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9" name="Овал 8">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41188223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Киренский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4" name="TextBox 3"/>
          <p:cNvSpPr txBox="1"/>
          <p:nvPr/>
        </p:nvSpPr>
        <p:spPr>
          <a:xfrm>
            <a:off x="143508" y="1645640"/>
            <a:ext cx="8568952" cy="954107"/>
          </a:xfrm>
          <a:prstGeom prst="rect">
            <a:avLst/>
          </a:prstGeom>
          <a:noFill/>
        </p:spPr>
        <p:txBody>
          <a:bodyPr wrap="square" rtlCol="0">
            <a:spAutoFit/>
          </a:bodyPr>
          <a:lstStyle/>
          <a:p>
            <a:pPr algn="ctr"/>
            <a:r>
              <a:rPr lang="ru-RU" altLang="ru-RU" sz="2800" dirty="0">
                <a:latin typeface="Comic Sans MS" panose="030F0702030302020204" pitchFamily="66" charset="0"/>
              </a:rPr>
              <a:t>Когда воеводскую канцелярию из </a:t>
            </a:r>
            <a:r>
              <a:rPr lang="ru-RU" altLang="ru-RU" sz="2800" dirty="0" err="1">
                <a:latin typeface="Comic Sans MS" panose="030F0702030302020204" pitchFamily="66" charset="0"/>
              </a:rPr>
              <a:t>Илимска</a:t>
            </a:r>
            <a:r>
              <a:rPr lang="ru-RU" altLang="ru-RU" sz="2800" dirty="0">
                <a:latin typeface="Comic Sans MS" panose="030F0702030302020204" pitchFamily="66" charset="0"/>
              </a:rPr>
              <a:t> перенесли в Киренск</a:t>
            </a:r>
            <a:r>
              <a:rPr lang="en-US" altLang="ru-RU" sz="2800" dirty="0">
                <a:latin typeface="Comic Sans MS" panose="030F0702030302020204" pitchFamily="66"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82824" y="4377007"/>
            <a:ext cx="7380820" cy="1200329"/>
          </a:xfrm>
          <a:prstGeom prst="rect">
            <a:avLst/>
          </a:prstGeom>
          <a:noFill/>
        </p:spPr>
        <p:txBody>
          <a:bodyPr wrap="square" rtlCol="0">
            <a:spAutoFit/>
          </a:bodyPr>
          <a:lstStyle/>
          <a:p>
            <a:pPr algn="ctr"/>
            <a:r>
              <a:rPr lang="ru-RU" altLang="ru-RU" sz="2400" b="1" dirty="0"/>
              <a:t>В 1785 году воеводская канцелярия из </a:t>
            </a:r>
            <a:r>
              <a:rPr lang="ru-RU" altLang="ru-RU" sz="2400" b="1" dirty="0" err="1"/>
              <a:t>Илимска</a:t>
            </a:r>
            <a:r>
              <a:rPr lang="ru-RU" altLang="ru-RU" sz="2400" b="1" dirty="0"/>
              <a:t> перенесена в Киренск, в связи с чем последний приобрёл статус уездного города. </a:t>
            </a:r>
            <a:endParaRPr lang="ru-RU" sz="2400" dirty="0"/>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3353737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err="1">
                <a:ln w="0"/>
                <a:solidFill>
                  <a:schemeClr val="tx1"/>
                </a:solidFill>
                <a:effectLst>
                  <a:outerShdw blurRad="38100" dist="19050" dir="2700000" algn="tl" rotWithShape="0">
                    <a:schemeClr val="dk1">
                      <a:alpha val="40000"/>
                    </a:schemeClr>
                  </a:outerShdw>
                </a:effectLst>
              </a:rPr>
              <a:t>Удинский</a:t>
            </a:r>
            <a:r>
              <a:rPr lang="ru-RU" sz="2000" dirty="0">
                <a:ln w="0"/>
                <a:solidFill>
                  <a:schemeClr val="tx1"/>
                </a:solidFill>
                <a:effectLst>
                  <a:outerShdw blurRad="38100" dist="19050" dir="2700000" algn="tl" rotWithShape="0">
                    <a:schemeClr val="dk1">
                      <a:alpha val="40000"/>
                    </a:schemeClr>
                  </a:outerShdw>
                </a:effectLst>
              </a:rPr>
              <a:t>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30</a:t>
            </a:r>
          </a:p>
        </p:txBody>
      </p:sp>
      <p:sp>
        <p:nvSpPr>
          <p:cNvPr id="4" name="TextBox 3"/>
          <p:cNvSpPr txBox="1"/>
          <p:nvPr/>
        </p:nvSpPr>
        <p:spPr>
          <a:xfrm>
            <a:off x="143508" y="1645640"/>
            <a:ext cx="8568952" cy="523220"/>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Когда переименовали </a:t>
            </a:r>
            <a:r>
              <a:rPr lang="ru-RU" sz="2800" dirty="0" err="1">
                <a:latin typeface="Comic Sans MS" panose="030F0702030302020204" pitchFamily="66" charset="0"/>
                <a:cs typeface="Arial" panose="020B0604020202020204" pitchFamily="34" charset="0"/>
              </a:rPr>
              <a:t>Удинск</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797152"/>
            <a:ext cx="7380820" cy="830997"/>
          </a:xfrm>
          <a:prstGeom prst="rect">
            <a:avLst/>
          </a:prstGeom>
          <a:noFill/>
        </p:spPr>
        <p:txBody>
          <a:bodyPr wrap="square" rtlCol="0">
            <a:spAutoFit/>
          </a:bodyPr>
          <a:lstStyle/>
          <a:p>
            <a:pPr algn="ctr"/>
            <a:r>
              <a:rPr lang="ru-RU" altLang="ru-RU" sz="2400" b="1" dirty="0"/>
              <a:t>В 1700 году </a:t>
            </a:r>
            <a:r>
              <a:rPr lang="ru-RU" altLang="ru-RU" sz="2400" b="1" dirty="0" err="1"/>
              <a:t>Удинский</a:t>
            </a:r>
            <a:r>
              <a:rPr lang="ru-RU" altLang="ru-RU" sz="2400" b="1" dirty="0"/>
              <a:t> острог становится Нижнеудинском </a:t>
            </a:r>
            <a:endParaRPr lang="ru-RU" sz="2400" dirty="0"/>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2681093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Иркутский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10</a:t>
            </a:r>
          </a:p>
        </p:txBody>
      </p:sp>
      <p:sp>
        <p:nvSpPr>
          <p:cNvPr id="4" name="TextBox 3"/>
          <p:cNvSpPr txBox="1"/>
          <p:nvPr/>
        </p:nvSpPr>
        <p:spPr>
          <a:xfrm>
            <a:off x="143508" y="1645640"/>
            <a:ext cx="8568952" cy="523220"/>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Когда и кем был основан Иркутский острог</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797152"/>
            <a:ext cx="7380820" cy="830997"/>
          </a:xfrm>
          <a:prstGeom prst="rect">
            <a:avLst/>
          </a:prstGeom>
          <a:noFill/>
        </p:spPr>
        <p:txBody>
          <a:bodyPr wrap="square" rtlCol="0">
            <a:spAutoFit/>
          </a:bodyPr>
          <a:lstStyle/>
          <a:p>
            <a:pPr algn="ctr"/>
            <a:r>
              <a:rPr lang="ru-RU" sz="2400" b="1" dirty="0"/>
              <a:t> Его основал енисейский казак Яков </a:t>
            </a:r>
            <a:r>
              <a:rPr lang="ru-RU" sz="2400" b="1" dirty="0" err="1"/>
              <a:t>Похабов</a:t>
            </a:r>
            <a:r>
              <a:rPr lang="ru-RU" sz="2400" b="1" dirty="0"/>
              <a:t> в 1661г</a:t>
            </a:r>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462058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Иркутский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a:ln w="0"/>
                <a:solidFill>
                  <a:schemeClr val="tx1"/>
                </a:solidFill>
                <a:effectLst>
                  <a:outerShdw blurRad="38100" dist="19050" dir="2700000" algn="tl" rotWithShape="0">
                    <a:schemeClr val="dk1">
                      <a:alpha val="40000"/>
                    </a:schemeClr>
                  </a:outerShdw>
                </a:effectLst>
              </a:rPr>
              <a:t>20</a:t>
            </a:r>
          </a:p>
        </p:txBody>
      </p:sp>
      <p:sp>
        <p:nvSpPr>
          <p:cNvPr id="4" name="TextBox 3"/>
          <p:cNvSpPr txBox="1"/>
          <p:nvPr/>
        </p:nvSpPr>
        <p:spPr>
          <a:xfrm>
            <a:off x="143508" y="1645640"/>
            <a:ext cx="8568952" cy="1384995"/>
          </a:xfrm>
          <a:prstGeom prst="rect">
            <a:avLst/>
          </a:prstGeom>
          <a:noFill/>
        </p:spPr>
        <p:txBody>
          <a:bodyPr wrap="square" rtlCol="0">
            <a:spAutoFit/>
          </a:bodyPr>
          <a:lstStyle/>
          <a:p>
            <a:pPr algn="ctr"/>
            <a:r>
              <a:rPr lang="ru-RU" sz="2800" dirty="0" err="1">
                <a:latin typeface="Comic Sans MS" panose="030F0702030302020204" pitchFamily="66" charset="0"/>
                <a:cs typeface="Arial" panose="020B0604020202020204" pitchFamily="34" charset="0"/>
              </a:rPr>
              <a:t>Зимовьё</a:t>
            </a:r>
            <a:r>
              <a:rPr lang="ru-RU" sz="2800" dirty="0">
                <a:latin typeface="Comic Sans MS" panose="030F0702030302020204" pitchFamily="66" charset="0"/>
                <a:cs typeface="Arial" panose="020B0604020202020204" pitchFamily="34" charset="0"/>
              </a:rPr>
              <a:t> было построено на острове </a:t>
            </a:r>
            <a:r>
              <a:rPr lang="ru-RU" sz="2800" dirty="0" err="1">
                <a:latin typeface="Comic Sans MS" panose="030F0702030302020204" pitchFamily="66" charset="0"/>
                <a:cs typeface="Arial" panose="020B0604020202020204" pitchFamily="34" charset="0"/>
              </a:rPr>
              <a:t>Дьячий</a:t>
            </a:r>
            <a:r>
              <a:rPr lang="ru-RU" sz="2800" dirty="0">
                <a:latin typeface="Comic Sans MS" panose="030F0702030302020204" pitchFamily="66" charset="0"/>
                <a:cs typeface="Arial" panose="020B0604020202020204" pitchFamily="34" charset="0"/>
              </a:rPr>
              <a:t>, но из-за весенних дождей было решено построить острог на новом месте. Где его построили</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797152"/>
            <a:ext cx="7380820" cy="830997"/>
          </a:xfrm>
          <a:prstGeom prst="rect">
            <a:avLst/>
          </a:prstGeom>
          <a:noFill/>
        </p:spPr>
        <p:txBody>
          <a:bodyPr wrap="square" rtlCol="0">
            <a:spAutoFit/>
          </a:bodyPr>
          <a:lstStyle/>
          <a:p>
            <a:pPr algn="ctr"/>
            <a:r>
              <a:rPr lang="ru-RU" sz="2400" b="1" dirty="0"/>
              <a:t>Местом для нового острога стал высокий берег Ангары, не затопляемый в половодье</a:t>
            </a:r>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3694466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698477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000" dirty="0">
                <a:ln w="0"/>
                <a:solidFill>
                  <a:schemeClr val="tx1"/>
                </a:solidFill>
                <a:effectLst>
                  <a:outerShdw blurRad="38100" dist="19050" dir="2700000" algn="tl" rotWithShape="0">
                    <a:schemeClr val="dk1">
                      <a:alpha val="40000"/>
                    </a:schemeClr>
                  </a:outerShdw>
                </a:effectLst>
              </a:rPr>
              <a:t>Иркутский острог</a:t>
            </a:r>
          </a:p>
        </p:txBody>
      </p:sp>
      <p:sp>
        <p:nvSpPr>
          <p:cNvPr id="3" name="Прямоугольник 2"/>
          <p:cNvSpPr/>
          <p:nvPr/>
        </p:nvSpPr>
        <p:spPr>
          <a:xfrm>
            <a:off x="7668344" y="260648"/>
            <a:ext cx="1224136" cy="864096"/>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dirty="0">
                <a:ln w="0"/>
                <a:solidFill>
                  <a:schemeClr val="tx1"/>
                </a:solidFill>
                <a:effectLst>
                  <a:outerShdw blurRad="38100" dist="19050" dir="2700000" algn="tl" rotWithShape="0">
                    <a:schemeClr val="dk1">
                      <a:alpha val="40000"/>
                    </a:schemeClr>
                  </a:outerShdw>
                </a:effectLst>
              </a:rPr>
              <a:t>3</a:t>
            </a:r>
            <a:r>
              <a:rPr lang="ru-RU" sz="2400" dirty="0">
                <a:ln w="0"/>
                <a:solidFill>
                  <a:schemeClr val="tx1"/>
                </a:solidFill>
                <a:effectLst>
                  <a:outerShdw blurRad="38100" dist="19050" dir="2700000" algn="tl" rotWithShape="0">
                    <a:schemeClr val="dk1">
                      <a:alpha val="40000"/>
                    </a:schemeClr>
                  </a:outerShdw>
                </a:effectLst>
              </a:rPr>
              <a:t>0</a:t>
            </a:r>
          </a:p>
        </p:txBody>
      </p:sp>
      <p:sp>
        <p:nvSpPr>
          <p:cNvPr id="4" name="TextBox 3"/>
          <p:cNvSpPr txBox="1"/>
          <p:nvPr/>
        </p:nvSpPr>
        <p:spPr>
          <a:xfrm>
            <a:off x="143508" y="1645640"/>
            <a:ext cx="8568952" cy="523220"/>
          </a:xfrm>
          <a:prstGeom prst="rect">
            <a:avLst/>
          </a:prstGeom>
          <a:noFill/>
        </p:spPr>
        <p:txBody>
          <a:bodyPr wrap="square" rtlCol="0">
            <a:spAutoFit/>
          </a:bodyPr>
          <a:lstStyle/>
          <a:p>
            <a:pPr algn="ctr"/>
            <a:r>
              <a:rPr lang="ru-RU" sz="2800" dirty="0">
                <a:latin typeface="Comic Sans MS" panose="030F0702030302020204" pitchFamily="66" charset="0"/>
                <a:cs typeface="Arial" panose="020B0604020202020204" pitchFamily="34" charset="0"/>
              </a:rPr>
              <a:t>В каком году острог стал уездным городом</a:t>
            </a:r>
            <a:r>
              <a:rPr lang="en-US" sz="2800" dirty="0">
                <a:latin typeface="Comic Sans MS" panose="030F0702030302020204" pitchFamily="66" charset="0"/>
                <a:cs typeface="Arial" panose="020B0604020202020204" pitchFamily="34" charset="0"/>
              </a:rPr>
              <a:t>?</a:t>
            </a:r>
            <a:endParaRPr lang="ru-RU" sz="2800" dirty="0">
              <a:latin typeface="Comic Sans MS" panose="030F0702030302020204" pitchFamily="66" charset="0"/>
              <a:cs typeface="Arial" panose="020B0604020202020204" pitchFamily="34" charset="0"/>
            </a:endParaRPr>
          </a:p>
        </p:txBody>
      </p:sp>
      <p:sp>
        <p:nvSpPr>
          <p:cNvPr id="5" name="Скругленный прямоугольник 4"/>
          <p:cNvSpPr/>
          <p:nvPr/>
        </p:nvSpPr>
        <p:spPr>
          <a:xfrm>
            <a:off x="1187624" y="3212976"/>
            <a:ext cx="6480720" cy="7920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ru-RU" sz="2800" dirty="0">
                <a:latin typeface="Arial Black" panose="020B0A04020102020204" pitchFamily="34" charset="0"/>
              </a:rPr>
              <a:t>Ответ</a:t>
            </a:r>
          </a:p>
        </p:txBody>
      </p:sp>
      <p:sp>
        <p:nvSpPr>
          <p:cNvPr id="6" name="TextBox 5"/>
          <p:cNvSpPr txBox="1"/>
          <p:nvPr/>
        </p:nvSpPr>
        <p:spPr>
          <a:xfrm>
            <a:off x="899592" y="4797152"/>
            <a:ext cx="7380820" cy="461665"/>
          </a:xfrm>
          <a:prstGeom prst="rect">
            <a:avLst/>
          </a:prstGeom>
          <a:noFill/>
        </p:spPr>
        <p:txBody>
          <a:bodyPr wrap="square" rtlCol="0">
            <a:spAutoFit/>
          </a:bodyPr>
          <a:lstStyle/>
          <a:p>
            <a:pPr algn="ctr"/>
            <a:r>
              <a:rPr lang="ru-RU" sz="2400" b="1" dirty="0"/>
              <a:t>В 1686 Иркутский острог стал уездным городом.</a:t>
            </a:r>
          </a:p>
        </p:txBody>
      </p:sp>
      <p:sp>
        <p:nvSpPr>
          <p:cNvPr id="7" name="Овал 6">
            <a:hlinkClick r:id="rId2" action="ppaction://hlinksldjump"/>
          </p:cNvPr>
          <p:cNvSpPr/>
          <p:nvPr/>
        </p:nvSpPr>
        <p:spPr>
          <a:xfrm>
            <a:off x="7308304" y="5949280"/>
            <a:ext cx="1584176"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Меню</a:t>
            </a:r>
          </a:p>
        </p:txBody>
      </p:sp>
      <p:sp>
        <p:nvSpPr>
          <p:cNvPr id="8" name="Овал 7">
            <a:hlinkClick r:id="rId3" action="ppaction://hlinksldjump"/>
          </p:cNvPr>
          <p:cNvSpPr/>
          <p:nvPr/>
        </p:nvSpPr>
        <p:spPr>
          <a:xfrm>
            <a:off x="163352" y="5949280"/>
            <a:ext cx="2464432"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Справочник</a:t>
            </a:r>
          </a:p>
        </p:txBody>
      </p:sp>
    </p:spTree>
    <p:extLst>
      <p:ext uri="{BB962C8B-B14F-4D97-AF65-F5344CB8AC3E}">
        <p14:creationId xmlns:p14="http://schemas.microsoft.com/office/powerpoint/2010/main" val="20983004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nextCondLst>
                <p:cond evt="onClick" delay="0">
                  <p:tgtEl>
                    <p:spTgt spid="5"/>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027986">
            <a:off x="1194491" y="1942271"/>
            <a:ext cx="6912768" cy="2554545"/>
          </a:xfrm>
          <a:prstGeom prst="rect">
            <a:avLst/>
          </a:prstGeom>
          <a:noFill/>
        </p:spPr>
        <p:txBody>
          <a:bodyPr wrap="square" rtlCol="0">
            <a:spAutoFit/>
          </a:bodyPr>
          <a:lstStyle/>
          <a:p>
            <a:pPr algn="ctr"/>
            <a:r>
              <a:rPr lang="ru-RU" sz="4000" dirty="0">
                <a:solidFill>
                  <a:schemeClr val="tx2">
                    <a:lumMod val="75000"/>
                  </a:schemeClr>
                </a:solidFill>
                <a:latin typeface="Comic Sans MS" panose="030F0702030302020204" pitchFamily="66" charset="0"/>
              </a:rPr>
              <a:t>Поздравляем с прохождением этой игры!!!! Благодарим за внимание!!!!!!!!</a:t>
            </a:r>
          </a:p>
        </p:txBody>
      </p:sp>
    </p:spTree>
    <p:extLst>
      <p:ext uri="{BB962C8B-B14F-4D97-AF65-F5344CB8AC3E}">
        <p14:creationId xmlns:p14="http://schemas.microsoft.com/office/powerpoint/2010/main" val="10793810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750">
        <p15:prstTrans prst="curtains"/>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980728"/>
            <a:ext cx="8352927" cy="4752528"/>
          </a:xfrm>
          <a:prstGeom prst="rect">
            <a:avLst/>
          </a:prstGeom>
        </p:spPr>
      </p:pic>
    </p:spTree>
    <p:extLst>
      <p:ext uri="{BB962C8B-B14F-4D97-AF65-F5344CB8AC3E}">
        <p14:creationId xmlns:p14="http://schemas.microsoft.com/office/powerpoint/2010/main" val="1427231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143000"/>
          </a:xfrm>
        </p:spPr>
        <p:txBody>
          <a:bodyPr/>
          <a:lstStyle/>
          <a:p>
            <a:r>
              <a:rPr lang="ru-RU" dirty="0">
                <a:latin typeface="Comic Sans MS" panose="030F0702030302020204" pitchFamily="66" charset="0"/>
              </a:rPr>
              <a:t>Братский острог</a:t>
            </a:r>
          </a:p>
        </p:txBody>
      </p:sp>
      <p:sp>
        <p:nvSpPr>
          <p:cNvPr id="3" name="Объект 2"/>
          <p:cNvSpPr>
            <a:spLocks noGrp="1"/>
          </p:cNvSpPr>
          <p:nvPr>
            <p:ph idx="1"/>
          </p:nvPr>
        </p:nvSpPr>
        <p:spPr>
          <a:xfrm>
            <a:off x="457200" y="1412776"/>
            <a:ext cx="8229600" cy="5184576"/>
          </a:xfrm>
        </p:spPr>
        <p:txBody>
          <a:bodyPr>
            <a:noAutofit/>
          </a:bodyPr>
          <a:lstStyle/>
          <a:p>
            <a:pPr marL="0" indent="0">
              <a:buNone/>
            </a:pPr>
            <a:r>
              <a:rPr lang="ru-RU" altLang="ru-RU" sz="2000" b="1" dirty="0">
                <a:solidFill>
                  <a:schemeClr val="tx1"/>
                </a:solidFill>
              </a:rPr>
              <a:t>Братский острог</a:t>
            </a:r>
            <a:r>
              <a:rPr lang="ru-RU" altLang="ru-RU" sz="2000" dirty="0">
                <a:solidFill>
                  <a:schemeClr val="tx1"/>
                </a:solidFill>
              </a:rPr>
              <a:t> — крепость (бревенчатое укрепление), основанное в 1631 году казачьим пятидесятником Максимом Перфильевым.</a:t>
            </a:r>
            <a:r>
              <a:rPr lang="ru-RU" sz="2000" dirty="0">
                <a:solidFill>
                  <a:schemeClr val="tx1"/>
                </a:solidFill>
              </a:rPr>
              <a:t> Северо-западная башня Братского острога была вывезена в 1959 году с территории, подготавливаемой к затоплению, в результате сооружения Братской ГРЭС. Это самое древнее из всех находящихся в Коломенском деревянных сооружений. Братский острог представлял собой небольшую деревянную крепостцу с четырьмя угловыми башнями. Он был построен в 1631 году в Сибири на реке Ангаре у </a:t>
            </a:r>
            <a:r>
              <a:rPr lang="ru-RU" sz="2000" dirty="0" err="1">
                <a:solidFill>
                  <a:schemeClr val="tx1"/>
                </a:solidFill>
              </a:rPr>
              <a:t>Падунского</a:t>
            </a:r>
            <a:r>
              <a:rPr lang="ru-RU" sz="2000" dirty="0">
                <a:solidFill>
                  <a:schemeClr val="tx1"/>
                </a:solidFill>
              </a:rPr>
              <a:t> порога, но вскоре перенесён в устье реки Оки и поставлен у впадения её в Ангару. </a:t>
            </a:r>
            <a:r>
              <a:rPr lang="ru-RU" altLang="ru-RU" sz="2000" dirty="0">
                <a:solidFill>
                  <a:schemeClr val="tx1"/>
                </a:solidFill>
              </a:rPr>
              <a:t>Из острога выходили экспедиции Ивана Москвитина</a:t>
            </a:r>
            <a:r>
              <a:rPr lang="ru-RU" altLang="ru-RU" sz="2000" b="1" dirty="0">
                <a:solidFill>
                  <a:schemeClr val="tx1"/>
                </a:solidFill>
              </a:rPr>
              <a:t>, </a:t>
            </a:r>
            <a:r>
              <a:rPr lang="ru-RU" altLang="ru-RU" sz="2000" dirty="0">
                <a:solidFill>
                  <a:schemeClr val="tx1"/>
                </a:solidFill>
              </a:rPr>
              <a:t>первым достигшего Охотского моря, </a:t>
            </a:r>
            <a:r>
              <a:rPr lang="ru-RU" altLang="ru-RU" sz="2000" dirty="0" err="1">
                <a:solidFill>
                  <a:schemeClr val="tx1"/>
                </a:solidFill>
              </a:rPr>
              <a:t>Курбата</a:t>
            </a:r>
            <a:r>
              <a:rPr lang="ru-RU" altLang="ru-RU" sz="2000" dirty="0">
                <a:solidFill>
                  <a:schemeClr val="tx1"/>
                </a:solidFill>
              </a:rPr>
              <a:t> Иванова, первого исследователя Байкала, Ивана </a:t>
            </a:r>
            <a:r>
              <a:rPr lang="ru-RU" altLang="ru-RU" sz="2000" dirty="0" err="1">
                <a:solidFill>
                  <a:schemeClr val="tx1"/>
                </a:solidFill>
              </a:rPr>
              <a:t>Похабова</a:t>
            </a:r>
            <a:r>
              <a:rPr lang="ru-RU" altLang="ru-RU" sz="2000" dirty="0">
                <a:solidFill>
                  <a:schemeClr val="tx1"/>
                </a:solidFill>
              </a:rPr>
              <a:t>, основателя будущего Иркутска. В 1654 году Дмитрий Фирсов сделал краткое описание острога и сообщил его размеры: «Братский острог мерою поставлен, круг его сто двадцать сажен»</a:t>
            </a:r>
            <a:endParaRPr lang="ru-RU" sz="2000" dirty="0">
              <a:solidFill>
                <a:schemeClr val="tx1"/>
              </a:solidFill>
            </a:endParaRPr>
          </a:p>
          <a:p>
            <a:pPr marL="0" indent="0">
              <a:buNone/>
            </a:pPr>
            <a:br>
              <a:rPr lang="ru-RU" altLang="ru-RU" sz="2400" dirty="0">
                <a:solidFill>
                  <a:schemeClr val="tx1"/>
                </a:solidFill>
              </a:rPr>
            </a:br>
            <a:endParaRPr lang="ru-RU" sz="2400" dirty="0"/>
          </a:p>
        </p:txBody>
      </p:sp>
      <p:sp>
        <p:nvSpPr>
          <p:cNvPr id="4" name="Овал 3">
            <a:hlinkClick r:id="rId3" action="ppaction://hlinksldjump"/>
          </p:cNvPr>
          <p:cNvSpPr/>
          <p:nvPr/>
        </p:nvSpPr>
        <p:spPr>
          <a:xfrm>
            <a:off x="7343800" y="5964336"/>
            <a:ext cx="180020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Карта</a:t>
            </a:r>
          </a:p>
        </p:txBody>
      </p:sp>
      <p:sp>
        <p:nvSpPr>
          <p:cNvPr id="8" name="Овал 7">
            <a:hlinkClick r:id="rId4" action="ppaction://hlinksldjump"/>
          </p:cNvPr>
          <p:cNvSpPr/>
          <p:nvPr/>
        </p:nvSpPr>
        <p:spPr>
          <a:xfrm>
            <a:off x="4767336" y="5975572"/>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10</a:t>
            </a:r>
          </a:p>
        </p:txBody>
      </p:sp>
      <p:sp>
        <p:nvSpPr>
          <p:cNvPr id="9" name="Овал 8">
            <a:hlinkClick r:id="rId5" action="ppaction://hlinksldjump"/>
          </p:cNvPr>
          <p:cNvSpPr/>
          <p:nvPr/>
        </p:nvSpPr>
        <p:spPr>
          <a:xfrm>
            <a:off x="5569768" y="5975572"/>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20</a:t>
            </a:r>
          </a:p>
        </p:txBody>
      </p:sp>
      <p:sp>
        <p:nvSpPr>
          <p:cNvPr id="10" name="Овал 9">
            <a:hlinkClick r:id="rId6" action="ppaction://hlinksldjump"/>
          </p:cNvPr>
          <p:cNvSpPr/>
          <p:nvPr/>
        </p:nvSpPr>
        <p:spPr>
          <a:xfrm>
            <a:off x="6372200" y="5964336"/>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30</a:t>
            </a:r>
          </a:p>
        </p:txBody>
      </p:sp>
    </p:spTree>
    <p:extLst>
      <p:ext uri="{BB962C8B-B14F-4D97-AF65-F5344CB8AC3E}">
        <p14:creationId xmlns:p14="http://schemas.microsoft.com/office/powerpoint/2010/main" val="16903507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2905"/>
            <a:ext cx="9144000" cy="6092190"/>
          </a:xfrm>
          <a:prstGeom prst="rect">
            <a:avLst/>
          </a:prstGeom>
        </p:spPr>
      </p:pic>
    </p:spTree>
    <p:extLst>
      <p:ext uri="{BB962C8B-B14F-4D97-AF65-F5344CB8AC3E}">
        <p14:creationId xmlns:p14="http://schemas.microsoft.com/office/powerpoint/2010/main" val="3847518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143000"/>
          </a:xfrm>
        </p:spPr>
        <p:txBody>
          <a:bodyPr>
            <a:normAutofit/>
          </a:bodyPr>
          <a:lstStyle/>
          <a:p>
            <a:r>
              <a:rPr lang="ru-RU" dirty="0">
                <a:ln w="0"/>
                <a:solidFill>
                  <a:schemeClr val="tx1"/>
                </a:solidFill>
                <a:effectLst>
                  <a:outerShdw blurRad="38100" dist="19050" dir="2700000" algn="tl" rotWithShape="0">
                    <a:schemeClr val="dk1">
                      <a:alpha val="40000"/>
                    </a:schemeClr>
                  </a:outerShdw>
                </a:effectLst>
                <a:latin typeface="Comic Sans MS" panose="030F0702030302020204" pitchFamily="66" charset="0"/>
              </a:rPr>
              <a:t>Илимский острог</a:t>
            </a:r>
            <a:endParaRPr lang="ru-RU" dirty="0">
              <a:latin typeface="Comic Sans MS" panose="030F0702030302020204" pitchFamily="66" charset="0"/>
            </a:endParaRPr>
          </a:p>
        </p:txBody>
      </p:sp>
      <p:sp>
        <p:nvSpPr>
          <p:cNvPr id="3" name="Объект 2"/>
          <p:cNvSpPr>
            <a:spLocks noGrp="1"/>
          </p:cNvSpPr>
          <p:nvPr>
            <p:ph idx="1"/>
          </p:nvPr>
        </p:nvSpPr>
        <p:spPr>
          <a:xfrm>
            <a:off x="457200" y="1268760"/>
            <a:ext cx="8229600" cy="5400600"/>
          </a:xfrm>
        </p:spPr>
        <p:txBody>
          <a:bodyPr>
            <a:normAutofit/>
          </a:bodyPr>
          <a:lstStyle/>
          <a:p>
            <a:pPr marL="0" indent="0">
              <a:buNone/>
            </a:pPr>
            <a:r>
              <a:rPr lang="ru-RU" altLang="ru-RU" sz="2400" dirty="0">
                <a:solidFill>
                  <a:schemeClr val="tx1"/>
                </a:solidFill>
              </a:rPr>
              <a:t>Илимский острог был основан на реке Илим (приток Ангары) в 1630 году.</a:t>
            </a:r>
            <a:r>
              <a:rPr lang="ru-RU" sz="2400" dirty="0"/>
              <a:t> </a:t>
            </a:r>
            <a:r>
              <a:rPr lang="ru-RU" sz="2400" dirty="0">
                <a:solidFill>
                  <a:schemeClr val="tx1"/>
                </a:solidFill>
              </a:rPr>
              <a:t>По наиболее распространенному мнению, история Илимского острога началась в 1630 г., когда енисейские служилые люди под руководством атамана Ивана Галкина поставили укрепленное зимовье на волоке при переходе с реки Илим на Лену. Благодаря удачному положению зимовье вскоре было превращено в небольшое укрепленное поселение, на месте которого в 1647 г. был построен острог. Уже через 2 года он стал центром учрежденного правительством Илимского воеводства.</a:t>
            </a:r>
            <a:r>
              <a:rPr lang="ru-RU" altLang="ru-RU" sz="2400" dirty="0">
                <a:solidFill>
                  <a:schemeClr val="tx1"/>
                </a:solidFill>
              </a:rPr>
              <a:t> Плавание от Енисейска до Илима продолжилось около 60 дней из-за большого количества порогов</a:t>
            </a:r>
            <a:endParaRPr lang="ru-RU" sz="2400" dirty="0"/>
          </a:p>
        </p:txBody>
      </p:sp>
      <p:sp>
        <p:nvSpPr>
          <p:cNvPr id="4" name="Овал 3">
            <a:hlinkClick r:id="rId2" action="ppaction://hlinksldjump"/>
          </p:cNvPr>
          <p:cNvSpPr/>
          <p:nvPr/>
        </p:nvSpPr>
        <p:spPr>
          <a:xfrm>
            <a:off x="7343800" y="5964336"/>
            <a:ext cx="180020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Карта</a:t>
            </a:r>
          </a:p>
        </p:txBody>
      </p:sp>
      <p:sp>
        <p:nvSpPr>
          <p:cNvPr id="5" name="Овал 4">
            <a:hlinkClick r:id="rId3" action="ppaction://hlinksldjump"/>
          </p:cNvPr>
          <p:cNvSpPr/>
          <p:nvPr/>
        </p:nvSpPr>
        <p:spPr>
          <a:xfrm>
            <a:off x="4767336" y="5975572"/>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10</a:t>
            </a:r>
          </a:p>
        </p:txBody>
      </p:sp>
      <p:sp>
        <p:nvSpPr>
          <p:cNvPr id="6" name="Овал 5">
            <a:hlinkClick r:id="rId4" action="ppaction://hlinksldjump"/>
          </p:cNvPr>
          <p:cNvSpPr/>
          <p:nvPr/>
        </p:nvSpPr>
        <p:spPr>
          <a:xfrm>
            <a:off x="5569768" y="5975572"/>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20</a:t>
            </a:r>
          </a:p>
        </p:txBody>
      </p:sp>
      <p:sp>
        <p:nvSpPr>
          <p:cNvPr id="7" name="Овал 6">
            <a:hlinkClick r:id="rId5" action="ppaction://hlinksldjump"/>
          </p:cNvPr>
          <p:cNvSpPr/>
          <p:nvPr/>
        </p:nvSpPr>
        <p:spPr>
          <a:xfrm>
            <a:off x="6372200" y="5964336"/>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30</a:t>
            </a:r>
          </a:p>
        </p:txBody>
      </p:sp>
    </p:spTree>
    <p:extLst>
      <p:ext uri="{BB962C8B-B14F-4D97-AF65-F5344CB8AC3E}">
        <p14:creationId xmlns:p14="http://schemas.microsoft.com/office/powerpoint/2010/main" val="2816240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1484784"/>
            <a:ext cx="6264696" cy="3907015"/>
          </a:xfrm>
          <a:prstGeom prst="rect">
            <a:avLst/>
          </a:prstGeom>
        </p:spPr>
      </p:pic>
    </p:spTree>
    <p:extLst>
      <p:ext uri="{BB962C8B-B14F-4D97-AF65-F5344CB8AC3E}">
        <p14:creationId xmlns:p14="http://schemas.microsoft.com/office/powerpoint/2010/main" val="2772271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143000"/>
          </a:xfrm>
        </p:spPr>
        <p:txBody>
          <a:bodyPr>
            <a:normAutofit/>
          </a:bodyPr>
          <a:lstStyle/>
          <a:p>
            <a:r>
              <a:rPr lang="ru-RU" altLang="ru-RU" b="1" dirty="0" err="1">
                <a:solidFill>
                  <a:schemeClr val="tx1"/>
                </a:solidFill>
                <a:latin typeface="Comic Sans MS" panose="030F0702030302020204" pitchFamily="66" charset="0"/>
              </a:rPr>
              <a:t>Усть-Кутский</a:t>
            </a:r>
            <a:r>
              <a:rPr lang="ru-RU" altLang="ru-RU" b="1" dirty="0">
                <a:solidFill>
                  <a:schemeClr val="tx1"/>
                </a:solidFill>
                <a:latin typeface="Comic Sans MS" panose="030F0702030302020204" pitchFamily="66" charset="0"/>
              </a:rPr>
              <a:t> острог</a:t>
            </a:r>
            <a:endParaRPr lang="ru-RU" dirty="0">
              <a:latin typeface="Comic Sans MS" panose="030F0702030302020204" pitchFamily="66" charset="0"/>
            </a:endParaRPr>
          </a:p>
        </p:txBody>
      </p:sp>
      <p:sp>
        <p:nvSpPr>
          <p:cNvPr id="3" name="Объект 2"/>
          <p:cNvSpPr>
            <a:spLocks noGrp="1"/>
          </p:cNvSpPr>
          <p:nvPr>
            <p:ph idx="1"/>
          </p:nvPr>
        </p:nvSpPr>
        <p:spPr>
          <a:xfrm>
            <a:off x="457200" y="1340768"/>
            <a:ext cx="8229600" cy="5184576"/>
          </a:xfrm>
        </p:spPr>
        <p:txBody>
          <a:bodyPr>
            <a:normAutofit lnSpcReduction="10000"/>
          </a:bodyPr>
          <a:lstStyle/>
          <a:p>
            <a:pPr marL="0" indent="0">
              <a:buNone/>
            </a:pPr>
            <a:r>
              <a:rPr lang="ru-RU" altLang="ru-RU" dirty="0" err="1">
                <a:solidFill>
                  <a:schemeClr val="tx1"/>
                </a:solidFill>
              </a:rPr>
              <a:t>Усть-Ку́тский</a:t>
            </a:r>
            <a:r>
              <a:rPr lang="ru-RU" altLang="ru-RU" dirty="0">
                <a:solidFill>
                  <a:schemeClr val="tx1"/>
                </a:solidFill>
              </a:rPr>
              <a:t> </a:t>
            </a:r>
            <a:r>
              <a:rPr lang="ru-RU" altLang="ru-RU" dirty="0" err="1">
                <a:solidFill>
                  <a:schemeClr val="tx1"/>
                </a:solidFill>
              </a:rPr>
              <a:t>остро́г</a:t>
            </a:r>
            <a:r>
              <a:rPr lang="ru-RU" altLang="ru-RU" dirty="0">
                <a:solidFill>
                  <a:schemeClr val="tx1"/>
                </a:solidFill>
              </a:rPr>
              <a:t> (в старом написании </a:t>
            </a:r>
            <a:r>
              <a:rPr lang="ru-RU" altLang="ru-RU" dirty="0" err="1">
                <a:solidFill>
                  <a:schemeClr val="tx1"/>
                </a:solidFill>
              </a:rPr>
              <a:t>Усть-Ку́цкой</a:t>
            </a:r>
            <a:r>
              <a:rPr lang="ru-RU" altLang="ru-RU" dirty="0">
                <a:solidFill>
                  <a:schemeClr val="tx1"/>
                </a:solidFill>
              </a:rPr>
              <a:t>) — укреплённый населённый пункт в устье реки Куты при слиянии с рекой Леной. Основан в 1631 году.</a:t>
            </a:r>
            <a:r>
              <a:rPr lang="ru-RU" b="1" dirty="0"/>
              <a:t> </a:t>
            </a:r>
            <a:r>
              <a:rPr lang="ru-RU" dirty="0">
                <a:solidFill>
                  <a:schemeClr val="tx1"/>
                </a:solidFill>
              </a:rPr>
              <a:t>Имел удачное расположение на пересечении транспортных путей. Важный узел в освоении севера Сибири и Дальнего Востока. Место проведения крупных ярмарок (торговля пушниной, солью). Основа хозяйственной деятельности — сбор торговых пошлин, ясака, других податей; также обслуживание путей сообщения, добыча соли, землепашество. В настоящее время место, где стоял острог, находится в городе Усть-Куте. Постройки не сохранились.</a:t>
            </a:r>
            <a:r>
              <a:rPr lang="ru-RU" altLang="ru-RU" dirty="0">
                <a:solidFill>
                  <a:schemeClr val="tx1"/>
                </a:solidFill>
              </a:rPr>
              <a:t> В 1628 (по другой версии — в 1629) году казак Василий Бугор, отправленный по приказу Енисейского воеводы с отрядом в 10 человек, вышел к устью Куты и построил здесь </a:t>
            </a:r>
            <a:r>
              <a:rPr lang="ru-RU" altLang="ru-RU" dirty="0" err="1">
                <a:solidFill>
                  <a:schemeClr val="tx1"/>
                </a:solidFill>
              </a:rPr>
              <a:t>зимовьё</a:t>
            </a:r>
            <a:r>
              <a:rPr lang="ru-RU" altLang="ru-RU" dirty="0">
                <a:solidFill>
                  <a:schemeClr val="tx1"/>
                </a:solidFill>
              </a:rPr>
              <a:t>.</a:t>
            </a:r>
            <a:endParaRPr lang="ru-RU" dirty="0">
              <a:solidFill>
                <a:schemeClr val="tx1"/>
              </a:solidFill>
            </a:endParaRPr>
          </a:p>
          <a:p>
            <a:endParaRPr lang="ru-RU" dirty="0"/>
          </a:p>
        </p:txBody>
      </p:sp>
      <p:sp>
        <p:nvSpPr>
          <p:cNvPr id="4" name="Овал 3">
            <a:hlinkClick r:id="rId2" action="ppaction://hlinksldjump"/>
          </p:cNvPr>
          <p:cNvSpPr/>
          <p:nvPr/>
        </p:nvSpPr>
        <p:spPr>
          <a:xfrm>
            <a:off x="7343800" y="5964336"/>
            <a:ext cx="180020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Карта</a:t>
            </a:r>
          </a:p>
        </p:txBody>
      </p:sp>
      <p:sp>
        <p:nvSpPr>
          <p:cNvPr id="5" name="Овал 4">
            <a:hlinkClick r:id="rId3" action="ppaction://hlinksldjump"/>
          </p:cNvPr>
          <p:cNvSpPr/>
          <p:nvPr/>
        </p:nvSpPr>
        <p:spPr>
          <a:xfrm>
            <a:off x="4767336" y="5975572"/>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10</a:t>
            </a:r>
          </a:p>
        </p:txBody>
      </p:sp>
      <p:sp>
        <p:nvSpPr>
          <p:cNvPr id="6" name="Овал 5">
            <a:hlinkClick r:id="rId4" action="ppaction://hlinksldjump"/>
          </p:cNvPr>
          <p:cNvSpPr/>
          <p:nvPr/>
        </p:nvSpPr>
        <p:spPr>
          <a:xfrm>
            <a:off x="5569768" y="5975572"/>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20</a:t>
            </a:r>
          </a:p>
        </p:txBody>
      </p:sp>
      <p:sp>
        <p:nvSpPr>
          <p:cNvPr id="7" name="Овал 6">
            <a:hlinkClick r:id="rId5" action="ppaction://hlinksldjump"/>
          </p:cNvPr>
          <p:cNvSpPr/>
          <p:nvPr/>
        </p:nvSpPr>
        <p:spPr>
          <a:xfrm>
            <a:off x="6372200" y="5964336"/>
            <a:ext cx="72008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30</a:t>
            </a:r>
          </a:p>
        </p:txBody>
      </p:sp>
    </p:spTree>
    <p:extLst>
      <p:ext uri="{BB962C8B-B14F-4D97-AF65-F5344CB8AC3E}">
        <p14:creationId xmlns:p14="http://schemas.microsoft.com/office/powerpoint/2010/main" val="408703724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Organic</Template>
  <TotalTime>364</TotalTime>
  <Words>1229</Words>
  <Application>Microsoft Office PowerPoint</Application>
  <PresentationFormat>Экран (4:3)</PresentationFormat>
  <Paragraphs>222</Paragraphs>
  <Slides>36</Slides>
  <Notes>4</Notes>
  <HiddenSlides>0</HiddenSlides>
  <MMClips>0</MMClips>
  <ScaleCrop>false</ScaleCrop>
  <HeadingPairs>
    <vt:vector size="6" baseType="variant">
      <vt:variant>
        <vt:lpstr>Использованные шрифты</vt:lpstr>
      </vt:variant>
      <vt:variant>
        <vt:i4>8</vt:i4>
      </vt:variant>
      <vt:variant>
        <vt:lpstr>Тема</vt:lpstr>
      </vt:variant>
      <vt:variant>
        <vt:i4>2</vt:i4>
      </vt:variant>
      <vt:variant>
        <vt:lpstr>Заголовки слайдов</vt:lpstr>
      </vt:variant>
      <vt:variant>
        <vt:i4>36</vt:i4>
      </vt:variant>
    </vt:vector>
  </HeadingPairs>
  <TitlesOfParts>
    <vt:vector size="46" baseType="lpstr">
      <vt:lpstr>Arial</vt:lpstr>
      <vt:lpstr>Arial Black</vt:lpstr>
      <vt:lpstr>Calibri</vt:lpstr>
      <vt:lpstr>Century Gothic</vt:lpstr>
      <vt:lpstr>Comic Sans MS</vt:lpstr>
      <vt:lpstr>Garamond</vt:lpstr>
      <vt:lpstr>Times New Roman</vt:lpstr>
      <vt:lpstr>Wingdings 3</vt:lpstr>
      <vt:lpstr>Натуральные материалы</vt:lpstr>
      <vt:lpstr>Легкий дым</vt:lpstr>
      <vt:lpstr>Остроги Иркутской области</vt:lpstr>
      <vt:lpstr>Презентация PowerPoint</vt:lpstr>
      <vt:lpstr>Презентация PowerPoint</vt:lpstr>
      <vt:lpstr>Презентация PowerPoint</vt:lpstr>
      <vt:lpstr>Братский острог</vt:lpstr>
      <vt:lpstr>Презентация PowerPoint</vt:lpstr>
      <vt:lpstr>Илимский острог</vt:lpstr>
      <vt:lpstr>Презентация PowerPoint</vt:lpstr>
      <vt:lpstr>Усть-Кутский острог</vt:lpstr>
      <vt:lpstr>Презентация PowerPoint</vt:lpstr>
      <vt:lpstr>Киренский острог</vt:lpstr>
      <vt:lpstr>Презентация PowerPoint</vt:lpstr>
      <vt:lpstr>Удинский острог</vt:lpstr>
      <vt:lpstr>Презентация PowerPoint</vt:lpstr>
      <vt:lpstr>Иркутский острог</vt:lpstr>
      <vt:lpstr>Источники: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Остроги Иркутской области</dc:title>
  <dc:creator>Кирилл</dc:creator>
  <cp:lastModifiedBy>Teacher</cp:lastModifiedBy>
  <cp:revision>34</cp:revision>
  <dcterms:created xsi:type="dcterms:W3CDTF">2019-04-01T12:34:07Z</dcterms:created>
  <dcterms:modified xsi:type="dcterms:W3CDTF">2021-09-20T14:31:25Z</dcterms:modified>
</cp:coreProperties>
</file>