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86" r:id="rId3"/>
    <p:sldId id="291" r:id="rId4"/>
    <p:sldId id="287" r:id="rId5"/>
    <p:sldId id="288" r:id="rId6"/>
    <p:sldId id="269" r:id="rId7"/>
    <p:sldId id="290" r:id="rId8"/>
    <p:sldId id="289" r:id="rId9"/>
    <p:sldId id="306" r:id="rId10"/>
    <p:sldId id="299" r:id="rId11"/>
    <p:sldId id="292" r:id="rId12"/>
    <p:sldId id="294" r:id="rId13"/>
    <p:sldId id="280" r:id="rId14"/>
    <p:sldId id="295" r:id="rId15"/>
    <p:sldId id="304" r:id="rId16"/>
    <p:sldId id="300" r:id="rId17"/>
    <p:sldId id="301" r:id="rId18"/>
    <p:sldId id="302" r:id="rId19"/>
    <p:sldId id="303" r:id="rId20"/>
    <p:sldId id="305" r:id="rId21"/>
    <p:sldId id="307" r:id="rId22"/>
    <p:sldId id="308" r:id="rId2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6" d="100"/>
          <a:sy n="66" d="100"/>
        </p:scale>
        <p:origin x="-828"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rot="21099713">
            <a:off x="1415084" y="2076584"/>
            <a:ext cx="9053413" cy="1919872"/>
          </a:xfrm>
        </p:spPr>
        <p:txBody>
          <a:bodyPr anchor="b">
            <a:normAutofit/>
          </a:bodyPr>
          <a:lstStyle>
            <a:lvl1pPr algn="ctr">
              <a:defRPr sz="5400"/>
            </a:lvl1pPr>
          </a:lstStyle>
          <a:p>
            <a:r>
              <a:rPr lang="ru-RU" smtClean="0"/>
              <a:t>Образец заголовка</a:t>
            </a:r>
            <a:endParaRPr lang="ru-RU"/>
          </a:p>
        </p:txBody>
      </p:sp>
      <p:sp>
        <p:nvSpPr>
          <p:cNvPr id="3" name="Подзаголовок 2"/>
          <p:cNvSpPr>
            <a:spLocks noGrp="1"/>
          </p:cNvSpPr>
          <p:nvPr>
            <p:ph type="subTitle" idx="1"/>
          </p:nvPr>
        </p:nvSpPr>
        <p:spPr>
          <a:xfrm rot="21099713">
            <a:off x="1426000" y="4118665"/>
            <a:ext cx="9345017" cy="1156609"/>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dirty="0"/>
          </a:p>
        </p:txBody>
      </p:sp>
      <p:sp>
        <p:nvSpPr>
          <p:cNvPr id="4" name="Дата 3"/>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316637860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358640285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298707987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408092455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rot="413359">
            <a:off x="2653836" y="1847971"/>
            <a:ext cx="8563689" cy="2372905"/>
          </a:xfrm>
        </p:spPr>
        <p:txBody>
          <a:bodyPr anchor="b"/>
          <a:lstStyle>
            <a:lvl1pPr algn="ctr">
              <a:defRPr sz="6000">
                <a:solidFill>
                  <a:srgbClr val="000066"/>
                </a:solidFill>
              </a:defRPr>
            </a:lvl1pPr>
          </a:lstStyle>
          <a:p>
            <a:r>
              <a:rPr lang="ru-RU" smtClean="0"/>
              <a:t>Образец заголовка</a:t>
            </a:r>
            <a:endParaRPr lang="ru-RU"/>
          </a:p>
        </p:txBody>
      </p:sp>
      <p:sp>
        <p:nvSpPr>
          <p:cNvPr id="3" name="Текст 2"/>
          <p:cNvSpPr>
            <a:spLocks noGrp="1"/>
          </p:cNvSpPr>
          <p:nvPr>
            <p:ph type="body" idx="1"/>
          </p:nvPr>
        </p:nvSpPr>
        <p:spPr>
          <a:xfrm rot="402156">
            <a:off x="3201972" y="4390992"/>
            <a:ext cx="8109678" cy="1155073"/>
          </a:xfrm>
        </p:spPr>
        <p:txBody>
          <a:bodyPr>
            <a:normAutofit/>
          </a:bodyPr>
          <a:lstStyle>
            <a:lvl1pPr marL="0" indent="0" algn="ctr">
              <a:buNone/>
              <a:defRPr sz="3200" b="1">
                <a:solidFill>
                  <a:srgbClr val="000066"/>
                </a:solidFill>
                <a:effectLs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8903769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9744" y="365125"/>
            <a:ext cx="11392525" cy="1325563"/>
          </a:xfrm>
        </p:spPr>
        <p:txBody>
          <a:bodyPr/>
          <a:lstStyle/>
          <a:p>
            <a:r>
              <a:rPr lang="ru-RU" smtClean="0"/>
              <a:t>Образец заголовка</a:t>
            </a:r>
            <a:endParaRPr lang="ru-RU"/>
          </a:p>
        </p:txBody>
      </p:sp>
      <p:sp>
        <p:nvSpPr>
          <p:cNvPr id="3" name="Объект 2"/>
          <p:cNvSpPr>
            <a:spLocks noGrp="1"/>
          </p:cNvSpPr>
          <p:nvPr>
            <p:ph sz="half" idx="1"/>
          </p:nvPr>
        </p:nvSpPr>
        <p:spPr>
          <a:xfrm>
            <a:off x="389744" y="1825625"/>
            <a:ext cx="5630057"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199" y="1825625"/>
            <a:ext cx="5610069"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135062111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217255196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4734" y="365125"/>
            <a:ext cx="11377535" cy="1325563"/>
          </a:xfrm>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145095753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7131743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200344527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ru-RU" dirty="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5F443A2-6391-42E3-A079-6DADCFEA9348}" type="datetimeFigureOut">
              <a:rPr lang="ru-RU" smtClean="0"/>
              <a:pPr/>
              <a:t>28.05.2020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38508502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4734" y="365125"/>
            <a:ext cx="11377535" cy="1325563"/>
          </a:xfrm>
          <a:prstGeom prst="rect">
            <a:avLst/>
          </a:prstGeom>
        </p:spPr>
        <p:txBody>
          <a:bodyPr vert="horz" lIns="91440" tIns="45720" rIns="91440" bIns="45720" rtlCol="0" anchor="ctr">
            <a:normAutofit/>
            <a:scene3d>
              <a:camera prst="orthographicFront"/>
              <a:lightRig rig="flood" dir="t"/>
            </a:scene3d>
            <a:sp3d extrusionH="57150" contourW="12700" prstMaterial="softEdge">
              <a:bevelT w="38100" h="38100"/>
              <a:contourClr>
                <a:srgbClr val="3B0076"/>
              </a:contourClr>
            </a:sp3d>
          </a:bodyPr>
          <a:lstStyle/>
          <a:p>
            <a:r>
              <a:rPr lang="ru-RU" dirty="0" smtClean="0"/>
              <a:t>Образец заголовка</a:t>
            </a:r>
            <a:endParaRPr lang="ru-RU" dirty="0"/>
          </a:p>
        </p:txBody>
      </p:sp>
      <p:sp>
        <p:nvSpPr>
          <p:cNvPr id="3" name="Текст 2"/>
          <p:cNvSpPr>
            <a:spLocks noGrp="1"/>
          </p:cNvSpPr>
          <p:nvPr>
            <p:ph type="body" idx="1"/>
          </p:nvPr>
        </p:nvSpPr>
        <p:spPr>
          <a:xfrm>
            <a:off x="404734" y="1825625"/>
            <a:ext cx="11377535"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F443A2-6391-42E3-A079-6DADCFEA9348}" type="datetimeFigureOut">
              <a:rPr lang="ru-RU" smtClean="0"/>
              <a:pPr/>
              <a:t>28.05.2020</a:t>
            </a:fld>
            <a:endParaRPr lang="ru-RU"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0F4BDC-7FB1-40E0-82DE-07413541A775}" type="slidenum">
              <a:rPr lang="ru-RU" smtClean="0"/>
              <a:pPr/>
              <a:t>‹#›</a:t>
            </a:fld>
            <a:endParaRPr lang="ru-RU" dirty="0"/>
          </a:p>
        </p:txBody>
      </p:sp>
    </p:spTree>
    <p:extLst>
      <p:ext uri="{BB962C8B-B14F-4D97-AF65-F5344CB8AC3E}">
        <p14:creationId xmlns="" xmlns:p14="http://schemas.microsoft.com/office/powerpoint/2010/main" val="9487959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lnSpc>
          <a:spcPct val="90000"/>
        </a:lnSpc>
        <a:spcBef>
          <a:spcPct val="0"/>
        </a:spcBef>
        <a:buNone/>
        <a:defRPr sz="4400" b="1" kern="1200">
          <a:solidFill>
            <a:srgbClr val="000066"/>
          </a:solidFill>
          <a:effectLst/>
          <a:latin typeface="Georgia" panose="02040502050405020303"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eorgia" panose="02040502050405020303" pitchFamily="18"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eorgia" panose="02040502050405020303" pitchFamily="18"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eorgia" panose="02040502050405020303" pitchFamily="18"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eorgia" panose="02040502050405020303" pitchFamily="18"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eorgia" panose="02040502050405020303"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25.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6.xml"/><Relationship Id="rId6" Type="http://schemas.openxmlformats.org/officeDocument/2006/relationships/image" Target="../media/image31.png"/><Relationship Id="rId5" Type="http://schemas.openxmlformats.org/officeDocument/2006/relationships/image" Target="../media/image30.jpe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png"/></Relationships>
</file>

<file path=ppt/slides/_rels/slide18.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7.jpeg"/><Relationship Id="rId3" Type="http://schemas.openxmlformats.org/officeDocument/2006/relationships/image" Target="../media/image37.jpeg"/><Relationship Id="rId7" Type="http://schemas.openxmlformats.org/officeDocument/2006/relationships/image" Target="../media/image41.jpeg"/><Relationship Id="rId12" Type="http://schemas.openxmlformats.org/officeDocument/2006/relationships/image" Target="../media/image46.png"/><Relationship Id="rId2" Type="http://schemas.openxmlformats.org/officeDocument/2006/relationships/image" Target="../media/image36.jpeg"/><Relationship Id="rId1" Type="http://schemas.openxmlformats.org/officeDocument/2006/relationships/slideLayout" Target="../slideLayouts/slideLayout6.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jpeg"/><Relationship Id="rId4" Type="http://schemas.openxmlformats.org/officeDocument/2006/relationships/image" Target="../media/image38.png"/><Relationship Id="rId9" Type="http://schemas.openxmlformats.org/officeDocument/2006/relationships/image" Target="../media/image43.png"/></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4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rot="21099713">
            <a:off x="1531199" y="2918413"/>
            <a:ext cx="9053413" cy="1919872"/>
          </a:xfrm>
        </p:spPr>
        <p:txBody>
          <a:bodyPr>
            <a:normAutofit/>
          </a:bodyPr>
          <a:lstStyle/>
          <a:p>
            <a:r>
              <a:rPr lang="ru-RU" sz="6000" i="1" smtClean="0">
                <a:effectLst>
                  <a:outerShdw blurRad="38100" dist="38100" dir="2700000" algn="tl">
                    <a:srgbClr val="000000">
                      <a:alpha val="43137"/>
                    </a:srgbClr>
                  </a:outerShdw>
                </a:effectLst>
                <a:latin typeface="Times New Roman" pitchFamily="18" charset="0"/>
                <a:cs typeface="Times New Roman" pitchFamily="18" charset="0"/>
              </a:rPr>
              <a:t>Квест: </a:t>
            </a:r>
            <a:r>
              <a:rPr lang="ru-RU" sz="6000" i="1" dirty="0" smtClean="0">
                <a:effectLst>
                  <a:outerShdw blurRad="38100" dist="38100" dir="2700000" algn="tl">
                    <a:srgbClr val="000000">
                      <a:alpha val="43137"/>
                    </a:srgbClr>
                  </a:outerShdw>
                </a:effectLst>
                <a:latin typeface="Times New Roman" pitchFamily="18" charset="0"/>
                <a:cs typeface="Times New Roman" pitchFamily="18" charset="0"/>
              </a:rPr>
              <a:t>«Космическое  путешествие»</a:t>
            </a:r>
            <a:endParaRPr lang="ru-RU" sz="6000" i="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337528244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178299" y="1843313"/>
            <a:ext cx="3103735" cy="2831544"/>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 </a:t>
            </a:r>
          </a:p>
          <a:p>
            <a:pPr algn="ctr"/>
            <a:r>
              <a:rPr lang="ru-RU" sz="2000" b="1" dirty="0" smtClean="0">
                <a:latin typeface="Times New Roman" pitchFamily="18" charset="0"/>
                <a:cs typeface="Times New Roman" pitchFamily="18" charset="0"/>
              </a:rPr>
              <a:t> </a:t>
            </a:r>
          </a:p>
          <a:p>
            <a:pPr algn="ctr"/>
            <a:endParaRPr lang="ru-RU" sz="2000" b="1" dirty="0" smtClean="0">
              <a:latin typeface="Times New Roman" pitchFamily="18" charset="0"/>
              <a:cs typeface="Times New Roman" pitchFamily="18" charset="0"/>
            </a:endParaRPr>
          </a:p>
          <a:p>
            <a:pPr algn="ctr"/>
            <a:r>
              <a:rPr lang="ru-RU" sz="2000" b="1" dirty="0" smtClean="0">
                <a:latin typeface="Times New Roman" pitchFamily="18" charset="0"/>
                <a:cs typeface="Times New Roman" pitchFamily="18" charset="0"/>
              </a:rPr>
              <a:t>Расчет полета</a:t>
            </a:r>
          </a:p>
          <a:p>
            <a:pPr algn="ctr"/>
            <a:r>
              <a:rPr lang="ru-RU" sz="2000" b="1" dirty="0" smtClean="0">
                <a:latin typeface="Times New Roman" pitchFamily="18" charset="0"/>
                <a:cs typeface="Times New Roman" pitchFamily="18" charset="0"/>
              </a:rPr>
              <a:t> </a:t>
            </a: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 </a:t>
            </a:r>
            <a:endParaRPr lang="ru-RU" sz="2000" b="1" dirty="0" smtClean="0">
              <a:latin typeface="Times New Roman" pitchFamily="18" charset="0"/>
              <a:cs typeface="Times New Roman" pitchFamily="18" charset="0"/>
            </a:endParaRPr>
          </a:p>
          <a:p>
            <a:pPr algn="ctr"/>
            <a:endParaRPr lang="ru-RU" sz="2000" b="1" dirty="0" smtClean="0">
              <a:latin typeface="Times New Roman" pitchFamily="18" charset="0"/>
              <a:cs typeface="Times New Roman" pitchFamily="18" charset="0"/>
            </a:endParaRPr>
          </a:p>
          <a:p>
            <a:pPr algn="ctr"/>
            <a:endParaRPr lang="ru-RU" sz="2000" b="1" dirty="0" smtClean="0">
              <a:latin typeface="Times New Roman" pitchFamily="18" charset="0"/>
              <a:cs typeface="Times New Roman" pitchFamily="18" charset="0"/>
            </a:endParaRPr>
          </a:p>
          <a:p>
            <a:pPr algn="ctr"/>
            <a:endParaRPr lang="ru-RU" sz="2000" b="1" dirty="0">
              <a:latin typeface="Times New Roman" pitchFamily="18" charset="0"/>
              <a:cs typeface="Times New Roman" pitchFamily="18" charset="0"/>
            </a:endParaRPr>
          </a:p>
        </p:txBody>
      </p:sp>
      <p:pic>
        <p:nvPicPr>
          <p:cNvPr id="3074" name="Picture 2" descr="image3"/>
          <p:cNvPicPr>
            <a:picLocks noChangeAspect="1" noChangeArrowheads="1"/>
          </p:cNvPicPr>
          <p:nvPr/>
        </p:nvPicPr>
        <p:blipFill>
          <a:blip r:embed="rId2" cstate="print">
            <a:lum bright="-20000" contrast="60000"/>
          </a:blip>
          <a:srcRect t="49757" r="50256" b="600"/>
          <a:stretch>
            <a:fillRect/>
          </a:stretch>
        </p:blipFill>
        <p:spPr bwMode="auto">
          <a:xfrm>
            <a:off x="1710418" y="1268638"/>
            <a:ext cx="3687763" cy="5205413"/>
          </a:xfrm>
          <a:prstGeom prst="rect">
            <a:avLst/>
          </a:prstGeom>
          <a:noFill/>
        </p:spPr>
      </p:pic>
      <p:sp>
        <p:nvSpPr>
          <p:cNvPr id="5" name="TextBox 4"/>
          <p:cNvSpPr txBox="1"/>
          <p:nvPr/>
        </p:nvSpPr>
        <p:spPr>
          <a:xfrm>
            <a:off x="2743201" y="449943"/>
            <a:ext cx="6809043" cy="492443"/>
          </a:xfrm>
          <a:prstGeom prst="rect">
            <a:avLst/>
          </a:prstGeom>
          <a:noFill/>
        </p:spPr>
        <p:txBody>
          <a:bodyPr wrap="none" rtlCol="0">
            <a:spAutoFit/>
          </a:bodyPr>
          <a:lstStyle/>
          <a:p>
            <a:r>
              <a:rPr lang="ru-RU" sz="2600" b="1" i="1" dirty="0" smtClean="0">
                <a:latin typeface="Times New Roman" pitchFamily="18" charset="0"/>
                <a:cs typeface="Times New Roman" pitchFamily="18" charset="0"/>
              </a:rPr>
              <a:t>Определение координат третьей планеты</a:t>
            </a:r>
            <a:endParaRPr lang="ru-RU" sz="2600" b="1" i="1" dirty="0">
              <a:latin typeface="Times New Roman" pitchFamily="18" charset="0"/>
              <a:cs typeface="Times New Roman" pitchFamily="18" charset="0"/>
            </a:endParaRPr>
          </a:p>
        </p:txBody>
      </p:sp>
      <p:sp>
        <p:nvSpPr>
          <p:cNvPr id="6" name="Прямоугольник 5"/>
          <p:cNvSpPr/>
          <p:nvPr/>
        </p:nvSpPr>
        <p:spPr>
          <a:xfrm>
            <a:off x="8875484" y="5595256"/>
            <a:ext cx="551543" cy="57331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tx1"/>
                </a:solidFill>
                <a:latin typeface="Times New Roman" pitchFamily="18" charset="0"/>
                <a:cs typeface="Times New Roman" pitchFamily="18" charset="0"/>
              </a:rPr>
              <a:t>3</a:t>
            </a:r>
            <a:endParaRPr lang="ru-RU" sz="4000" b="1" dirty="0">
              <a:solidFill>
                <a:schemeClr val="tx1"/>
              </a:solidFill>
              <a:latin typeface="Times New Roman" pitchFamily="18" charset="0"/>
              <a:cs typeface="Times New Roman" pitchFamily="18" charset="0"/>
            </a:endParaRPr>
          </a:p>
        </p:txBody>
      </p:sp>
      <p:sp>
        <p:nvSpPr>
          <p:cNvPr id="7" name="Прямоугольник 6"/>
          <p:cNvSpPr/>
          <p:nvPr/>
        </p:nvSpPr>
        <p:spPr>
          <a:xfrm>
            <a:off x="8258627" y="5587999"/>
            <a:ext cx="551543" cy="57331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tx1"/>
                </a:solidFill>
                <a:latin typeface="Times New Roman" pitchFamily="18" charset="0"/>
                <a:cs typeface="Times New Roman" pitchFamily="18" charset="0"/>
              </a:rPr>
              <a:t>3</a:t>
            </a:r>
            <a:endParaRPr lang="ru-RU" sz="4000" b="1" dirty="0">
              <a:solidFill>
                <a:schemeClr val="tx1"/>
              </a:solidFill>
              <a:latin typeface="Times New Roman" pitchFamily="18" charset="0"/>
              <a:cs typeface="Times New Roman" pitchFamily="18" charset="0"/>
            </a:endParaRPr>
          </a:p>
        </p:txBody>
      </p:sp>
      <p:sp>
        <p:nvSpPr>
          <p:cNvPr id="3" name="Скругленный прямоугольник 2"/>
          <p:cNvSpPr/>
          <p:nvPr/>
        </p:nvSpPr>
        <p:spPr>
          <a:xfrm>
            <a:off x="6807201" y="1190172"/>
            <a:ext cx="3860799" cy="5239657"/>
          </a:xfrm>
          <a:prstGeom prst="round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solidFill>
                <a:schemeClr val="tx1"/>
              </a:solidFill>
              <a:latin typeface="Times New Roman" pitchFamily="18" charset="0"/>
              <a:cs typeface="Times New Roman" pitchFamily="18" charset="0"/>
            </a:endParaRPr>
          </a:p>
          <a:p>
            <a:pPr algn="ctr"/>
            <a:r>
              <a:rPr lang="ru-RU" b="1" dirty="0" smtClean="0">
                <a:solidFill>
                  <a:schemeClr val="tx1"/>
                </a:solidFill>
                <a:latin typeface="Times New Roman" pitchFamily="18" charset="0"/>
                <a:cs typeface="Times New Roman" pitchFamily="18" charset="0"/>
              </a:rPr>
              <a:t> </a:t>
            </a:r>
            <a:endParaRPr lang="ru-RU" dirty="0" smtClean="0">
              <a:solidFill>
                <a:schemeClr val="tx1"/>
              </a:solidFill>
              <a:latin typeface="Times New Roman" pitchFamily="18" charset="0"/>
              <a:cs typeface="Times New Roman" pitchFamily="18" charset="0"/>
            </a:endParaRPr>
          </a:p>
          <a:p>
            <a:pPr algn="ctr"/>
            <a:endParaRPr lang="ru-RU" dirty="0" smtClean="0">
              <a:solidFill>
                <a:schemeClr val="tx1"/>
              </a:solidFill>
              <a:latin typeface="Times New Roman" pitchFamily="18" charset="0"/>
              <a:cs typeface="Times New Roman" pitchFamily="18" charset="0"/>
            </a:endParaRPr>
          </a:p>
          <a:p>
            <a:pPr algn="ctr"/>
            <a:r>
              <a:rPr lang="ru-RU" b="1" dirty="0" smtClean="0">
                <a:solidFill>
                  <a:schemeClr val="tx1"/>
                </a:solidFill>
                <a:latin typeface="Times New Roman" pitchFamily="18" charset="0"/>
                <a:cs typeface="Times New Roman" pitchFamily="18" charset="0"/>
              </a:rPr>
              <a:t> </a:t>
            </a:r>
          </a:p>
          <a:p>
            <a:pPr algn="ctr"/>
            <a:endParaRPr lang="ru-RU" b="1" dirty="0" smtClean="0">
              <a:solidFill>
                <a:schemeClr val="tx1"/>
              </a:solidFill>
              <a:latin typeface="Times New Roman" pitchFamily="18" charset="0"/>
              <a:cs typeface="Times New Roman" pitchFamily="18" charset="0"/>
            </a:endParaRPr>
          </a:p>
          <a:p>
            <a:pPr algn="ctr"/>
            <a:endParaRPr lang="ru-RU" b="1" dirty="0" smtClean="0">
              <a:solidFill>
                <a:schemeClr val="tx1"/>
              </a:solidFill>
              <a:latin typeface="Times New Roman" pitchFamily="18" charset="0"/>
              <a:cs typeface="Times New Roman" pitchFamily="18" charset="0"/>
            </a:endParaRPr>
          </a:p>
        </p:txBody>
      </p:sp>
      <p:sp>
        <p:nvSpPr>
          <p:cNvPr id="9" name="TextBox 8"/>
          <p:cNvSpPr txBox="1"/>
          <p:nvPr/>
        </p:nvSpPr>
        <p:spPr>
          <a:xfrm>
            <a:off x="6981372" y="1306286"/>
            <a:ext cx="3483428" cy="4031873"/>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НАВИГАЦИОННЫЙ </a:t>
            </a:r>
          </a:p>
          <a:p>
            <a:pPr algn="ctr"/>
            <a:r>
              <a:rPr lang="ru-RU" b="1" dirty="0" smtClean="0">
                <a:latin typeface="Times New Roman" pitchFamily="18" charset="0"/>
                <a:cs typeface="Times New Roman" pitchFamily="18" charset="0"/>
              </a:rPr>
              <a:t>ЖУРНАЛ</a:t>
            </a:r>
          </a:p>
          <a:p>
            <a:pPr algn="ctr"/>
            <a:r>
              <a:rPr lang="ru-RU" sz="2000" b="1" dirty="0" smtClean="0">
                <a:latin typeface="Times New Roman" pitchFamily="18" charset="0"/>
                <a:cs typeface="Times New Roman" pitchFamily="18" charset="0"/>
              </a:rPr>
              <a:t>от 12 апреля 3050 года</a:t>
            </a:r>
          </a:p>
          <a:p>
            <a:pPr algn="ctr"/>
            <a:r>
              <a:rPr lang="ru-RU" sz="2000" b="1" dirty="0" smtClean="0">
                <a:latin typeface="Times New Roman" pitchFamily="18" charset="0"/>
                <a:cs typeface="Times New Roman" pitchFamily="18" charset="0"/>
              </a:rPr>
              <a:t>Расчет полета</a:t>
            </a:r>
          </a:p>
          <a:p>
            <a:pPr algn="ctr"/>
            <a:r>
              <a:rPr lang="ru-RU" sz="2000" b="1" dirty="0" smtClean="0">
                <a:latin typeface="Times New Roman" pitchFamily="18" charset="0"/>
                <a:cs typeface="Times New Roman" pitchFamily="18" charset="0"/>
              </a:rPr>
              <a:t>Что общего между</a:t>
            </a:r>
            <a:r>
              <a:rPr lang="ru-RU" b="1" dirty="0" smtClean="0">
                <a:latin typeface="Times New Roman" pitchFamily="18" charset="0"/>
                <a:cs typeface="Times New Roman" pitchFamily="18" charset="0"/>
              </a:rPr>
              <a:t>:</a:t>
            </a:r>
          </a:p>
          <a:p>
            <a:pPr algn="ctr"/>
            <a:endParaRPr lang="ru-RU" sz="2000" b="1" dirty="0" smtClean="0">
              <a:latin typeface="Times New Roman" pitchFamily="18" charset="0"/>
              <a:cs typeface="Times New Roman" pitchFamily="18" charset="0"/>
            </a:endParaRPr>
          </a:p>
          <a:p>
            <a:pPr algn="ctr"/>
            <a:endParaRPr lang="ru-RU" sz="2000" b="1" dirty="0" smtClean="0">
              <a:latin typeface="Times New Roman" pitchFamily="18" charset="0"/>
              <a:cs typeface="Times New Roman" pitchFamily="18" charset="0"/>
            </a:endParaRPr>
          </a:p>
          <a:p>
            <a:pPr algn="ctr"/>
            <a:r>
              <a:rPr lang="ru-RU" sz="2000" b="1" dirty="0" smtClean="0">
                <a:latin typeface="Times New Roman" pitchFamily="18" charset="0"/>
                <a:cs typeface="Times New Roman" pitchFamily="18" charset="0"/>
              </a:rPr>
              <a:t>Пройди по цепочке метеоритов,  решай пример за примером и узнаешь цифру  </a:t>
            </a:r>
          </a:p>
          <a:p>
            <a:pPr algn="ctr"/>
            <a:endParaRPr lang="ru-RU" sz="2000" b="1" dirty="0" smtClean="0">
              <a:latin typeface="Times New Roman" pitchFamily="18" charset="0"/>
              <a:cs typeface="Times New Roman" pitchFamily="18" charset="0"/>
            </a:endParaRPr>
          </a:p>
          <a:p>
            <a:endParaRPr lang="ru-RU" sz="2000" dirty="0"/>
          </a:p>
        </p:txBody>
      </p:sp>
      <p:pic>
        <p:nvPicPr>
          <p:cNvPr id="10" name="Рисунок 9" descr="http://clipart-library.com/new_gallery/watermelon-clipart-12.jpg"/>
          <p:cNvPicPr/>
          <p:nvPr/>
        </p:nvPicPr>
        <p:blipFill>
          <a:blip r:embed="rId3" cstate="print">
            <a:clrChange>
              <a:clrFrom>
                <a:srgbClr val="FFFFFF"/>
              </a:clrFrom>
              <a:clrTo>
                <a:srgbClr val="FFFFFF">
                  <a:alpha val="0"/>
                </a:srgbClr>
              </a:clrTo>
            </a:clrChange>
          </a:blip>
          <a:srcRect/>
          <a:stretch>
            <a:fillRect/>
          </a:stretch>
        </p:blipFill>
        <p:spPr bwMode="auto">
          <a:xfrm>
            <a:off x="7474857" y="2777200"/>
            <a:ext cx="743857" cy="662685"/>
          </a:xfrm>
          <a:prstGeom prst="rect">
            <a:avLst/>
          </a:prstGeom>
          <a:noFill/>
          <a:ln w="9525">
            <a:noFill/>
            <a:miter lim="800000"/>
            <a:headEnd/>
            <a:tailEnd/>
          </a:ln>
        </p:spPr>
      </p:pic>
      <p:pic>
        <p:nvPicPr>
          <p:cNvPr id="11" name="Рисунок 10" descr="https://img2.freepng.ru/20180328/sqw/kisspng-great-white-shark-drawing-clip-art-sharks-5abb228b638386.0818843715222135154076.jpg"/>
          <p:cNvPicPr/>
          <p:nvPr/>
        </p:nvPicPr>
        <p:blipFill>
          <a:blip r:embed="rId4" cstate="print">
            <a:clrChange>
              <a:clrFrom>
                <a:srgbClr val="EFEFEF"/>
              </a:clrFrom>
              <a:clrTo>
                <a:srgbClr val="EFEFEF">
                  <a:alpha val="0"/>
                </a:srgbClr>
              </a:clrTo>
            </a:clrChange>
            <a:lum contrast="20000"/>
          </a:blip>
          <a:srcRect/>
          <a:stretch>
            <a:fillRect/>
          </a:stretch>
        </p:blipFill>
        <p:spPr bwMode="auto">
          <a:xfrm>
            <a:off x="8554449" y="2828924"/>
            <a:ext cx="1489438" cy="698046"/>
          </a:xfrm>
          <a:prstGeom prst="rect">
            <a:avLst/>
          </a:prstGeom>
          <a:noFill/>
          <a:ln w="9525">
            <a:noFill/>
            <a:miter lim="800000"/>
            <a:headEnd/>
            <a:tailEnd/>
          </a:ln>
        </p:spPr>
      </p:pic>
      <p:pic>
        <p:nvPicPr>
          <p:cNvPr id="3075" name="Picture 3" descr="image3"/>
          <p:cNvPicPr>
            <a:picLocks noChangeAspect="1" noChangeArrowheads="1"/>
          </p:cNvPicPr>
          <p:nvPr/>
        </p:nvPicPr>
        <p:blipFill>
          <a:blip r:embed="rId2" cstate="print">
            <a:lum bright="-10000" contrast="30000"/>
          </a:blip>
          <a:srcRect l="53427" t="80699" r="4352" b="10750"/>
          <a:stretch>
            <a:fillRect/>
          </a:stretch>
        </p:blipFill>
        <p:spPr bwMode="auto">
          <a:xfrm>
            <a:off x="7195231" y="4691742"/>
            <a:ext cx="3128962" cy="896938"/>
          </a:xfrm>
          <a:prstGeom prst="rect">
            <a:avLst/>
          </a:prstGeom>
          <a:noFill/>
        </p:spPr>
      </p:pic>
      <p:sp>
        <p:nvSpPr>
          <p:cNvPr id="13" name="Прямоугольник 12"/>
          <p:cNvSpPr/>
          <p:nvPr/>
        </p:nvSpPr>
        <p:spPr>
          <a:xfrm>
            <a:off x="8258627" y="5675086"/>
            <a:ext cx="595085" cy="63862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tx1"/>
                </a:solidFill>
                <a:latin typeface="Times New Roman" pitchFamily="18" charset="0"/>
                <a:cs typeface="Times New Roman" pitchFamily="18" charset="0"/>
              </a:rPr>
              <a:t>А</a:t>
            </a:r>
            <a:endParaRPr lang="ru-RU" sz="4000" b="1" dirty="0">
              <a:solidFill>
                <a:schemeClr val="tx1"/>
              </a:solidFill>
              <a:latin typeface="Times New Roman" pitchFamily="18" charset="0"/>
              <a:cs typeface="Times New Roman" pitchFamily="18" charset="0"/>
            </a:endParaRPr>
          </a:p>
        </p:txBody>
      </p:sp>
      <p:sp>
        <p:nvSpPr>
          <p:cNvPr id="15" name="Прямоугольник 14"/>
          <p:cNvSpPr/>
          <p:nvPr/>
        </p:nvSpPr>
        <p:spPr>
          <a:xfrm>
            <a:off x="9020627" y="5689600"/>
            <a:ext cx="595085" cy="624115"/>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tx1"/>
                </a:solidFill>
                <a:latin typeface="Times New Roman" pitchFamily="18" charset="0"/>
                <a:cs typeface="Times New Roman" pitchFamily="18" charset="0"/>
              </a:rPr>
              <a:t>4</a:t>
            </a:r>
            <a:endParaRPr lang="ru-RU" sz="4000" b="1"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fade">
                                      <p:cBhvr>
                                        <p:cTn id="12" dur="10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p:txBody>
          <a:bodyPr>
            <a:normAutofit/>
          </a:bodyPr>
          <a:lstStyle/>
          <a:p>
            <a:pPr algn="ctr">
              <a:buNone/>
            </a:pPr>
            <a:endParaRPr lang="ru-RU" sz="6000" b="1" i="1" dirty="0" smtClean="0">
              <a:solidFill>
                <a:srgbClr val="002060"/>
              </a:solidFill>
              <a:latin typeface="Times New Roman" pitchFamily="18" charset="0"/>
              <a:cs typeface="Times New Roman" pitchFamily="18" charset="0"/>
            </a:endParaRPr>
          </a:p>
          <a:p>
            <a:pPr algn="ctr">
              <a:buNone/>
            </a:pPr>
            <a:r>
              <a:rPr lang="ru-RU" sz="6000" b="1" i="1" dirty="0" smtClean="0">
                <a:solidFill>
                  <a:srgbClr val="002060"/>
                </a:solidFill>
                <a:latin typeface="Times New Roman" pitchFamily="18" charset="0"/>
                <a:cs typeface="Times New Roman" pitchFamily="18" charset="0"/>
              </a:rPr>
              <a:t> </a:t>
            </a:r>
            <a:endParaRPr lang="ru-RU" sz="6000" b="1" i="1" dirty="0">
              <a:solidFill>
                <a:srgbClr val="002060"/>
              </a:solidFill>
              <a:latin typeface="Times New Roman" pitchFamily="18" charset="0"/>
              <a:cs typeface="Times New Roman" pitchFamily="18" charset="0"/>
            </a:endParaRPr>
          </a:p>
        </p:txBody>
      </p:sp>
      <p:pic>
        <p:nvPicPr>
          <p:cNvPr id="3" name="Рисунок 2" descr="https://thumbs.dreamstime.com/b/professor-explaining-isolated-white-background-illustration-76227470.jpg"/>
          <p:cNvPicPr/>
          <p:nvPr/>
        </p:nvPicPr>
        <p:blipFill>
          <a:blip r:embed="rId2" cstate="print">
            <a:clrChange>
              <a:clrFrom>
                <a:srgbClr val="FFFFFF"/>
              </a:clrFrom>
              <a:clrTo>
                <a:srgbClr val="FFFFFF">
                  <a:alpha val="0"/>
                </a:srgbClr>
              </a:clrTo>
            </a:clrChange>
          </a:blip>
          <a:srcRect/>
          <a:stretch>
            <a:fillRect/>
          </a:stretch>
        </p:blipFill>
        <p:spPr bwMode="auto">
          <a:xfrm>
            <a:off x="1727288" y="1695449"/>
            <a:ext cx="3918770" cy="3979636"/>
          </a:xfrm>
          <a:prstGeom prst="rect">
            <a:avLst/>
          </a:prstGeom>
          <a:noFill/>
          <a:ln w="9525">
            <a:noFill/>
            <a:miter lim="800000"/>
            <a:headEnd/>
            <a:tailEnd/>
          </a:ln>
        </p:spPr>
      </p:pic>
      <p:sp>
        <p:nvSpPr>
          <p:cNvPr id="4" name="TextBox 3"/>
          <p:cNvSpPr txBox="1"/>
          <p:nvPr/>
        </p:nvSpPr>
        <p:spPr>
          <a:xfrm>
            <a:off x="6023428" y="1756229"/>
            <a:ext cx="4949372" cy="3816429"/>
          </a:xfrm>
          <a:prstGeom prst="rect">
            <a:avLst/>
          </a:prstGeom>
          <a:noFill/>
        </p:spPr>
        <p:txBody>
          <a:bodyPr wrap="square" rtlCol="0">
            <a:spAutoFit/>
          </a:bodyPr>
          <a:lstStyle/>
          <a:p>
            <a:pPr algn="ctr"/>
            <a:r>
              <a:rPr lang="ru-RU" sz="3200" b="1" i="1" dirty="0" smtClean="0">
                <a:latin typeface="Times New Roman" pitchFamily="18" charset="0"/>
                <a:cs typeface="Times New Roman" pitchFamily="18" charset="0"/>
              </a:rPr>
              <a:t>Вопросы и задания </a:t>
            </a:r>
          </a:p>
          <a:p>
            <a:pPr algn="ctr"/>
            <a:r>
              <a:rPr lang="ru-RU" sz="3200" b="1" i="1" dirty="0" smtClean="0">
                <a:latin typeface="Times New Roman" pitchFamily="18" charset="0"/>
                <a:cs typeface="Times New Roman" pitchFamily="18" charset="0"/>
              </a:rPr>
              <a:t>для ученого</a:t>
            </a:r>
          </a:p>
          <a:p>
            <a:pPr marL="342900" indent="-342900">
              <a:buAutoNum type="arabicPeriod"/>
            </a:pPr>
            <a:r>
              <a:rPr lang="ru-RU" sz="3200" dirty="0" smtClean="0">
                <a:latin typeface="Times New Roman" pitchFamily="18" charset="0"/>
                <a:cs typeface="Times New Roman" pitchFamily="18" charset="0"/>
              </a:rPr>
              <a:t>Что такое космодром?</a:t>
            </a:r>
          </a:p>
          <a:p>
            <a:pPr marL="342900" indent="-342900">
              <a:buAutoNum type="arabicPeriod"/>
            </a:pPr>
            <a:r>
              <a:rPr lang="ru-RU" sz="3200" dirty="0" smtClean="0">
                <a:latin typeface="Times New Roman" pitchFamily="18" charset="0"/>
                <a:cs typeface="Times New Roman" pitchFamily="18" charset="0"/>
              </a:rPr>
              <a:t> Что такое чертеж?</a:t>
            </a:r>
          </a:p>
          <a:p>
            <a:pPr marL="342900" indent="-342900">
              <a:buAutoNum type="arabicPeriod"/>
            </a:pPr>
            <a:r>
              <a:rPr lang="ru-RU" sz="3200" dirty="0" smtClean="0">
                <a:latin typeface="Times New Roman" pitchFamily="18" charset="0"/>
                <a:cs typeface="Times New Roman" pitchFamily="18" charset="0"/>
              </a:rPr>
              <a:t> Зачем ракете солнечные батареи?</a:t>
            </a:r>
          </a:p>
          <a:p>
            <a:pPr marL="342900" indent="-342900">
              <a:buAutoNum type="arabicPeriod"/>
            </a:pPr>
            <a:r>
              <a:rPr lang="ru-RU" sz="3200" dirty="0" smtClean="0">
                <a:latin typeface="Times New Roman" pitchFamily="18" charset="0"/>
                <a:cs typeface="Times New Roman" pitchFamily="18" charset="0"/>
              </a:rPr>
              <a:t> Что такое орбита?</a:t>
            </a:r>
          </a:p>
          <a:p>
            <a:endParaRPr lang="ru-RU" dirty="0"/>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404734" y="6858000"/>
            <a:ext cx="11377535" cy="4351338"/>
          </a:xfrm>
        </p:spPr>
        <p:txBody>
          <a:bodyPr>
            <a:normAutofit/>
          </a:bodyPr>
          <a:lstStyle/>
          <a:p>
            <a:pPr algn="ctr">
              <a:buNone/>
            </a:pPr>
            <a:endParaRPr lang="ru-RU" sz="6000" b="1" i="1" dirty="0" smtClean="0">
              <a:solidFill>
                <a:srgbClr val="002060"/>
              </a:solidFill>
              <a:latin typeface="Times New Roman" pitchFamily="18" charset="0"/>
              <a:cs typeface="Times New Roman" pitchFamily="18" charset="0"/>
            </a:endParaRPr>
          </a:p>
          <a:p>
            <a:pPr algn="ctr">
              <a:buNone/>
            </a:pPr>
            <a:r>
              <a:rPr lang="ru-RU" sz="6000" b="1" i="1" dirty="0" smtClean="0">
                <a:solidFill>
                  <a:srgbClr val="002060"/>
                </a:solidFill>
                <a:latin typeface="Times New Roman" pitchFamily="18" charset="0"/>
                <a:cs typeface="Times New Roman" pitchFamily="18" charset="0"/>
              </a:rPr>
              <a:t> </a:t>
            </a:r>
            <a:endParaRPr lang="ru-RU" sz="6000" b="1" i="1" dirty="0">
              <a:solidFill>
                <a:srgbClr val="002060"/>
              </a:solidFill>
              <a:latin typeface="Times New Roman" pitchFamily="18" charset="0"/>
              <a:cs typeface="Times New Roman" pitchFamily="18" charset="0"/>
            </a:endParaRPr>
          </a:p>
        </p:txBody>
      </p:sp>
      <p:pic>
        <p:nvPicPr>
          <p:cNvPr id="33794" name="Picture 2" descr="https://xn--80aaaga2ais1c4e.ot7.ru/admin/uploads/8/3/9/%D0%9D%D0%B0%D0%B9%D0%B4%D0%B8-%D0%B3%D0%B4%D0%B5-%D1%82%D0%B5%D0%BD%D1%8C-%D0%BE%D1%82-%D1%80%D0%B0%D0%BA%D0%B5%D1%82%D1%8B-%D0%97%D0%B0%D0%B4%D0%B0%D0%BD%D0%B8%D1%8F-%D0%BA%D0%BE-%D0%B4%D0%BD%D1%8E-%D0%BA%D0%BE%D1%81%D0%BC%D0%BE%D0%BD%D0%B0%D0%B2%D1%82%D0%B8%D0%BA%D0%B8-2251.jpg"/>
          <p:cNvPicPr>
            <a:picLocks noChangeAspect="1" noChangeArrowheads="1"/>
          </p:cNvPicPr>
          <p:nvPr/>
        </p:nvPicPr>
        <p:blipFill>
          <a:blip r:embed="rId2" cstate="print">
            <a:lum contrast="10000"/>
          </a:blip>
          <a:srcRect/>
          <a:stretch>
            <a:fillRect/>
          </a:stretch>
        </p:blipFill>
        <p:spPr bwMode="auto">
          <a:xfrm>
            <a:off x="1557848" y="1451428"/>
            <a:ext cx="3519884" cy="4978401"/>
          </a:xfrm>
          <a:prstGeom prst="rect">
            <a:avLst/>
          </a:prstGeom>
          <a:noFill/>
          <a:ln w="6350">
            <a:solidFill>
              <a:schemeClr val="tx1"/>
            </a:solidFill>
          </a:ln>
        </p:spPr>
      </p:pic>
      <p:sp>
        <p:nvSpPr>
          <p:cNvPr id="7" name="TextBox 6"/>
          <p:cNvSpPr txBox="1"/>
          <p:nvPr/>
        </p:nvSpPr>
        <p:spPr>
          <a:xfrm>
            <a:off x="4020457" y="348343"/>
            <a:ext cx="4235903" cy="954107"/>
          </a:xfrm>
          <a:prstGeom prst="rect">
            <a:avLst/>
          </a:prstGeom>
          <a:noFill/>
        </p:spPr>
        <p:txBody>
          <a:bodyPr wrap="square" rtlCol="0">
            <a:spAutoFit/>
          </a:bodyPr>
          <a:lstStyle/>
          <a:p>
            <a:pPr algn="ctr"/>
            <a:r>
              <a:rPr lang="ru-RU" sz="2800" b="1" i="1" dirty="0" smtClean="0">
                <a:latin typeface="Times New Roman" pitchFamily="18" charset="0"/>
                <a:cs typeface="Times New Roman" pitchFamily="18" charset="0"/>
              </a:rPr>
              <a:t>Задания для ученого</a:t>
            </a:r>
          </a:p>
          <a:p>
            <a:pPr algn="ctr"/>
            <a:r>
              <a:rPr lang="ru-RU" sz="2800" b="1" i="1" dirty="0" smtClean="0">
                <a:latin typeface="Times New Roman" pitchFamily="18" charset="0"/>
                <a:cs typeface="Times New Roman" pitchFamily="18" charset="0"/>
              </a:rPr>
              <a:t>Покажи тень ракеты</a:t>
            </a:r>
            <a:endParaRPr lang="ru-RU" sz="3200" b="1" i="1" dirty="0">
              <a:latin typeface="Times New Roman" pitchFamily="18" charset="0"/>
              <a:cs typeface="Times New Roman" pitchFamily="18" charset="0"/>
            </a:endParaRPr>
          </a:p>
        </p:txBody>
      </p:sp>
      <p:pic>
        <p:nvPicPr>
          <p:cNvPr id="8" name="Рисунок 7" descr="https://i01.fotocdn.net/s116/f56ece3b8e54427e/public_pin_l/2630184906.jpg"/>
          <p:cNvPicPr/>
          <p:nvPr/>
        </p:nvPicPr>
        <p:blipFill>
          <a:blip r:embed="rId3" cstate="print">
            <a:lum contrast="20000"/>
          </a:blip>
          <a:srcRect/>
          <a:stretch>
            <a:fillRect/>
          </a:stretch>
        </p:blipFill>
        <p:spPr bwMode="auto">
          <a:xfrm>
            <a:off x="7214836" y="1455737"/>
            <a:ext cx="3569278" cy="4916034"/>
          </a:xfrm>
          <a:prstGeom prst="rect">
            <a:avLst/>
          </a:prstGeom>
          <a:noFill/>
          <a:ln w="9525">
            <a:solidFill>
              <a:schemeClr val="tx1"/>
            </a:solidFill>
            <a:miter lim="800000"/>
            <a:headEnd/>
            <a:tailEnd/>
          </a:ln>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Рисунок 18" descr="https://kioskplus.ru/uploaded_images/sgxt.jpg"/>
          <p:cNvPicPr/>
          <p:nvPr/>
        </p:nvPicPr>
        <p:blipFill>
          <a:blip r:embed="rId2" cstate="print">
            <a:clrChange>
              <a:clrFrom>
                <a:srgbClr val="FFFFFF"/>
              </a:clrFrom>
              <a:clrTo>
                <a:srgbClr val="FFFFFF">
                  <a:alpha val="0"/>
                </a:srgbClr>
              </a:clrTo>
            </a:clrChange>
          </a:blip>
          <a:srcRect l="63656" t="7132"/>
          <a:stretch>
            <a:fillRect/>
          </a:stretch>
        </p:blipFill>
        <p:spPr bwMode="auto">
          <a:xfrm>
            <a:off x="8621484" y="609599"/>
            <a:ext cx="2206171" cy="5799818"/>
          </a:xfrm>
          <a:prstGeom prst="rect">
            <a:avLst/>
          </a:prstGeom>
          <a:noFill/>
          <a:ln w="9525">
            <a:noFill/>
            <a:miter lim="800000"/>
            <a:headEnd/>
            <a:tailEnd/>
          </a:ln>
        </p:spPr>
      </p:pic>
      <p:sp>
        <p:nvSpPr>
          <p:cNvPr id="8193" name="Rectangle 1"/>
          <p:cNvSpPr>
            <a:spLocks noChangeArrowheads="1"/>
          </p:cNvSpPr>
          <p:nvPr/>
        </p:nvSpPr>
        <p:spPr bwMode="auto">
          <a:xfrm>
            <a:off x="1696357" y="2046514"/>
            <a:ext cx="885825" cy="2989943"/>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194" name="AutoShape 2"/>
          <p:cNvSpPr>
            <a:spLocks noChangeArrowheads="1"/>
          </p:cNvSpPr>
          <p:nvPr/>
        </p:nvSpPr>
        <p:spPr bwMode="auto">
          <a:xfrm>
            <a:off x="4293962" y="3883480"/>
            <a:ext cx="914400" cy="1104900"/>
          </a:xfrm>
          <a:prstGeom prst="triangle">
            <a:avLst>
              <a:gd name="adj" fmla="val 50000"/>
            </a:avLst>
          </a:prstGeom>
          <a:solidFill>
            <a:srgbClr val="FF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195" name="Oval 3"/>
          <p:cNvSpPr>
            <a:spLocks noChangeArrowheads="1"/>
          </p:cNvSpPr>
          <p:nvPr/>
        </p:nvSpPr>
        <p:spPr bwMode="auto">
          <a:xfrm rot="2176632">
            <a:off x="2911248" y="1328058"/>
            <a:ext cx="752475" cy="1104900"/>
          </a:xfrm>
          <a:prstGeom prst="ellipse">
            <a:avLst/>
          </a:prstGeom>
          <a:solidFill>
            <a:srgbClr val="FF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196" name="Rectangle 4"/>
          <p:cNvSpPr>
            <a:spLocks noChangeArrowheads="1"/>
          </p:cNvSpPr>
          <p:nvPr/>
        </p:nvSpPr>
        <p:spPr bwMode="auto">
          <a:xfrm rot="-1668625">
            <a:off x="918481" y="5240337"/>
            <a:ext cx="914400" cy="914400"/>
          </a:xfrm>
          <a:prstGeom prst="rect">
            <a:avLst/>
          </a:prstGeom>
          <a:solidFill>
            <a:srgbClr val="FF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197" name="Oval 5"/>
          <p:cNvSpPr>
            <a:spLocks noChangeArrowheads="1"/>
          </p:cNvSpPr>
          <p:nvPr/>
        </p:nvSpPr>
        <p:spPr bwMode="auto">
          <a:xfrm>
            <a:off x="3996872" y="1896609"/>
            <a:ext cx="428625" cy="419100"/>
          </a:xfrm>
          <a:prstGeom prst="ellipse">
            <a:avLst/>
          </a:prstGeom>
          <a:solidFill>
            <a:srgbClr val="FF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198" name="Rectangle 6"/>
          <p:cNvSpPr>
            <a:spLocks noChangeArrowheads="1"/>
          </p:cNvSpPr>
          <p:nvPr/>
        </p:nvSpPr>
        <p:spPr bwMode="auto">
          <a:xfrm>
            <a:off x="3372302" y="3639005"/>
            <a:ext cx="127000" cy="876300"/>
          </a:xfrm>
          <a:prstGeom prst="rect">
            <a:avLst/>
          </a:prstGeom>
          <a:solidFill>
            <a:srgbClr val="00B0F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199" name="AutoShape 7"/>
          <p:cNvSpPr>
            <a:spLocks noChangeArrowheads="1"/>
          </p:cNvSpPr>
          <p:nvPr/>
        </p:nvSpPr>
        <p:spPr bwMode="auto">
          <a:xfrm flipV="1">
            <a:off x="2301647" y="5045528"/>
            <a:ext cx="1611312" cy="52863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00B0F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200" name="AutoShape 8"/>
          <p:cNvSpPr>
            <a:spLocks noChangeArrowheads="1"/>
          </p:cNvSpPr>
          <p:nvPr/>
        </p:nvSpPr>
        <p:spPr bwMode="auto">
          <a:xfrm rot="16200000" flipH="1">
            <a:off x="330314" y="3759314"/>
            <a:ext cx="1112838" cy="542925"/>
          </a:xfrm>
          <a:prstGeom prst="parallelogram">
            <a:avLst>
              <a:gd name="adj" fmla="val 51243"/>
            </a:avLst>
          </a:prstGeom>
          <a:solidFill>
            <a:srgbClr val="00B0F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201" name="AutoShape 9"/>
          <p:cNvSpPr>
            <a:spLocks noChangeArrowheads="1"/>
          </p:cNvSpPr>
          <p:nvPr/>
        </p:nvSpPr>
        <p:spPr bwMode="auto">
          <a:xfrm rot="16252588">
            <a:off x="3527992" y="2856023"/>
            <a:ext cx="1112838" cy="520700"/>
          </a:xfrm>
          <a:prstGeom prst="parallelogram">
            <a:avLst>
              <a:gd name="adj" fmla="val 53430"/>
            </a:avLst>
          </a:prstGeom>
          <a:solidFill>
            <a:srgbClr val="00B0F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202" name="AutoShape 10"/>
          <p:cNvSpPr>
            <a:spLocks noChangeArrowheads="1"/>
          </p:cNvSpPr>
          <p:nvPr/>
        </p:nvSpPr>
        <p:spPr bwMode="auto">
          <a:xfrm rot="20932644" flipV="1">
            <a:off x="1126672" y="772432"/>
            <a:ext cx="1079500" cy="614363"/>
          </a:xfrm>
          <a:prstGeom prst="flowChartManualInput">
            <a:avLst/>
          </a:prstGeom>
          <a:solidFill>
            <a:srgbClr val="00B0F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203" name="AutoShape 11"/>
          <p:cNvSpPr>
            <a:spLocks noChangeArrowheads="1"/>
          </p:cNvSpPr>
          <p:nvPr/>
        </p:nvSpPr>
        <p:spPr bwMode="auto">
          <a:xfrm rot="-1479272">
            <a:off x="2967037" y="5628141"/>
            <a:ext cx="1176337" cy="657225"/>
          </a:xfrm>
          <a:prstGeom prst="rtTriangle">
            <a:avLst/>
          </a:prstGeom>
          <a:solidFill>
            <a:srgbClr val="FF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8204" name="AutoShape 12"/>
          <p:cNvSpPr>
            <a:spLocks noChangeArrowheads="1"/>
          </p:cNvSpPr>
          <p:nvPr/>
        </p:nvSpPr>
        <p:spPr bwMode="auto">
          <a:xfrm>
            <a:off x="635453" y="1714727"/>
            <a:ext cx="558800" cy="695325"/>
          </a:xfrm>
          <a:prstGeom prst="flowChartDelay">
            <a:avLst/>
          </a:prstGeom>
          <a:solidFill>
            <a:srgbClr val="FFFF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9" name="TextBox 28"/>
          <p:cNvSpPr txBox="1"/>
          <p:nvPr/>
        </p:nvSpPr>
        <p:spPr>
          <a:xfrm>
            <a:off x="3672115" y="333828"/>
            <a:ext cx="4487703" cy="523220"/>
          </a:xfrm>
          <a:prstGeom prst="rect">
            <a:avLst/>
          </a:prstGeom>
          <a:noFill/>
        </p:spPr>
        <p:txBody>
          <a:bodyPr wrap="none" rtlCol="0">
            <a:spAutoFit/>
          </a:bodyPr>
          <a:lstStyle/>
          <a:p>
            <a:r>
              <a:rPr lang="ru-RU" sz="2800" b="1" i="1" dirty="0" smtClean="0">
                <a:latin typeface="Times New Roman" pitchFamily="18" charset="0"/>
                <a:cs typeface="Times New Roman" pitchFamily="18" charset="0"/>
              </a:rPr>
              <a:t>Составь такую же ракету</a:t>
            </a:r>
            <a:endParaRPr lang="ru-RU" sz="2800" b="1" i="1" dirty="0">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2617 4.91329E-6 L 0.35469 -0.01272 " pathEditMode="relative" rAng="0" ptsTypes="AA">
                                      <p:cBhvr>
                                        <p:cTn id="6" dur="2000" fill="hold"/>
                                        <p:tgtEl>
                                          <p:spTgt spid="8193"/>
                                        </p:tgtEl>
                                        <p:attrNameLst>
                                          <p:attrName>ppt_x</p:attrName>
                                          <p:attrName>ppt_y</p:attrName>
                                        </p:attrNameLst>
                                      </p:cBhvr>
                                      <p:rCtr x="164" y="-6"/>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3.54167E-6 -1.56069E-6 L 0.1392 -0.44809 " pathEditMode="relative" rAng="0" ptsTypes="AA">
                                      <p:cBhvr>
                                        <p:cTn id="10" dur="2000" fill="hold"/>
                                        <p:tgtEl>
                                          <p:spTgt spid="8194"/>
                                        </p:tgtEl>
                                        <p:attrNameLst>
                                          <p:attrName>ppt_x</p:attrName>
                                          <p:attrName>ppt_y</p:attrName>
                                        </p:attrNameLst>
                                      </p:cBhvr>
                                      <p:rCtr x="70" y="-224"/>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8.33333E-7 2.77457E-6 L 0.24636 -0.01064 " pathEditMode="relative" rAng="0" ptsTypes="AA">
                                      <p:cBhvr>
                                        <p:cTn id="14" dur="2000" fill="hold"/>
                                        <p:tgtEl>
                                          <p:spTgt spid="8198"/>
                                        </p:tgtEl>
                                        <p:attrNameLst>
                                          <p:attrName>ppt_x</p:attrName>
                                          <p:attrName>ppt_y</p:attrName>
                                        </p:attrNameLst>
                                      </p:cBhvr>
                                      <p:rCtr x="123" y="-5"/>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2.29167E-6 8.09249E-7 L 0.275 -0.00208 " pathEditMode="relative" rAng="0" ptsTypes="AA">
                                      <p:cBhvr>
                                        <p:cTn id="18" dur="2000" fill="hold"/>
                                        <p:tgtEl>
                                          <p:spTgt spid="8199"/>
                                        </p:tgtEl>
                                        <p:attrNameLst>
                                          <p:attrName>ppt_x</p:attrName>
                                          <p:attrName>ppt_y</p:attrName>
                                        </p:attrNameLst>
                                      </p:cBhvr>
                                      <p:rCtr x="138" y="-1"/>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grpId="0" nodeType="clickEffect">
                                  <p:stCondLst>
                                    <p:cond delay="0"/>
                                  </p:stCondLst>
                                  <p:childTnLst>
                                    <p:animMotion origin="layout" path="M -2.70833E-6 -8.09249E-7 L 0.18073 0.04671 " pathEditMode="relative" rAng="0" ptsTypes="AA">
                                      <p:cBhvr>
                                        <p:cTn id="22" dur="2000" fill="hold"/>
                                        <p:tgtEl>
                                          <p:spTgt spid="8197"/>
                                        </p:tgtEl>
                                        <p:attrNameLst>
                                          <p:attrName>ppt_x</p:attrName>
                                          <p:attrName>ppt_y</p:attrName>
                                        </p:attrNameLst>
                                      </p:cBhvr>
                                      <p:rCtr x="90" y="23"/>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grpId="0" nodeType="clickEffect">
                                  <p:stCondLst>
                                    <p:cond delay="0"/>
                                  </p:stCondLst>
                                  <p:childTnLst>
                                    <p:animMotion origin="layout" path="M 4.16667E-6 -2.83237E-6 L 0.25833 0.17526 " pathEditMode="relative" rAng="0" ptsTypes="AA">
                                      <p:cBhvr>
                                        <p:cTn id="26" dur="2000" fill="hold"/>
                                        <p:tgtEl>
                                          <p:spTgt spid="8201"/>
                                        </p:tgtEl>
                                        <p:attrNameLst>
                                          <p:attrName>ppt_x</p:attrName>
                                          <p:attrName>ppt_y</p:attrName>
                                        </p:attrNameLst>
                                      </p:cBhvr>
                                      <p:rCtr x="129" y="88"/>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grpId="0" nodeType="clickEffect">
                                  <p:stCondLst>
                                    <p:cond delay="0"/>
                                  </p:stCondLst>
                                  <p:childTnLst>
                                    <p:animMotion origin="layout" path="M 3.75E-6 -2.02312E-6 L 0.39505 0.04023 " pathEditMode="relative" rAng="0" ptsTypes="AA">
                                      <p:cBhvr>
                                        <p:cTn id="30" dur="2000" fill="hold"/>
                                        <p:tgtEl>
                                          <p:spTgt spid="8200"/>
                                        </p:tgtEl>
                                        <p:attrNameLst>
                                          <p:attrName>ppt_x</p:attrName>
                                          <p:attrName>ppt_y</p:attrName>
                                        </p:attrNameLst>
                                      </p:cBhvr>
                                      <p:rCtr x="198" y="2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 grpId="0" animBg="1"/>
      <p:bldP spid="8194" grpId="0" animBg="1"/>
      <p:bldP spid="8197" grpId="0" animBg="1"/>
      <p:bldP spid="8198" grpId="0" animBg="1"/>
      <p:bldP spid="8199" grpId="0" animBg="1"/>
      <p:bldP spid="8200" grpId="0" animBg="1"/>
      <p:bldP spid="820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p:txBody>
          <a:bodyPr>
            <a:normAutofit/>
          </a:bodyPr>
          <a:lstStyle/>
          <a:p>
            <a:pPr algn="ctr">
              <a:buNone/>
            </a:pPr>
            <a:endParaRPr lang="ru-RU" sz="6000" b="1" i="1" dirty="0" smtClean="0">
              <a:solidFill>
                <a:srgbClr val="002060"/>
              </a:solidFill>
              <a:latin typeface="Times New Roman" pitchFamily="18" charset="0"/>
              <a:cs typeface="Times New Roman" pitchFamily="18" charset="0"/>
            </a:endParaRPr>
          </a:p>
          <a:p>
            <a:pPr algn="ctr">
              <a:buNone/>
            </a:pPr>
            <a:r>
              <a:rPr lang="ru-RU" sz="6000" b="1" i="1" dirty="0" smtClean="0">
                <a:solidFill>
                  <a:srgbClr val="002060"/>
                </a:solidFill>
                <a:latin typeface="Times New Roman" pitchFamily="18" charset="0"/>
                <a:cs typeface="Times New Roman" pitchFamily="18" charset="0"/>
              </a:rPr>
              <a:t> </a:t>
            </a:r>
            <a:endParaRPr lang="ru-RU" sz="6000" b="1" i="1" dirty="0">
              <a:solidFill>
                <a:srgbClr val="002060"/>
              </a:solidFill>
              <a:latin typeface="Times New Roman" pitchFamily="18" charset="0"/>
              <a:cs typeface="Times New Roman" pitchFamily="18" charset="0"/>
            </a:endParaRPr>
          </a:p>
        </p:txBody>
      </p:sp>
      <p:sp>
        <p:nvSpPr>
          <p:cNvPr id="3" name="TextBox 2"/>
          <p:cNvSpPr txBox="1"/>
          <p:nvPr/>
        </p:nvSpPr>
        <p:spPr>
          <a:xfrm>
            <a:off x="464457" y="667657"/>
            <a:ext cx="11219543" cy="892552"/>
          </a:xfrm>
          <a:prstGeom prst="rect">
            <a:avLst/>
          </a:prstGeom>
          <a:noFill/>
        </p:spPr>
        <p:txBody>
          <a:bodyPr wrap="square" rtlCol="0">
            <a:spAutoFit/>
          </a:bodyPr>
          <a:lstStyle/>
          <a:p>
            <a:pPr algn="ctr"/>
            <a:r>
              <a:rPr lang="ru-RU" sz="2600" b="1" i="1" dirty="0" smtClean="0">
                <a:latin typeface="Times New Roman" pitchFamily="18" charset="0"/>
                <a:cs typeface="Times New Roman" pitchFamily="18" charset="0"/>
              </a:rPr>
              <a:t>Задания для ученого</a:t>
            </a:r>
          </a:p>
          <a:p>
            <a:pPr algn="ctr"/>
            <a:r>
              <a:rPr lang="ru-RU" sz="2600" b="1" i="1" dirty="0" smtClean="0">
                <a:latin typeface="Times New Roman" pitchFamily="18" charset="0"/>
                <a:cs typeface="Times New Roman" pitchFamily="18" charset="0"/>
              </a:rPr>
              <a:t>Игра «Четвертый лишний»</a:t>
            </a:r>
            <a:endParaRPr lang="ru-RU" sz="2600" b="1" i="1" dirty="0">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2075543" y="1704972"/>
          <a:ext cx="5362076" cy="4536170"/>
        </p:xfrm>
        <a:graphic>
          <a:graphicData uri="http://schemas.openxmlformats.org/drawingml/2006/table">
            <a:tbl>
              <a:tblPr/>
              <a:tblGrid>
                <a:gridCol w="2801829"/>
                <a:gridCol w="2560247"/>
              </a:tblGrid>
              <a:tr h="2268085">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68085">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Рисунок 5" descr="https://avatars.mds.yandex.net/get-pdb/1936789/f74a5545-9ea6-4da8-99e2-ba82ab51c3ff/s1200?webp=false"/>
          <p:cNvPicPr/>
          <p:nvPr/>
        </p:nvPicPr>
        <p:blipFill>
          <a:blip r:embed="rId2" cstate="print">
            <a:lum contrast="20000"/>
          </a:blip>
          <a:srcRect/>
          <a:stretch>
            <a:fillRect/>
          </a:stretch>
        </p:blipFill>
        <p:spPr bwMode="auto">
          <a:xfrm>
            <a:off x="5123543" y="2050822"/>
            <a:ext cx="2059601" cy="1766435"/>
          </a:xfrm>
          <a:prstGeom prst="rect">
            <a:avLst/>
          </a:prstGeom>
          <a:noFill/>
          <a:ln w="9525">
            <a:noFill/>
            <a:miter lim="800000"/>
            <a:headEnd/>
            <a:tailEnd/>
          </a:ln>
        </p:spPr>
      </p:pic>
      <p:pic>
        <p:nvPicPr>
          <p:cNvPr id="7" name="Рисунок 6" descr="https://cdn4.vectorstock.com/i/1000x1000/99/23/rocket-vector-189923.jpg"/>
          <p:cNvPicPr/>
          <p:nvPr/>
        </p:nvPicPr>
        <p:blipFill>
          <a:blip r:embed="rId3" cstate="print">
            <a:clrChange>
              <a:clrFrom>
                <a:srgbClr val="FFFFFF"/>
              </a:clrFrom>
              <a:clrTo>
                <a:srgbClr val="FFFFFF">
                  <a:alpha val="0"/>
                </a:srgbClr>
              </a:clrTo>
            </a:clrChange>
            <a:lum contrast="20000"/>
          </a:blip>
          <a:srcRect l="19562" r="19829" b="7796"/>
          <a:stretch>
            <a:fillRect/>
          </a:stretch>
        </p:blipFill>
        <p:spPr bwMode="auto">
          <a:xfrm>
            <a:off x="2888343" y="4105729"/>
            <a:ext cx="1126218" cy="2004785"/>
          </a:xfrm>
          <a:prstGeom prst="rect">
            <a:avLst/>
          </a:prstGeom>
          <a:noFill/>
          <a:ln w="9525">
            <a:noFill/>
            <a:miter lim="800000"/>
            <a:headEnd/>
            <a:tailEnd/>
          </a:ln>
        </p:spPr>
      </p:pic>
      <p:pic>
        <p:nvPicPr>
          <p:cNvPr id="8" name="Рисунок 7" descr="https://i.pinimg.com/736x/ec/f2/15/ecf215edf481cfa3b790d93333c92196--just-because-clipart.jpg"/>
          <p:cNvPicPr/>
          <p:nvPr/>
        </p:nvPicPr>
        <p:blipFill>
          <a:blip r:embed="rId4" cstate="print">
            <a:clrChange>
              <a:clrFrom>
                <a:srgbClr val="FFFFFF"/>
              </a:clrFrom>
              <a:clrTo>
                <a:srgbClr val="FFFFFF">
                  <a:alpha val="0"/>
                </a:srgbClr>
              </a:clrTo>
            </a:clrChange>
          </a:blip>
          <a:srcRect/>
          <a:stretch>
            <a:fillRect/>
          </a:stretch>
        </p:blipFill>
        <p:spPr bwMode="auto">
          <a:xfrm>
            <a:off x="2960915" y="1886858"/>
            <a:ext cx="963158" cy="1944687"/>
          </a:xfrm>
          <a:prstGeom prst="rect">
            <a:avLst/>
          </a:prstGeom>
          <a:noFill/>
          <a:ln w="9525">
            <a:noFill/>
            <a:miter lim="800000"/>
            <a:headEnd/>
            <a:tailEnd/>
          </a:ln>
        </p:spPr>
      </p:pic>
      <p:pic>
        <p:nvPicPr>
          <p:cNvPr id="10" name="Рисунок 9" descr="https://masteraero.ru/modeli_raket/34-modeli_raket-3.png"/>
          <p:cNvPicPr/>
          <p:nvPr/>
        </p:nvPicPr>
        <p:blipFill>
          <a:blip r:embed="rId5" cstate="print">
            <a:clrChange>
              <a:clrFrom>
                <a:srgbClr val="FFFFFF"/>
              </a:clrFrom>
              <a:clrTo>
                <a:srgbClr val="FFFFFF">
                  <a:alpha val="0"/>
                </a:srgbClr>
              </a:clrTo>
            </a:clrChange>
            <a:lum bright="-10000"/>
          </a:blip>
          <a:srcRect t="3102" b="4860"/>
          <a:stretch>
            <a:fillRect/>
          </a:stretch>
        </p:blipFill>
        <p:spPr bwMode="auto">
          <a:xfrm>
            <a:off x="5283201" y="4160839"/>
            <a:ext cx="1692229" cy="1804534"/>
          </a:xfrm>
          <a:prstGeom prst="rect">
            <a:avLst/>
          </a:prstGeom>
          <a:noFill/>
          <a:ln w="9525">
            <a:solidFill>
              <a:schemeClr val="tx1"/>
            </a:solidFill>
            <a:miter lim="800000"/>
            <a:headEnd/>
            <a:tailEnd/>
          </a:ln>
        </p:spPr>
      </p:pic>
      <p:sp>
        <p:nvSpPr>
          <p:cNvPr id="9" name="TextBox 8"/>
          <p:cNvSpPr txBox="1"/>
          <p:nvPr/>
        </p:nvSpPr>
        <p:spPr>
          <a:xfrm>
            <a:off x="8083506" y="2396047"/>
            <a:ext cx="3253968" cy="1200329"/>
          </a:xfrm>
          <a:prstGeom prst="rect">
            <a:avLst/>
          </a:prstGeom>
          <a:noFill/>
        </p:spPr>
        <p:txBody>
          <a:bodyPr wrap="none" rtlCol="0">
            <a:spAutoFit/>
          </a:bodyPr>
          <a:lstStyle/>
          <a:p>
            <a:pPr algn="ctr"/>
            <a:r>
              <a:rPr lang="ru-RU" sz="2400" dirty="0" smtClean="0">
                <a:latin typeface="Times New Roman" pitchFamily="18" charset="0"/>
                <a:cs typeface="Times New Roman" pitchFamily="18" charset="0"/>
              </a:rPr>
              <a:t>Задания выполнены.</a:t>
            </a:r>
          </a:p>
          <a:p>
            <a:pPr algn="ctr"/>
            <a:r>
              <a:rPr lang="ru-RU" sz="2400" dirty="0" smtClean="0">
                <a:latin typeface="Times New Roman" pitchFamily="18" charset="0"/>
                <a:cs typeface="Times New Roman" pitchFamily="18" charset="0"/>
              </a:rPr>
              <a:t>Найдена вторая деталь </a:t>
            </a:r>
          </a:p>
          <a:p>
            <a:pPr algn="ctr"/>
            <a:r>
              <a:rPr lang="ru-RU" sz="2400" dirty="0" smtClean="0">
                <a:latin typeface="Times New Roman" pitchFamily="18" charset="0"/>
                <a:cs typeface="Times New Roman" pitchFamily="18" charset="0"/>
              </a:rPr>
              <a:t>обшивки</a:t>
            </a:r>
            <a:endParaRPr lang="ru-RU" sz="2400" dirty="0">
              <a:latin typeface="Times New Roman" pitchFamily="18" charset="0"/>
              <a:cs typeface="Times New Roman" pitchFamily="18" charset="0"/>
            </a:endParaRPr>
          </a:p>
        </p:txBody>
      </p:sp>
      <p:pic>
        <p:nvPicPr>
          <p:cNvPr id="11" name="Picture 4" descr="image2"/>
          <p:cNvPicPr>
            <a:picLocks noChangeAspect="1" noChangeArrowheads="1"/>
          </p:cNvPicPr>
          <p:nvPr/>
        </p:nvPicPr>
        <p:blipFill>
          <a:blip r:embed="rId6" cstate="print">
            <a:clrChange>
              <a:clrFrom>
                <a:srgbClr val="FEFEFE"/>
              </a:clrFrom>
              <a:clrTo>
                <a:srgbClr val="FEFEFE">
                  <a:alpha val="0"/>
                </a:srgbClr>
              </a:clrTo>
            </a:clrChange>
            <a:lum bright="-10000" contrast="30000"/>
          </a:blip>
          <a:srcRect l="26830" t="3838" r="31241" b="49826"/>
          <a:stretch>
            <a:fillRect/>
          </a:stretch>
        </p:blipFill>
        <p:spPr bwMode="auto">
          <a:xfrm>
            <a:off x="8491334" y="3747903"/>
            <a:ext cx="2582182" cy="838524"/>
          </a:xfrm>
          <a:prstGeom prst="rect">
            <a:avLst/>
          </a:prstGeom>
          <a:noFill/>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10"/>
                                        </p:tgtEl>
                                      </p:cBhvr>
                                    </p:animEffect>
                                    <p:set>
                                      <p:cBhvr>
                                        <p:cTn id="7" dur="1" fill="hold">
                                          <p:stCondLst>
                                            <p:cond delay="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4"/>
          <p:cNvPicPr>
            <a:picLocks noChangeAspect="1" noChangeArrowheads="1"/>
          </p:cNvPicPr>
          <p:nvPr/>
        </p:nvPicPr>
        <p:blipFill>
          <a:blip r:embed="rId2" cstate="print">
            <a:lum bright="-20000" contrast="60000"/>
          </a:blip>
          <a:srcRect l="688" r="49768" b="49823"/>
          <a:stretch>
            <a:fillRect/>
          </a:stretch>
        </p:blipFill>
        <p:spPr bwMode="auto">
          <a:xfrm>
            <a:off x="1314793" y="1298121"/>
            <a:ext cx="3525268" cy="5044622"/>
          </a:xfrm>
          <a:prstGeom prst="rect">
            <a:avLst/>
          </a:prstGeom>
          <a:noFill/>
        </p:spPr>
      </p:pic>
      <p:sp>
        <p:nvSpPr>
          <p:cNvPr id="3" name="TextBox 2"/>
          <p:cNvSpPr txBox="1"/>
          <p:nvPr/>
        </p:nvSpPr>
        <p:spPr>
          <a:xfrm>
            <a:off x="1570635" y="331449"/>
            <a:ext cx="9596410" cy="892552"/>
          </a:xfrm>
          <a:prstGeom prst="rect">
            <a:avLst/>
          </a:prstGeom>
          <a:noFill/>
        </p:spPr>
        <p:txBody>
          <a:bodyPr wrap="none" rtlCol="0">
            <a:spAutoFit/>
          </a:bodyPr>
          <a:lstStyle/>
          <a:p>
            <a:pPr algn="ctr"/>
            <a:r>
              <a:rPr lang="ru-RU" sz="2600" b="1" i="1" dirty="0" smtClean="0">
                <a:latin typeface="Times New Roman" pitchFamily="18" charset="0"/>
                <a:cs typeface="Times New Roman" pitchFamily="18" charset="0"/>
              </a:rPr>
              <a:t>Отправляемся за третьей деталью обшивки корабля и узнаем </a:t>
            </a:r>
          </a:p>
          <a:p>
            <a:pPr algn="ctr"/>
            <a:r>
              <a:rPr lang="ru-RU" sz="2600" b="1" i="1" dirty="0" smtClean="0">
                <a:latin typeface="Times New Roman" pitchFamily="18" charset="0"/>
                <a:cs typeface="Times New Roman" pitchFamily="18" charset="0"/>
              </a:rPr>
              <a:t>координаты последней планеты </a:t>
            </a:r>
            <a:endParaRPr lang="ru-RU" sz="2600" b="1" i="1" dirty="0">
              <a:latin typeface="Times New Roman" pitchFamily="18" charset="0"/>
              <a:cs typeface="Times New Roman" pitchFamily="18" charset="0"/>
            </a:endParaRPr>
          </a:p>
        </p:txBody>
      </p:sp>
      <p:sp>
        <p:nvSpPr>
          <p:cNvPr id="4" name="Скругленный прямоугольник 3"/>
          <p:cNvSpPr/>
          <p:nvPr/>
        </p:nvSpPr>
        <p:spPr>
          <a:xfrm>
            <a:off x="6995886" y="1204686"/>
            <a:ext cx="3860799" cy="5239657"/>
          </a:xfrm>
          <a:prstGeom prst="round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solidFill>
                <a:schemeClr val="tx1"/>
              </a:solidFill>
              <a:latin typeface="Times New Roman" pitchFamily="18" charset="0"/>
              <a:cs typeface="Times New Roman" pitchFamily="18" charset="0"/>
            </a:endParaRPr>
          </a:p>
          <a:p>
            <a:pPr algn="ctr"/>
            <a:r>
              <a:rPr lang="ru-RU" b="1" dirty="0" smtClean="0">
                <a:solidFill>
                  <a:schemeClr val="tx1"/>
                </a:solidFill>
                <a:latin typeface="Times New Roman" pitchFamily="18" charset="0"/>
                <a:cs typeface="Times New Roman" pitchFamily="18" charset="0"/>
              </a:rPr>
              <a:t> </a:t>
            </a:r>
            <a:endParaRPr lang="ru-RU" dirty="0" smtClean="0">
              <a:solidFill>
                <a:schemeClr val="tx1"/>
              </a:solidFill>
              <a:latin typeface="Times New Roman" pitchFamily="18" charset="0"/>
              <a:cs typeface="Times New Roman" pitchFamily="18" charset="0"/>
            </a:endParaRPr>
          </a:p>
          <a:p>
            <a:pPr algn="ctr"/>
            <a:endParaRPr lang="ru-RU" dirty="0" smtClean="0">
              <a:solidFill>
                <a:schemeClr val="tx1"/>
              </a:solidFill>
              <a:latin typeface="Times New Roman" pitchFamily="18" charset="0"/>
              <a:cs typeface="Times New Roman" pitchFamily="18" charset="0"/>
            </a:endParaRPr>
          </a:p>
          <a:p>
            <a:pPr algn="ctr"/>
            <a:r>
              <a:rPr lang="ru-RU" b="1" dirty="0" smtClean="0">
                <a:solidFill>
                  <a:schemeClr val="tx1"/>
                </a:solidFill>
                <a:latin typeface="Times New Roman" pitchFamily="18" charset="0"/>
                <a:cs typeface="Times New Roman" pitchFamily="18" charset="0"/>
              </a:rPr>
              <a:t> </a:t>
            </a:r>
          </a:p>
          <a:p>
            <a:pPr algn="ctr"/>
            <a:endParaRPr lang="ru-RU" b="1" dirty="0" smtClean="0">
              <a:solidFill>
                <a:schemeClr val="tx1"/>
              </a:solidFill>
              <a:latin typeface="Times New Roman" pitchFamily="18" charset="0"/>
              <a:cs typeface="Times New Roman" pitchFamily="18" charset="0"/>
            </a:endParaRPr>
          </a:p>
          <a:p>
            <a:pPr algn="ctr"/>
            <a:endParaRPr lang="ru-RU" b="1" dirty="0" smtClean="0">
              <a:solidFill>
                <a:schemeClr val="tx1"/>
              </a:solidFill>
              <a:latin typeface="Times New Roman" pitchFamily="18" charset="0"/>
              <a:cs typeface="Times New Roman" pitchFamily="18" charset="0"/>
            </a:endParaRPr>
          </a:p>
        </p:txBody>
      </p:sp>
      <p:sp>
        <p:nvSpPr>
          <p:cNvPr id="5" name="TextBox 4"/>
          <p:cNvSpPr txBox="1"/>
          <p:nvPr/>
        </p:nvSpPr>
        <p:spPr>
          <a:xfrm>
            <a:off x="7213600" y="1378856"/>
            <a:ext cx="3483428" cy="4555093"/>
          </a:xfrm>
          <a:prstGeom prst="rect">
            <a:avLst/>
          </a:prstGeom>
          <a:noFill/>
        </p:spPr>
        <p:txBody>
          <a:bodyPr wrap="square" rtlCol="0">
            <a:spAutoFit/>
          </a:bodyPr>
          <a:lstStyle/>
          <a:p>
            <a:pPr algn="ctr"/>
            <a:r>
              <a:rPr lang="ru-RU" sz="2000" b="1" dirty="0" smtClean="0">
                <a:latin typeface="Times New Roman" pitchFamily="18" charset="0"/>
                <a:cs typeface="Times New Roman" pitchFamily="18" charset="0"/>
              </a:rPr>
              <a:t>НАВИГАЦИОННЫЙ </a:t>
            </a:r>
          </a:p>
          <a:p>
            <a:pPr algn="ctr"/>
            <a:r>
              <a:rPr lang="ru-RU" sz="2000" b="1" dirty="0" smtClean="0">
                <a:latin typeface="Times New Roman" pitchFamily="18" charset="0"/>
                <a:cs typeface="Times New Roman" pitchFamily="18" charset="0"/>
              </a:rPr>
              <a:t>ЖУРНАЛ</a:t>
            </a:r>
          </a:p>
          <a:p>
            <a:pPr algn="ctr"/>
            <a:r>
              <a:rPr lang="ru-RU" sz="2400" b="1" dirty="0" smtClean="0">
                <a:latin typeface="Times New Roman" pitchFamily="18" charset="0"/>
                <a:cs typeface="Times New Roman" pitchFamily="18" charset="0"/>
              </a:rPr>
              <a:t>от 12 апреля 3050 года</a:t>
            </a:r>
          </a:p>
          <a:p>
            <a:pPr algn="ctr"/>
            <a:endParaRPr lang="ru-RU" sz="2400" b="1" dirty="0" smtClean="0">
              <a:latin typeface="Times New Roman" pitchFamily="18" charset="0"/>
              <a:cs typeface="Times New Roman" pitchFamily="18" charset="0"/>
            </a:endParaRPr>
          </a:p>
          <a:p>
            <a:pPr algn="ctr"/>
            <a:r>
              <a:rPr lang="ru-RU" sz="2400" b="1" dirty="0" smtClean="0">
                <a:latin typeface="Times New Roman" pitchFamily="18" charset="0"/>
                <a:cs typeface="Times New Roman" pitchFamily="18" charset="0"/>
              </a:rPr>
              <a:t>Расчет полета</a:t>
            </a:r>
          </a:p>
          <a:p>
            <a:pPr algn="ctr"/>
            <a:endParaRPr lang="ru-RU"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ПЕРВАЯ БУКВА ФАМИЛИИ ПЕРВОГО КОСМОНАВТА</a:t>
            </a:r>
          </a:p>
          <a:p>
            <a:pPr algn="ctr"/>
            <a:endParaRPr lang="ru-RU" sz="2000" b="1"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СКОЛЬКО ПОХОЖИХ  ФИГУР НА ПОВЕРХНОСТИ ПЛАНЕТЫ</a:t>
            </a:r>
          </a:p>
          <a:p>
            <a:pPr algn="ctr"/>
            <a:endParaRPr lang="ru-RU" sz="2000" b="1" dirty="0" smtClean="0">
              <a:latin typeface="Times New Roman" pitchFamily="18" charset="0"/>
              <a:cs typeface="Times New Roman" pitchFamily="18" charset="0"/>
            </a:endParaRPr>
          </a:p>
          <a:p>
            <a:endParaRPr lang="ru-RU" sz="2000" dirty="0"/>
          </a:p>
        </p:txBody>
      </p:sp>
      <p:sp>
        <p:nvSpPr>
          <p:cNvPr id="8" name="Прямоугольник 7"/>
          <p:cNvSpPr/>
          <p:nvPr/>
        </p:nvSpPr>
        <p:spPr>
          <a:xfrm>
            <a:off x="8345715" y="5529942"/>
            <a:ext cx="595085" cy="682171"/>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tx1"/>
                </a:solidFill>
                <a:latin typeface="Times New Roman" pitchFamily="18" charset="0"/>
                <a:cs typeface="Times New Roman" pitchFamily="18" charset="0"/>
              </a:rPr>
              <a:t>Г</a:t>
            </a:r>
            <a:endParaRPr lang="ru-RU" sz="4000" b="1" dirty="0">
              <a:solidFill>
                <a:schemeClr val="tx1"/>
              </a:solidFill>
              <a:latin typeface="Times New Roman" pitchFamily="18" charset="0"/>
              <a:cs typeface="Times New Roman" pitchFamily="18" charset="0"/>
            </a:endParaRPr>
          </a:p>
        </p:txBody>
      </p:sp>
      <p:sp>
        <p:nvSpPr>
          <p:cNvPr id="9" name="Прямоугольник 8"/>
          <p:cNvSpPr/>
          <p:nvPr/>
        </p:nvSpPr>
        <p:spPr>
          <a:xfrm>
            <a:off x="9006114" y="5522686"/>
            <a:ext cx="595085" cy="689428"/>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tx1"/>
                </a:solidFill>
                <a:latin typeface="Times New Roman" pitchFamily="18" charset="0"/>
                <a:cs typeface="Times New Roman" pitchFamily="18" charset="0"/>
              </a:rPr>
              <a:t>2</a:t>
            </a:r>
            <a:endParaRPr lang="ru-RU" sz="4000" b="1"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cstate="print">
            <a:clrChange>
              <a:clrFrom>
                <a:srgbClr val="FFFFFF"/>
              </a:clrFrom>
              <a:clrTo>
                <a:srgbClr val="FFFFFF">
                  <a:alpha val="0"/>
                </a:srgbClr>
              </a:clrTo>
            </a:clrChange>
            <a:lum bright="-10000" contrast="30000"/>
          </a:blip>
          <a:srcRect/>
          <a:stretch>
            <a:fillRect/>
          </a:stretch>
        </p:blipFill>
        <p:spPr bwMode="auto">
          <a:xfrm flipH="1">
            <a:off x="2314855" y="2307772"/>
            <a:ext cx="2561945" cy="2585131"/>
          </a:xfrm>
          <a:prstGeom prst="rect">
            <a:avLst/>
          </a:prstGeom>
          <a:noFill/>
        </p:spPr>
      </p:pic>
      <p:sp>
        <p:nvSpPr>
          <p:cNvPr id="3" name="TextBox 2"/>
          <p:cNvSpPr txBox="1"/>
          <p:nvPr/>
        </p:nvSpPr>
        <p:spPr>
          <a:xfrm>
            <a:off x="5544457" y="2002972"/>
            <a:ext cx="5849257" cy="3970318"/>
          </a:xfrm>
          <a:prstGeom prst="rect">
            <a:avLst/>
          </a:prstGeom>
          <a:noFill/>
        </p:spPr>
        <p:txBody>
          <a:bodyPr wrap="square" rtlCol="0">
            <a:spAutoFit/>
          </a:bodyPr>
          <a:lstStyle/>
          <a:p>
            <a:pPr algn="ctr"/>
            <a:r>
              <a:rPr lang="ru-RU" sz="2800" b="1" i="1" dirty="0" smtClean="0">
                <a:latin typeface="Times New Roman" pitchFamily="18" charset="0"/>
                <a:cs typeface="Times New Roman" pitchFamily="18" charset="0"/>
              </a:rPr>
              <a:t>Вопросы и задания</a:t>
            </a:r>
          </a:p>
          <a:p>
            <a:pPr algn="ctr"/>
            <a:r>
              <a:rPr lang="ru-RU" sz="2800" b="1" i="1" dirty="0" smtClean="0">
                <a:latin typeface="Times New Roman" pitchFamily="18" charset="0"/>
                <a:cs typeface="Times New Roman" pitchFamily="18" charset="0"/>
              </a:rPr>
              <a:t> для Юпика</a:t>
            </a:r>
          </a:p>
          <a:p>
            <a:pPr algn="just"/>
            <a:r>
              <a:rPr lang="ru-RU" sz="2800" dirty="0" smtClean="0">
                <a:latin typeface="Times New Roman" pitchFamily="18" charset="0"/>
                <a:cs typeface="Times New Roman" pitchFamily="18" charset="0"/>
              </a:rPr>
              <a:t>1.Вокруг чего вращается планета Земля? </a:t>
            </a:r>
          </a:p>
          <a:p>
            <a:pPr algn="just"/>
            <a:r>
              <a:rPr lang="ru-RU" sz="2800" dirty="0" smtClean="0">
                <a:latin typeface="Times New Roman" pitchFamily="18" charset="0"/>
                <a:cs typeface="Times New Roman" pitchFamily="18" charset="0"/>
              </a:rPr>
              <a:t>2. Когда на Земле бывает зима?</a:t>
            </a:r>
          </a:p>
          <a:p>
            <a:pPr algn="just"/>
            <a:r>
              <a:rPr lang="ru-RU" sz="2800" dirty="0" smtClean="0">
                <a:latin typeface="Times New Roman" pitchFamily="18" charset="0"/>
                <a:cs typeface="Times New Roman" pitchFamily="18" charset="0"/>
              </a:rPr>
              <a:t>3. Какого цвета Земля из космоса?</a:t>
            </a:r>
          </a:p>
          <a:p>
            <a:pPr algn="just"/>
            <a:r>
              <a:rPr lang="ru-RU" sz="2800" dirty="0" smtClean="0">
                <a:latin typeface="Times New Roman" pitchFamily="18" charset="0"/>
                <a:cs typeface="Times New Roman" pitchFamily="18" charset="0"/>
              </a:rPr>
              <a:t>4. Что тебя удивило больше всего на Земле?</a:t>
            </a:r>
          </a:p>
          <a:p>
            <a:pPr algn="just"/>
            <a:endParaRPr lang="ru-RU" sz="2800" dirty="0">
              <a:latin typeface="Times New Roman" pitchFamily="18" charset="0"/>
              <a:cs typeface="Times New Roman" pitchFamily="18" charset="0"/>
            </a:endParaRPr>
          </a:p>
        </p:txBody>
      </p:sp>
      <p:sp>
        <p:nvSpPr>
          <p:cNvPr id="4" name="TextBox 3"/>
          <p:cNvSpPr txBox="1"/>
          <p:nvPr/>
        </p:nvSpPr>
        <p:spPr>
          <a:xfrm>
            <a:off x="1998449" y="392599"/>
            <a:ext cx="8186857" cy="1077218"/>
          </a:xfrm>
          <a:prstGeom prst="rect">
            <a:avLst/>
          </a:prstGeom>
          <a:noFill/>
        </p:spPr>
        <p:txBody>
          <a:bodyPr wrap="none" rtlCol="0">
            <a:spAutoFit/>
          </a:bodyPr>
          <a:lstStyle/>
          <a:p>
            <a:r>
              <a:rPr lang="ru-RU" sz="3200" b="1" i="1" dirty="0" smtClean="0">
                <a:latin typeface="Times New Roman" pitchFamily="18" charset="0"/>
                <a:cs typeface="Times New Roman" pitchFamily="18" charset="0"/>
              </a:rPr>
              <a:t>Юпик тоже захотел ответить на вопросы</a:t>
            </a:r>
          </a:p>
          <a:p>
            <a:pPr algn="ctr"/>
            <a:r>
              <a:rPr lang="ru-RU" sz="3200" b="1" i="1" dirty="0" smtClean="0">
                <a:latin typeface="Times New Roman" pitchFamily="18" charset="0"/>
                <a:cs typeface="Times New Roman" pitchFamily="18" charset="0"/>
              </a:rPr>
              <a:t> и выполнить задания</a:t>
            </a:r>
            <a:endParaRPr lang="ru-RU" sz="3200" b="1" i="1" dirty="0">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39536" y="566057"/>
            <a:ext cx="7939610" cy="523220"/>
          </a:xfrm>
          <a:prstGeom prst="rect">
            <a:avLst/>
          </a:prstGeom>
          <a:noFill/>
        </p:spPr>
        <p:txBody>
          <a:bodyPr wrap="none" rtlCol="0">
            <a:spAutoFit/>
          </a:bodyPr>
          <a:lstStyle/>
          <a:p>
            <a:pPr algn="ctr"/>
            <a:r>
              <a:rPr lang="ru-RU" sz="2800" b="1" i="1" dirty="0" smtClean="0">
                <a:latin typeface="Times New Roman" pitchFamily="18" charset="0"/>
                <a:cs typeface="Times New Roman" pitchFamily="18" charset="0"/>
              </a:rPr>
              <a:t>Найди ошибки в порядке следования времен года</a:t>
            </a:r>
            <a:endParaRPr lang="ru-RU" sz="2800" b="1" i="1" dirty="0">
              <a:latin typeface="Times New Roman" pitchFamily="18" charset="0"/>
              <a:cs typeface="Times New Roman" pitchFamily="18" charset="0"/>
            </a:endParaRPr>
          </a:p>
        </p:txBody>
      </p:sp>
      <p:graphicFrame>
        <p:nvGraphicFramePr>
          <p:cNvPr id="3" name="Таблица 2"/>
          <p:cNvGraphicFramePr>
            <a:graphicFrameLocks noGrp="1"/>
          </p:cNvGraphicFramePr>
          <p:nvPr/>
        </p:nvGraphicFramePr>
        <p:xfrm>
          <a:off x="1034369" y="1538514"/>
          <a:ext cx="5351916" cy="4267200"/>
        </p:xfrm>
        <a:graphic>
          <a:graphicData uri="http://schemas.openxmlformats.org/drawingml/2006/table">
            <a:tbl>
              <a:tblPr/>
              <a:tblGrid>
                <a:gridCol w="2675448"/>
                <a:gridCol w="2676468"/>
              </a:tblGrid>
              <a:tr h="2174965">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2235">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 name="Рисунок 3" descr="https://avatars.mds.yandex.net/get-pdb/236760/fdb57a5d-20f6-4022-a11c-9464a2eb446b/s1200"/>
          <p:cNvPicPr/>
          <p:nvPr/>
        </p:nvPicPr>
        <p:blipFill>
          <a:blip r:embed="rId2" cstate="print">
            <a:lum contrast="10000"/>
          </a:blip>
          <a:srcRect b="3903"/>
          <a:stretch>
            <a:fillRect/>
          </a:stretch>
        </p:blipFill>
        <p:spPr bwMode="auto">
          <a:xfrm>
            <a:off x="1117600" y="1640113"/>
            <a:ext cx="2525486" cy="19304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descr="https://st.depositphotos.com/1005091/3059/v/950/depositphotos_30598873-stock-illustration-autumn-thematic-image-8.jpg"/>
          <p:cNvPicPr/>
          <p:nvPr/>
        </p:nvPicPr>
        <p:blipFill>
          <a:blip r:embed="rId3" cstate="print">
            <a:lum contrast="30000"/>
          </a:blip>
          <a:srcRect/>
          <a:stretch>
            <a:fillRect/>
          </a:stretch>
        </p:blipFill>
        <p:spPr bwMode="auto">
          <a:xfrm>
            <a:off x="1146628" y="3817256"/>
            <a:ext cx="2452914" cy="18868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descr="https://avatars.mds.yandex.net/get-pdb/1813431/18d1574e-3d79-4de3-bafb-875647dace60/s1200?webp=false"/>
          <p:cNvPicPr/>
          <p:nvPr/>
        </p:nvPicPr>
        <p:blipFill>
          <a:blip r:embed="rId4" cstate="print"/>
          <a:srcRect l="5131" t="1496" r="6360" b="5983"/>
          <a:stretch>
            <a:fillRect/>
          </a:stretch>
        </p:blipFill>
        <p:spPr bwMode="auto">
          <a:xfrm>
            <a:off x="3831771" y="1582057"/>
            <a:ext cx="2496458" cy="19449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descr="https://avatars.mds.yandex.net/get-zen_doc/46847/pub_5af578cad7bf2190725101af_5af57935c71a92b2a8589b10/scale_1200"/>
          <p:cNvPicPr/>
          <p:nvPr/>
        </p:nvPicPr>
        <p:blipFill>
          <a:blip r:embed="rId5" cstate="print"/>
          <a:srcRect/>
          <a:stretch>
            <a:fillRect/>
          </a:stretch>
        </p:blipFill>
        <p:spPr bwMode="auto">
          <a:xfrm>
            <a:off x="3802743" y="3802743"/>
            <a:ext cx="2496457" cy="191588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descr="https://avatars.mds.yandex.net/get-pdb/931085/d58ec790-fa63-4c6b-9390-e42eeb230d57/s1200?webp=false"/>
          <p:cNvPicPr/>
          <p:nvPr/>
        </p:nvPicPr>
        <p:blipFill>
          <a:blip r:embed="rId6" cstate="print"/>
          <a:srcRect/>
          <a:stretch>
            <a:fillRect/>
          </a:stretch>
        </p:blipFill>
        <p:spPr bwMode="auto">
          <a:xfrm>
            <a:off x="6733898" y="2072367"/>
            <a:ext cx="1075517" cy="971550"/>
          </a:xfrm>
          <a:prstGeom prst="rect">
            <a:avLst/>
          </a:prstGeom>
          <a:noFill/>
          <a:ln w="9525">
            <a:noFill/>
            <a:miter lim="800000"/>
            <a:headEnd/>
            <a:tailEnd/>
          </a:ln>
        </p:spPr>
      </p:pic>
      <p:pic>
        <p:nvPicPr>
          <p:cNvPr id="9" name="Рисунок 8" descr="https://avatars.mds.yandex.net/get-pdb/931085/d58ec790-fa63-4c6b-9390-e42eeb230d57/s1200?webp=false"/>
          <p:cNvPicPr/>
          <p:nvPr/>
        </p:nvPicPr>
        <p:blipFill>
          <a:blip r:embed="rId6" cstate="print"/>
          <a:srcRect/>
          <a:stretch>
            <a:fillRect/>
          </a:stretch>
        </p:blipFill>
        <p:spPr bwMode="auto">
          <a:xfrm>
            <a:off x="9165040" y="4184198"/>
            <a:ext cx="1075517" cy="971550"/>
          </a:xfrm>
          <a:prstGeom prst="rect">
            <a:avLst/>
          </a:prstGeom>
          <a:noFill/>
          <a:ln w="9525">
            <a:noFill/>
            <a:miter lim="800000"/>
            <a:headEnd/>
            <a:tailEnd/>
          </a:ln>
        </p:spPr>
      </p:pic>
      <p:pic>
        <p:nvPicPr>
          <p:cNvPr id="10" name="Рисунок 9" descr="https://originmarket.ru/img/products/69055-novyj-2-sht-lot-oranzhevogo-i-krasnogo-cvetov-novinka-osennij-klenovyj-list-dver-vannoj-probka-ostanavlivaetsja-soprotivlenie-derzhatel-aksessuary-dlja-vannoj-komn.jpg"/>
          <p:cNvPicPr/>
          <p:nvPr/>
        </p:nvPicPr>
        <p:blipFill>
          <a:blip r:embed="rId7" cstate="print">
            <a:clrChange>
              <a:clrFrom>
                <a:srgbClr val="FFFFFF"/>
              </a:clrFrom>
              <a:clrTo>
                <a:srgbClr val="FFFFFF">
                  <a:alpha val="0"/>
                </a:srgbClr>
              </a:clrTo>
            </a:clrChange>
          </a:blip>
          <a:srcRect l="7692" t="5128" r="6960" b="5495"/>
          <a:stretch>
            <a:fillRect/>
          </a:stretch>
        </p:blipFill>
        <p:spPr bwMode="auto">
          <a:xfrm>
            <a:off x="7895770" y="1988458"/>
            <a:ext cx="1117405" cy="1062717"/>
          </a:xfrm>
          <a:prstGeom prst="rect">
            <a:avLst/>
          </a:prstGeom>
          <a:noFill/>
          <a:ln w="9525">
            <a:noFill/>
            <a:miter lim="800000"/>
            <a:headEnd/>
            <a:tailEnd/>
          </a:ln>
        </p:spPr>
      </p:pic>
      <p:pic>
        <p:nvPicPr>
          <p:cNvPr id="11" name="Рисунок 10" descr="https://originmarket.ru/img/products/69055-novyj-2-sht-lot-oranzhevogo-i-krasnogo-cvetov-novinka-osennij-klenovyj-list-dver-vannoj-probka-ostanavlivaetsja-soprotivlenie-derzhatel-aksessuary-dlja-vannoj-komn.jpg"/>
          <p:cNvPicPr/>
          <p:nvPr/>
        </p:nvPicPr>
        <p:blipFill>
          <a:blip r:embed="rId8" cstate="print">
            <a:clrChange>
              <a:clrFrom>
                <a:srgbClr val="FFFFFF"/>
              </a:clrFrom>
              <a:clrTo>
                <a:srgbClr val="FFFFFF">
                  <a:alpha val="0"/>
                </a:srgbClr>
              </a:clrTo>
            </a:clrChange>
          </a:blip>
          <a:srcRect l="7692" t="5128" r="6960" b="5495"/>
          <a:stretch>
            <a:fillRect/>
          </a:stretch>
        </p:blipFill>
        <p:spPr bwMode="auto">
          <a:xfrm>
            <a:off x="6872514" y="4078514"/>
            <a:ext cx="1117405" cy="1055461"/>
          </a:xfrm>
          <a:prstGeom prst="rect">
            <a:avLst/>
          </a:prstGeom>
          <a:noFill/>
          <a:ln w="9525">
            <a:noFill/>
            <a:miter lim="800000"/>
            <a:headEnd/>
            <a:tailEnd/>
          </a:ln>
        </p:spPr>
      </p:pic>
      <p:pic>
        <p:nvPicPr>
          <p:cNvPr id="12" name="Рисунок 11" descr="https://illustoon.com/photo/2560.png"/>
          <p:cNvPicPr/>
          <p:nvPr/>
        </p:nvPicPr>
        <p:blipFill>
          <a:blip r:embed="rId9" cstate="print">
            <a:clrChange>
              <a:clrFrom>
                <a:srgbClr val="FFFFFF"/>
              </a:clrFrom>
              <a:clrTo>
                <a:srgbClr val="FFFFFF">
                  <a:alpha val="0"/>
                </a:srgbClr>
              </a:clrTo>
            </a:clrChange>
          </a:blip>
          <a:srcRect l="10262" t="17158" r="11812" b="12447"/>
          <a:stretch>
            <a:fillRect/>
          </a:stretch>
        </p:blipFill>
        <p:spPr bwMode="auto">
          <a:xfrm>
            <a:off x="10315118" y="2075543"/>
            <a:ext cx="1049570" cy="999897"/>
          </a:xfrm>
          <a:prstGeom prst="rect">
            <a:avLst/>
          </a:prstGeom>
          <a:noFill/>
          <a:ln w="9525">
            <a:noFill/>
            <a:miter lim="800000"/>
            <a:headEnd/>
            <a:tailEnd/>
          </a:ln>
        </p:spPr>
      </p:pic>
      <p:pic>
        <p:nvPicPr>
          <p:cNvPr id="13" name="Рисунок 12" descr="https://thumbs.dreamstime.com/b/%D0%B8%D0%BA%D0%BE%D0%BD%D0%B0-%D1%86%D0%B2%D0%B5%D1%82%D0%BA%D0%B0-13462996.jpg"/>
          <p:cNvPicPr/>
          <p:nvPr/>
        </p:nvPicPr>
        <p:blipFill>
          <a:blip r:embed="rId10" cstate="print">
            <a:clrChange>
              <a:clrFrom>
                <a:srgbClr val="FFFFFF"/>
              </a:clrFrom>
              <a:clrTo>
                <a:srgbClr val="FFFFFF">
                  <a:alpha val="0"/>
                </a:srgbClr>
              </a:clrTo>
            </a:clrChange>
          </a:blip>
          <a:srcRect l="7215" t="8979" r="7318" b="6357"/>
          <a:stretch>
            <a:fillRect/>
          </a:stretch>
        </p:blipFill>
        <p:spPr bwMode="auto">
          <a:xfrm flipH="1">
            <a:off x="9108401" y="2034493"/>
            <a:ext cx="1087197" cy="1076325"/>
          </a:xfrm>
          <a:prstGeom prst="rect">
            <a:avLst/>
          </a:prstGeom>
          <a:noFill/>
          <a:ln w="9525">
            <a:noFill/>
            <a:miter lim="800000"/>
            <a:headEnd/>
            <a:tailEnd/>
          </a:ln>
        </p:spPr>
      </p:pic>
      <p:pic>
        <p:nvPicPr>
          <p:cNvPr id="14" name="Рисунок 13" descr="https://illustoon.com/photo/2560.png"/>
          <p:cNvPicPr/>
          <p:nvPr/>
        </p:nvPicPr>
        <p:blipFill>
          <a:blip r:embed="rId9" cstate="print">
            <a:clrChange>
              <a:clrFrom>
                <a:srgbClr val="FFFFFF"/>
              </a:clrFrom>
              <a:clrTo>
                <a:srgbClr val="FFFFFF">
                  <a:alpha val="0"/>
                </a:srgbClr>
              </a:clrTo>
            </a:clrChange>
          </a:blip>
          <a:srcRect l="10262" t="17158" r="11812" b="12447"/>
          <a:stretch>
            <a:fillRect/>
          </a:stretch>
        </p:blipFill>
        <p:spPr bwMode="auto">
          <a:xfrm>
            <a:off x="8014604" y="4187372"/>
            <a:ext cx="1049570" cy="999897"/>
          </a:xfrm>
          <a:prstGeom prst="rect">
            <a:avLst/>
          </a:prstGeom>
          <a:noFill/>
          <a:ln w="9525">
            <a:noFill/>
            <a:miter lim="800000"/>
            <a:headEnd/>
            <a:tailEnd/>
          </a:ln>
        </p:spPr>
      </p:pic>
      <p:pic>
        <p:nvPicPr>
          <p:cNvPr id="15" name="Рисунок 14" descr="https://thumbs.dreamstime.com/b/%D0%B8%D0%BA%D0%BE%D0%BD%D0%B0-%D1%86%D0%B2%D0%B5%D1%82%D0%BA%D0%B0-13462996.jpg"/>
          <p:cNvPicPr/>
          <p:nvPr/>
        </p:nvPicPr>
        <p:blipFill>
          <a:blip r:embed="rId10" cstate="print">
            <a:clrChange>
              <a:clrFrom>
                <a:srgbClr val="FFFFFF"/>
              </a:clrFrom>
              <a:clrTo>
                <a:srgbClr val="FFFFFF">
                  <a:alpha val="0"/>
                </a:srgbClr>
              </a:clrTo>
            </a:clrChange>
          </a:blip>
          <a:srcRect l="7215" t="8979" r="7318" b="6357"/>
          <a:stretch>
            <a:fillRect/>
          </a:stretch>
        </p:blipFill>
        <p:spPr bwMode="auto">
          <a:xfrm flipH="1">
            <a:off x="10392915" y="4073750"/>
            <a:ext cx="1087197" cy="1076325"/>
          </a:xfrm>
          <a:prstGeom prst="rect">
            <a:avLst/>
          </a:prstGeom>
          <a:noFill/>
          <a:ln w="9525">
            <a:noFill/>
            <a:miter lim="800000"/>
            <a:headEnd/>
            <a:tailEnd/>
          </a:ln>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www.gannett-cdn.com/media/2018/04/14/Burlington/B9332103075Z.1_20180414191329_000_GOMGMQ98D.136-0.jpg"/>
          <p:cNvPicPr/>
          <p:nvPr/>
        </p:nvPicPr>
        <p:blipFill>
          <a:blip r:embed="rId2" cstate="print">
            <a:clrChange>
              <a:clrFrom>
                <a:srgbClr val="FFFFFF"/>
              </a:clrFrom>
              <a:clrTo>
                <a:srgbClr val="FFFFFF">
                  <a:alpha val="0"/>
                </a:srgbClr>
              </a:clrTo>
            </a:clrChange>
            <a:lum contrast="30000"/>
          </a:blip>
          <a:srcRect/>
          <a:stretch>
            <a:fillRect/>
          </a:stretch>
        </p:blipFill>
        <p:spPr bwMode="auto">
          <a:xfrm>
            <a:off x="627539" y="1315206"/>
            <a:ext cx="1415547" cy="1295704"/>
          </a:xfrm>
          <a:prstGeom prst="rect">
            <a:avLst/>
          </a:prstGeom>
          <a:noFill/>
          <a:ln w="9525">
            <a:noFill/>
            <a:miter lim="800000"/>
            <a:headEnd/>
            <a:tailEnd/>
          </a:ln>
        </p:spPr>
      </p:pic>
      <p:pic>
        <p:nvPicPr>
          <p:cNvPr id="5" name="Рисунок 4" descr="http://shkola-sadik.ru/upload/iblock/58a/58a520ccdc60c628a2396feb40dd7eea.jpg"/>
          <p:cNvPicPr/>
          <p:nvPr/>
        </p:nvPicPr>
        <p:blipFill>
          <a:blip r:embed="rId3" cstate="print">
            <a:clrChange>
              <a:clrFrom>
                <a:srgbClr val="FFFFFF"/>
              </a:clrFrom>
              <a:clrTo>
                <a:srgbClr val="FFFFFF">
                  <a:alpha val="0"/>
                </a:srgbClr>
              </a:clrTo>
            </a:clrChange>
            <a:lum contrast="20000"/>
          </a:blip>
          <a:srcRect l="13537" r="13319"/>
          <a:stretch>
            <a:fillRect/>
          </a:stretch>
        </p:blipFill>
        <p:spPr bwMode="auto">
          <a:xfrm>
            <a:off x="9521371" y="4209143"/>
            <a:ext cx="2078037" cy="2229675"/>
          </a:xfrm>
          <a:prstGeom prst="rect">
            <a:avLst/>
          </a:prstGeom>
          <a:noFill/>
          <a:ln w="9525">
            <a:noFill/>
            <a:miter lim="800000"/>
            <a:headEnd/>
            <a:tailEnd/>
          </a:ln>
        </p:spPr>
      </p:pic>
      <p:pic>
        <p:nvPicPr>
          <p:cNvPr id="6" name="Рисунок 5" descr="http://img1.liveinternet.ru/images/attach/c/11/114/924/114924555____1s__2_.png"/>
          <p:cNvPicPr/>
          <p:nvPr/>
        </p:nvPicPr>
        <p:blipFill>
          <a:blip r:embed="rId4" cstate="print"/>
          <a:srcRect l="1763" t="4670" r="3846" b="2415"/>
          <a:stretch>
            <a:fillRect/>
          </a:stretch>
        </p:blipFill>
        <p:spPr bwMode="auto">
          <a:xfrm>
            <a:off x="9278279" y="1425036"/>
            <a:ext cx="2195874" cy="2088232"/>
          </a:xfrm>
          <a:prstGeom prst="rect">
            <a:avLst/>
          </a:prstGeom>
          <a:noFill/>
          <a:ln w="9525">
            <a:noFill/>
            <a:miter lim="800000"/>
            <a:headEnd/>
            <a:tailEnd/>
          </a:ln>
        </p:spPr>
      </p:pic>
      <p:pic>
        <p:nvPicPr>
          <p:cNvPr id="7" name="Рисунок 6" descr="http://img-fotki.yandex.ru/get/9755/47407354.fe0/0_16e45b_53640713_orig.png"/>
          <p:cNvPicPr/>
          <p:nvPr/>
        </p:nvPicPr>
        <p:blipFill>
          <a:blip r:embed="rId5" cstate="print"/>
          <a:srcRect/>
          <a:stretch>
            <a:fillRect/>
          </a:stretch>
        </p:blipFill>
        <p:spPr bwMode="auto">
          <a:xfrm>
            <a:off x="5382546" y="2715117"/>
            <a:ext cx="1075932" cy="1769392"/>
          </a:xfrm>
          <a:prstGeom prst="rect">
            <a:avLst/>
          </a:prstGeom>
          <a:noFill/>
          <a:ln w="9525">
            <a:noFill/>
            <a:miter lim="800000"/>
            <a:headEnd/>
            <a:tailEnd/>
          </a:ln>
        </p:spPr>
      </p:pic>
      <p:pic>
        <p:nvPicPr>
          <p:cNvPr id="8" name="Рисунок 7" descr="http://www.dottodotgame.com/data/images/Competition-horse_50f6f855b21ca-thumb.jpg"/>
          <p:cNvPicPr/>
          <p:nvPr/>
        </p:nvPicPr>
        <p:blipFill>
          <a:blip r:embed="rId6" cstate="print"/>
          <a:srcRect/>
          <a:stretch>
            <a:fillRect/>
          </a:stretch>
        </p:blipFill>
        <p:spPr bwMode="auto">
          <a:xfrm>
            <a:off x="7111999" y="4602404"/>
            <a:ext cx="1872208" cy="1728192"/>
          </a:xfrm>
          <a:prstGeom prst="rect">
            <a:avLst/>
          </a:prstGeom>
          <a:noFill/>
          <a:ln w="9525">
            <a:noFill/>
            <a:miter lim="800000"/>
            <a:headEnd/>
            <a:tailEnd/>
          </a:ln>
        </p:spPr>
      </p:pic>
      <p:pic>
        <p:nvPicPr>
          <p:cNvPr id="10" name="Рисунок 9" descr="http://kladraz.ru/images/photos/6a269e454c941c0d21cc80b949ddc4c9.jpg"/>
          <p:cNvPicPr/>
          <p:nvPr/>
        </p:nvPicPr>
        <p:blipFill>
          <a:blip r:embed="rId7" cstate="print">
            <a:clrChange>
              <a:clrFrom>
                <a:srgbClr val="FFFFFF"/>
              </a:clrFrom>
              <a:clrTo>
                <a:srgbClr val="FFFFFF">
                  <a:alpha val="0"/>
                </a:srgbClr>
              </a:clrTo>
            </a:clrChange>
            <a:lum bright="-10000" contrast="20000"/>
          </a:blip>
          <a:srcRect t="4238" b="5301"/>
          <a:stretch>
            <a:fillRect/>
          </a:stretch>
        </p:blipFill>
        <p:spPr bwMode="auto">
          <a:xfrm flipH="1">
            <a:off x="8128000" y="3076713"/>
            <a:ext cx="1900539" cy="1843630"/>
          </a:xfrm>
          <a:prstGeom prst="rect">
            <a:avLst/>
          </a:prstGeom>
          <a:noFill/>
          <a:ln w="9525">
            <a:noFill/>
            <a:miter lim="800000"/>
            <a:headEnd/>
            <a:tailEnd/>
          </a:ln>
        </p:spPr>
      </p:pic>
      <p:pic>
        <p:nvPicPr>
          <p:cNvPr id="11" name="Рисунок 10" descr="https://ds04.infourok.ru/uploads/ex/0d0e/0018c52d-136373da/hello_html_m6d6468b6.jpg"/>
          <p:cNvPicPr/>
          <p:nvPr/>
        </p:nvPicPr>
        <p:blipFill>
          <a:blip r:embed="rId8" cstate="print">
            <a:clrChange>
              <a:clrFrom>
                <a:srgbClr val="FEFEFE"/>
              </a:clrFrom>
              <a:clrTo>
                <a:srgbClr val="FEFEFE">
                  <a:alpha val="0"/>
                </a:srgbClr>
              </a:clrTo>
            </a:clrChange>
            <a:lum contrast="20000"/>
          </a:blip>
          <a:srcRect/>
          <a:stretch>
            <a:fillRect/>
          </a:stretch>
        </p:blipFill>
        <p:spPr bwMode="auto">
          <a:xfrm>
            <a:off x="6778171" y="1584694"/>
            <a:ext cx="2083571" cy="1202048"/>
          </a:xfrm>
          <a:prstGeom prst="rect">
            <a:avLst/>
          </a:prstGeom>
          <a:noFill/>
          <a:ln w="9525">
            <a:noFill/>
            <a:miter lim="800000"/>
            <a:headEnd/>
            <a:tailEnd/>
          </a:ln>
        </p:spPr>
      </p:pic>
      <p:pic>
        <p:nvPicPr>
          <p:cNvPr id="12" name="Рисунок 11" descr="http://moziru.com/images/echidna-clipart-porcupine-16.png"/>
          <p:cNvPicPr/>
          <p:nvPr/>
        </p:nvPicPr>
        <p:blipFill>
          <a:blip r:embed="rId9" cstate="print">
            <a:lum contrast="10000"/>
          </a:blip>
          <a:srcRect/>
          <a:stretch>
            <a:fillRect/>
          </a:stretch>
        </p:blipFill>
        <p:spPr bwMode="auto">
          <a:xfrm>
            <a:off x="3456655" y="1656138"/>
            <a:ext cx="1800200" cy="1008112"/>
          </a:xfrm>
          <a:prstGeom prst="rect">
            <a:avLst/>
          </a:prstGeom>
          <a:noFill/>
          <a:ln w="9525">
            <a:noFill/>
            <a:miter lim="800000"/>
            <a:headEnd/>
            <a:tailEnd/>
          </a:ln>
        </p:spPr>
      </p:pic>
      <p:pic>
        <p:nvPicPr>
          <p:cNvPr id="13" name="Рисунок 12" descr="https://ds02.infourok.ru/uploads/ex/0d8d/00021ce4-9007616a/640/img6.jpg"/>
          <p:cNvPicPr/>
          <p:nvPr/>
        </p:nvPicPr>
        <p:blipFill>
          <a:blip r:embed="rId10" cstate="print">
            <a:clrChange>
              <a:clrFrom>
                <a:srgbClr val="F3F3F3"/>
              </a:clrFrom>
              <a:clrTo>
                <a:srgbClr val="F3F3F3">
                  <a:alpha val="0"/>
                </a:srgbClr>
              </a:clrTo>
            </a:clrChange>
            <a:lum contrast="10000"/>
          </a:blip>
          <a:srcRect l="8658" t="22237" r="8765" b="18536"/>
          <a:stretch>
            <a:fillRect/>
          </a:stretch>
        </p:blipFill>
        <p:spPr bwMode="auto">
          <a:xfrm>
            <a:off x="4297919" y="5097578"/>
            <a:ext cx="2036068" cy="1080120"/>
          </a:xfrm>
          <a:prstGeom prst="rect">
            <a:avLst/>
          </a:prstGeom>
          <a:noFill/>
          <a:ln w="9525">
            <a:noFill/>
            <a:miter lim="800000"/>
            <a:headEnd/>
            <a:tailEnd/>
          </a:ln>
        </p:spPr>
      </p:pic>
      <p:pic>
        <p:nvPicPr>
          <p:cNvPr id="14" name="Рисунок 13" descr="https://dumielauxepices.net/sites/default/files/bark-clipart-aso-850852-5175036.png"/>
          <p:cNvPicPr/>
          <p:nvPr/>
        </p:nvPicPr>
        <p:blipFill>
          <a:blip r:embed="rId11" cstate="print"/>
          <a:srcRect/>
          <a:stretch>
            <a:fillRect/>
          </a:stretch>
        </p:blipFill>
        <p:spPr bwMode="auto">
          <a:xfrm>
            <a:off x="900585" y="3233689"/>
            <a:ext cx="1754661" cy="1314450"/>
          </a:xfrm>
          <a:prstGeom prst="rect">
            <a:avLst/>
          </a:prstGeom>
          <a:noFill/>
          <a:ln w="9525">
            <a:noFill/>
            <a:miter lim="800000"/>
            <a:headEnd/>
            <a:tailEnd/>
          </a:ln>
        </p:spPr>
      </p:pic>
      <p:pic>
        <p:nvPicPr>
          <p:cNvPr id="15" name="Содержимое 5" descr="http://zezete2.z.e.pic.centerblog.net/o/ad6999a6.png"/>
          <p:cNvPicPr>
            <a:picLocks/>
          </p:cNvPicPr>
          <p:nvPr/>
        </p:nvPicPr>
        <p:blipFill>
          <a:blip r:embed="rId12" cstate="print"/>
          <a:srcRect/>
          <a:stretch>
            <a:fillRect/>
          </a:stretch>
        </p:blipFill>
        <p:spPr bwMode="auto">
          <a:xfrm flipH="1">
            <a:off x="1236801" y="4875921"/>
            <a:ext cx="2017515" cy="1440160"/>
          </a:xfrm>
          <a:prstGeom prst="rect">
            <a:avLst/>
          </a:prstGeom>
          <a:noFill/>
          <a:ln w="9525">
            <a:noFill/>
            <a:miter lim="800000"/>
            <a:headEnd/>
            <a:tailEnd/>
          </a:ln>
        </p:spPr>
      </p:pic>
      <p:sp>
        <p:nvSpPr>
          <p:cNvPr id="16" name="TextBox 15"/>
          <p:cNvSpPr txBox="1"/>
          <p:nvPr/>
        </p:nvSpPr>
        <p:spPr>
          <a:xfrm>
            <a:off x="653144" y="333829"/>
            <a:ext cx="10784114" cy="892552"/>
          </a:xfrm>
          <a:prstGeom prst="rect">
            <a:avLst/>
          </a:prstGeom>
          <a:noFill/>
        </p:spPr>
        <p:txBody>
          <a:bodyPr wrap="square" rtlCol="0">
            <a:spAutoFit/>
          </a:bodyPr>
          <a:lstStyle/>
          <a:p>
            <a:pPr algn="ctr"/>
            <a:r>
              <a:rPr lang="ru-RU" sz="2600" b="1" i="1" dirty="0" smtClean="0">
                <a:latin typeface="Times New Roman" pitchFamily="18" charset="0"/>
                <a:cs typeface="Times New Roman" pitchFamily="18" charset="0"/>
              </a:rPr>
              <a:t>Юпик знает, что на нашей планете живут разные животные. Проверьте, как он распределит их на две группы</a:t>
            </a:r>
            <a:endParaRPr lang="ru-RU" sz="2600" b="1" i="1" dirty="0">
              <a:latin typeface="Times New Roman" pitchFamily="18" charset="0"/>
              <a:cs typeface="Times New Roman" pitchFamily="18" charset="0"/>
            </a:endParaRPr>
          </a:p>
        </p:txBody>
      </p:sp>
      <p:pic>
        <p:nvPicPr>
          <p:cNvPr id="17" name="Рисунок 16" descr="https://png.pngtree.com/element_origin_min_pic/16/12/09/aedd5092d275736d0081f58df33a8b60.jpg"/>
          <p:cNvPicPr/>
          <p:nvPr/>
        </p:nvPicPr>
        <p:blipFill>
          <a:blip r:embed="rId13" cstate="print">
            <a:clrChange>
              <a:clrFrom>
                <a:srgbClr val="F6F6F6"/>
              </a:clrFrom>
              <a:clrTo>
                <a:srgbClr val="F6F6F6">
                  <a:alpha val="0"/>
                </a:srgbClr>
              </a:clrTo>
            </a:clrChange>
            <a:lum contrast="10000"/>
          </a:blip>
          <a:srcRect/>
          <a:stretch>
            <a:fillRect/>
          </a:stretch>
        </p:blipFill>
        <p:spPr bwMode="auto">
          <a:xfrm>
            <a:off x="3410563" y="3443649"/>
            <a:ext cx="1112113" cy="1513569"/>
          </a:xfrm>
          <a:prstGeom prst="rect">
            <a:avLst/>
          </a:prstGeom>
          <a:noFill/>
          <a:ln w="9525">
            <a:noFill/>
            <a:miter lim="800000"/>
            <a:headEnd/>
            <a:tailEnd/>
          </a:ln>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1" y="449943"/>
            <a:ext cx="10697028" cy="5940088"/>
          </a:xfrm>
          <a:prstGeom prst="rect">
            <a:avLst/>
          </a:prstGeom>
          <a:noFill/>
        </p:spPr>
        <p:txBody>
          <a:bodyPr wrap="square" rtlCol="0">
            <a:spAutoFit/>
          </a:bodyPr>
          <a:lstStyle/>
          <a:p>
            <a:pPr algn="ctr"/>
            <a:r>
              <a:rPr lang="ru-RU" sz="2800" b="1" i="1" dirty="0" smtClean="0">
                <a:latin typeface="Times New Roman" pitchFamily="18" charset="0"/>
                <a:cs typeface="Times New Roman" pitchFamily="18" charset="0"/>
              </a:rPr>
              <a:t>Найди пропущенную букву и прочитай слово</a:t>
            </a:r>
          </a:p>
          <a:p>
            <a:pPr algn="ctr"/>
            <a:endParaRPr lang="ru-RU" sz="2800" b="1" i="1" dirty="0" smtClean="0">
              <a:latin typeface="Times New Roman" pitchFamily="18" charset="0"/>
              <a:cs typeface="Times New Roman" pitchFamily="18" charset="0"/>
            </a:endParaRPr>
          </a:p>
          <a:p>
            <a:r>
              <a:rPr lang="ru-RU" sz="6000" b="1" dirty="0" smtClean="0">
                <a:latin typeface="Times New Roman" pitchFamily="18" charset="0"/>
                <a:cs typeface="Times New Roman" pitchFamily="18" charset="0"/>
              </a:rPr>
              <a:t>   </a:t>
            </a:r>
            <a:r>
              <a:rPr lang="ru-RU" sz="7200" b="1" dirty="0" smtClean="0">
                <a:latin typeface="Times New Roman" pitchFamily="18" charset="0"/>
                <a:cs typeface="Times New Roman" pitchFamily="18" charset="0"/>
              </a:rPr>
              <a:t>КО . МОС        М . РС</a:t>
            </a:r>
          </a:p>
          <a:p>
            <a:r>
              <a:rPr lang="ru-RU" sz="7200" b="1" dirty="0" smtClean="0">
                <a:latin typeface="Times New Roman" pitchFamily="18" charset="0"/>
                <a:cs typeface="Times New Roman" pitchFamily="18" charset="0"/>
              </a:rPr>
              <a:t>     Л . НА         ПЛА . ЕТА</a:t>
            </a:r>
          </a:p>
          <a:p>
            <a:pPr algn="ctr"/>
            <a:endParaRPr lang="ru-RU" sz="3600" b="1" i="1" dirty="0" smtClean="0">
              <a:latin typeface="Times New Roman" pitchFamily="18" charset="0"/>
              <a:cs typeface="Times New Roman" pitchFamily="18" charset="0"/>
            </a:endParaRPr>
          </a:p>
          <a:p>
            <a:pPr algn="ctr"/>
            <a:r>
              <a:rPr lang="ru-RU" sz="3600" b="1" i="1" dirty="0" smtClean="0">
                <a:latin typeface="Times New Roman" pitchFamily="18" charset="0"/>
                <a:cs typeface="Times New Roman" pitchFamily="18" charset="0"/>
              </a:rPr>
              <a:t>Задания выполнены, найдена  </a:t>
            </a:r>
          </a:p>
          <a:p>
            <a:pPr algn="ctr"/>
            <a:r>
              <a:rPr lang="ru-RU" sz="3600" b="1" i="1" dirty="0" smtClean="0">
                <a:latin typeface="Times New Roman" pitchFamily="18" charset="0"/>
                <a:cs typeface="Times New Roman" pitchFamily="18" charset="0"/>
              </a:rPr>
              <a:t>третья деталь обшивки</a:t>
            </a:r>
          </a:p>
          <a:p>
            <a:pPr algn="ctr"/>
            <a:endParaRPr lang="ru-RU" sz="3600" b="1" i="1" dirty="0" smtClean="0">
              <a:latin typeface="Times New Roman" pitchFamily="18" charset="0"/>
              <a:cs typeface="Times New Roman" pitchFamily="18" charset="0"/>
            </a:endParaRPr>
          </a:p>
          <a:p>
            <a:pPr algn="ctr"/>
            <a:endParaRPr lang="ru-RU" sz="3600" b="1" i="1" dirty="0">
              <a:latin typeface="Times New Roman" pitchFamily="18" charset="0"/>
              <a:cs typeface="Times New Roman" pitchFamily="18" charset="0"/>
            </a:endParaRPr>
          </a:p>
        </p:txBody>
      </p:sp>
      <p:pic>
        <p:nvPicPr>
          <p:cNvPr id="4" name="Picture 7" descr="image2"/>
          <p:cNvPicPr>
            <a:picLocks noChangeAspect="1" noChangeArrowheads="1"/>
          </p:cNvPicPr>
          <p:nvPr/>
        </p:nvPicPr>
        <p:blipFill>
          <a:blip r:embed="rId2" cstate="print">
            <a:clrChange>
              <a:clrFrom>
                <a:srgbClr val="FFFCFB"/>
              </a:clrFrom>
              <a:clrTo>
                <a:srgbClr val="FFFCFB">
                  <a:alpha val="0"/>
                </a:srgbClr>
              </a:clrTo>
            </a:clrChange>
            <a:lum bright="-10000" contrast="30000"/>
          </a:blip>
          <a:srcRect l="28120" t="52568" r="26424" b="9492"/>
          <a:stretch>
            <a:fillRect/>
          </a:stretch>
        </p:blipFill>
        <p:spPr bwMode="auto">
          <a:xfrm>
            <a:off x="4818743" y="5355772"/>
            <a:ext cx="2235200" cy="783772"/>
          </a:xfrm>
          <a:prstGeom prst="rect">
            <a:avLst/>
          </a:prstGeom>
          <a:noFill/>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p:txBody>
          <a:bodyPr>
            <a:normAutofit/>
          </a:bodyPr>
          <a:lstStyle/>
          <a:p>
            <a:pPr algn="ctr">
              <a:buNone/>
            </a:pPr>
            <a:endParaRPr lang="ru-RU" sz="6000" b="1" i="1" dirty="0" smtClean="0">
              <a:solidFill>
                <a:srgbClr val="002060"/>
              </a:solidFill>
              <a:latin typeface="Times New Roman" pitchFamily="18" charset="0"/>
              <a:cs typeface="Times New Roman" pitchFamily="18" charset="0"/>
            </a:endParaRPr>
          </a:p>
          <a:p>
            <a:pPr algn="ctr">
              <a:buNone/>
            </a:pPr>
            <a:r>
              <a:rPr lang="ru-RU" sz="6000" b="1" i="1" dirty="0" smtClean="0">
                <a:solidFill>
                  <a:srgbClr val="002060"/>
                </a:solidFill>
                <a:latin typeface="Times New Roman" pitchFamily="18" charset="0"/>
                <a:cs typeface="Times New Roman" pitchFamily="18" charset="0"/>
              </a:rPr>
              <a:t> </a:t>
            </a:r>
            <a:endParaRPr lang="ru-RU" sz="6000" b="1" i="1" dirty="0">
              <a:solidFill>
                <a:srgbClr val="002060"/>
              </a:solidFill>
              <a:latin typeface="Times New Roman" pitchFamily="18" charset="0"/>
              <a:cs typeface="Times New Roman" pitchFamily="18" charset="0"/>
            </a:endParaRPr>
          </a:p>
        </p:txBody>
      </p:sp>
      <p:sp>
        <p:nvSpPr>
          <p:cNvPr id="3" name="TextBox 2"/>
          <p:cNvSpPr txBox="1"/>
          <p:nvPr/>
        </p:nvSpPr>
        <p:spPr>
          <a:xfrm>
            <a:off x="406402" y="580570"/>
            <a:ext cx="11408228" cy="646331"/>
          </a:xfrm>
          <a:prstGeom prst="rect">
            <a:avLst/>
          </a:prstGeom>
          <a:noFill/>
        </p:spPr>
        <p:txBody>
          <a:bodyPr wrap="square" rtlCol="0">
            <a:spAutoFit/>
          </a:bodyPr>
          <a:lstStyle/>
          <a:p>
            <a:pPr algn="ctr"/>
            <a:r>
              <a:rPr lang="ru-RU" sz="3600" b="1" i="1" dirty="0" smtClean="0">
                <a:latin typeface="Times New Roman" pitchFamily="18" charset="0"/>
                <a:cs typeface="Times New Roman" pitchFamily="18" charset="0"/>
              </a:rPr>
              <a:t>Сообщение цели космического путешествия</a:t>
            </a:r>
            <a:endParaRPr lang="ru-RU" sz="3600" b="1" i="1" dirty="0">
              <a:latin typeface="Times New Roman" pitchFamily="18" charset="0"/>
              <a:cs typeface="Times New Roman" pitchFamily="18" charset="0"/>
            </a:endParaRPr>
          </a:p>
        </p:txBody>
      </p:sp>
      <p:sp>
        <p:nvSpPr>
          <p:cNvPr id="4" name="TextBox 3"/>
          <p:cNvSpPr txBox="1"/>
          <p:nvPr/>
        </p:nvSpPr>
        <p:spPr>
          <a:xfrm>
            <a:off x="725715" y="1422399"/>
            <a:ext cx="10782926" cy="3323987"/>
          </a:xfrm>
          <a:prstGeom prst="rect">
            <a:avLst/>
          </a:prstGeom>
          <a:noFill/>
        </p:spPr>
        <p:txBody>
          <a:bodyPr wrap="square" rtlCol="0">
            <a:spAutoFit/>
          </a:bodyPr>
          <a:lstStyle/>
          <a:p>
            <a:pPr algn="just"/>
            <a:r>
              <a:rPr lang="ru-RU" sz="3200" dirty="0" smtClean="0">
                <a:latin typeface="Times New Roman" pitchFamily="18" charset="0"/>
                <a:cs typeface="Times New Roman" pitchFamily="18" charset="0"/>
              </a:rPr>
              <a:t>Шел 3050 год. На краю Млечного Пути ученые обнаружили межгалактический тоннель. Только самые отважные космонавты могли решиться на путешествие по нему.   Но что это? Обшивка космического корабля не выдержала перемещения. От нее отлетели четыре части и попали на разные планеты Новой Галактики.  </a:t>
            </a:r>
          </a:p>
          <a:p>
            <a:endParaRPr lang="ru-RU" dirty="0"/>
          </a:p>
        </p:txBody>
      </p:sp>
      <p:pic>
        <p:nvPicPr>
          <p:cNvPr id="8" name="Рисунок 7" descr="http://chgard27.tgl.net.ru/images/new_18/raketa.jpg"/>
          <p:cNvPicPr/>
          <p:nvPr/>
        </p:nvPicPr>
        <p:blipFill>
          <a:blip r:embed="rId2" cstate="print">
            <a:clrChange>
              <a:clrFrom>
                <a:srgbClr val="FFFFFF"/>
              </a:clrFrom>
              <a:clrTo>
                <a:srgbClr val="FFFFFF">
                  <a:alpha val="0"/>
                </a:srgbClr>
              </a:clrTo>
            </a:clrChange>
            <a:lum contrast="10000"/>
          </a:blip>
          <a:srcRect/>
          <a:stretch>
            <a:fillRect/>
          </a:stretch>
        </p:blipFill>
        <p:spPr bwMode="auto">
          <a:xfrm>
            <a:off x="4630056" y="4331064"/>
            <a:ext cx="2656115" cy="2214879"/>
          </a:xfrm>
          <a:prstGeom prst="rect">
            <a:avLst/>
          </a:prstGeom>
          <a:noFill/>
          <a:ln w="9525">
            <a:noFill/>
            <a:miter lim="800000"/>
            <a:headEnd/>
            <a:tailEnd/>
          </a:ln>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4"/>
          <p:cNvPicPr>
            <a:picLocks noChangeAspect="1" noChangeArrowheads="1"/>
          </p:cNvPicPr>
          <p:nvPr/>
        </p:nvPicPr>
        <p:blipFill>
          <a:blip r:embed="rId2" cstate="print">
            <a:lum bright="-10000" contrast="20000"/>
          </a:blip>
          <a:srcRect t="50090" r="50241"/>
          <a:stretch>
            <a:fillRect/>
          </a:stretch>
        </p:blipFill>
        <p:spPr bwMode="auto">
          <a:xfrm>
            <a:off x="972458" y="1244695"/>
            <a:ext cx="3658507" cy="5185813"/>
          </a:xfrm>
          <a:prstGeom prst="rect">
            <a:avLst/>
          </a:prstGeom>
          <a:noFill/>
        </p:spPr>
      </p:pic>
      <p:sp>
        <p:nvSpPr>
          <p:cNvPr id="3" name="TextBox 2"/>
          <p:cNvSpPr txBox="1"/>
          <p:nvPr/>
        </p:nvSpPr>
        <p:spPr>
          <a:xfrm>
            <a:off x="2815772" y="551543"/>
            <a:ext cx="6813725" cy="523220"/>
          </a:xfrm>
          <a:prstGeom prst="rect">
            <a:avLst/>
          </a:prstGeom>
          <a:noFill/>
        </p:spPr>
        <p:txBody>
          <a:bodyPr wrap="none" rtlCol="0">
            <a:spAutoFit/>
          </a:bodyPr>
          <a:lstStyle/>
          <a:p>
            <a:r>
              <a:rPr lang="ru-RU" sz="2800" b="1" i="1" dirty="0" smtClean="0">
                <a:latin typeface="Times New Roman" pitchFamily="18" charset="0"/>
                <a:cs typeface="Times New Roman" pitchFamily="18" charset="0"/>
              </a:rPr>
              <a:t>Завершение полета по  Новой Галактике</a:t>
            </a:r>
            <a:endParaRPr lang="ru-RU" sz="2800" b="1" i="1" dirty="0">
              <a:latin typeface="Times New Roman" pitchFamily="18" charset="0"/>
              <a:cs typeface="Times New Roman" pitchFamily="18" charset="0"/>
            </a:endParaRPr>
          </a:p>
        </p:txBody>
      </p:sp>
      <p:sp>
        <p:nvSpPr>
          <p:cNvPr id="5" name="Скругленный прямоугольник 4"/>
          <p:cNvSpPr/>
          <p:nvPr/>
        </p:nvSpPr>
        <p:spPr>
          <a:xfrm>
            <a:off x="4934857" y="1306286"/>
            <a:ext cx="3860799" cy="5050972"/>
          </a:xfrm>
          <a:prstGeom prst="round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solidFill>
                <a:schemeClr val="tx1"/>
              </a:solidFill>
              <a:latin typeface="Times New Roman" pitchFamily="18" charset="0"/>
              <a:cs typeface="Times New Roman" pitchFamily="18" charset="0"/>
            </a:endParaRPr>
          </a:p>
          <a:p>
            <a:pPr algn="ctr"/>
            <a:r>
              <a:rPr lang="ru-RU" b="1" dirty="0" smtClean="0">
                <a:solidFill>
                  <a:schemeClr val="tx1"/>
                </a:solidFill>
                <a:latin typeface="Times New Roman" pitchFamily="18" charset="0"/>
                <a:cs typeface="Times New Roman" pitchFamily="18" charset="0"/>
              </a:rPr>
              <a:t> </a:t>
            </a:r>
            <a:endParaRPr lang="ru-RU" dirty="0" smtClean="0">
              <a:solidFill>
                <a:schemeClr val="tx1"/>
              </a:solidFill>
              <a:latin typeface="Times New Roman" pitchFamily="18" charset="0"/>
              <a:cs typeface="Times New Roman" pitchFamily="18" charset="0"/>
            </a:endParaRPr>
          </a:p>
          <a:p>
            <a:pPr algn="ctr"/>
            <a:endParaRPr lang="ru-RU" dirty="0" smtClean="0">
              <a:solidFill>
                <a:schemeClr val="tx1"/>
              </a:solidFill>
              <a:latin typeface="Times New Roman" pitchFamily="18" charset="0"/>
              <a:cs typeface="Times New Roman" pitchFamily="18" charset="0"/>
            </a:endParaRPr>
          </a:p>
          <a:p>
            <a:pPr algn="ctr"/>
            <a:r>
              <a:rPr lang="ru-RU" b="1" dirty="0" smtClean="0">
                <a:solidFill>
                  <a:schemeClr val="tx1"/>
                </a:solidFill>
                <a:latin typeface="Times New Roman" pitchFamily="18" charset="0"/>
                <a:cs typeface="Times New Roman" pitchFamily="18" charset="0"/>
              </a:rPr>
              <a:t> </a:t>
            </a:r>
          </a:p>
          <a:p>
            <a:pPr algn="ctr"/>
            <a:endParaRPr lang="ru-RU" b="1" dirty="0" smtClean="0">
              <a:solidFill>
                <a:schemeClr val="tx1"/>
              </a:solidFill>
              <a:latin typeface="Times New Roman" pitchFamily="18" charset="0"/>
              <a:cs typeface="Times New Roman" pitchFamily="18" charset="0"/>
            </a:endParaRPr>
          </a:p>
          <a:p>
            <a:pPr algn="ctr"/>
            <a:endParaRPr lang="ru-RU" b="1" dirty="0" smtClean="0">
              <a:solidFill>
                <a:schemeClr val="tx1"/>
              </a:solidFill>
              <a:latin typeface="Times New Roman" pitchFamily="18" charset="0"/>
              <a:cs typeface="Times New Roman" pitchFamily="18" charset="0"/>
            </a:endParaRPr>
          </a:p>
        </p:txBody>
      </p:sp>
      <p:sp>
        <p:nvSpPr>
          <p:cNvPr id="6" name="TextBox 5"/>
          <p:cNvSpPr txBox="1"/>
          <p:nvPr/>
        </p:nvSpPr>
        <p:spPr>
          <a:xfrm>
            <a:off x="5254170" y="2569027"/>
            <a:ext cx="3280229" cy="2677656"/>
          </a:xfrm>
          <a:prstGeom prst="rect">
            <a:avLst/>
          </a:prstGeom>
          <a:noFill/>
        </p:spPr>
        <p:txBody>
          <a:bodyPr wrap="square" rtlCol="0">
            <a:spAutoFit/>
          </a:bodyPr>
          <a:lstStyle/>
          <a:p>
            <a:pPr algn="just"/>
            <a:r>
              <a:rPr lang="ru-RU" sz="2400" dirty="0" smtClean="0">
                <a:latin typeface="Times New Roman" pitchFamily="18" charset="0"/>
                <a:cs typeface="Times New Roman" pitchFamily="18" charset="0"/>
              </a:rPr>
              <a:t> Ура! Мы закончили путешествие. На четвертой планете нашли последнюю деталь обшивки. Можно возвращаться домой..</a:t>
            </a:r>
            <a:endParaRPr lang="ru-RU" sz="2400" dirty="0"/>
          </a:p>
        </p:txBody>
      </p:sp>
      <p:pic>
        <p:nvPicPr>
          <p:cNvPr id="7" name="Picture 6" descr="image2"/>
          <p:cNvPicPr>
            <a:picLocks noChangeAspect="1" noChangeArrowheads="1"/>
          </p:cNvPicPr>
          <p:nvPr/>
        </p:nvPicPr>
        <p:blipFill>
          <a:blip r:embed="rId3" cstate="print">
            <a:clrChange>
              <a:clrFrom>
                <a:srgbClr val="FFFFFF"/>
              </a:clrFrom>
              <a:clrTo>
                <a:srgbClr val="FFFFFF">
                  <a:alpha val="0"/>
                </a:srgbClr>
              </a:clrTo>
            </a:clrChange>
            <a:lum bright="-10000" contrast="30000"/>
          </a:blip>
          <a:srcRect l="75104" t="7414" r="1289"/>
          <a:stretch>
            <a:fillRect/>
          </a:stretch>
        </p:blipFill>
        <p:spPr bwMode="auto">
          <a:xfrm rot="2567207">
            <a:off x="9459370" y="3224838"/>
            <a:ext cx="1650098" cy="1903618"/>
          </a:xfrm>
          <a:prstGeom prst="rect">
            <a:avLst/>
          </a:prstGeom>
          <a:noFill/>
        </p:spPr>
      </p:pic>
      <p:sp>
        <p:nvSpPr>
          <p:cNvPr id="8" name="TextBox 7"/>
          <p:cNvSpPr txBox="1"/>
          <p:nvPr/>
        </p:nvSpPr>
        <p:spPr>
          <a:xfrm>
            <a:off x="9042400" y="2714172"/>
            <a:ext cx="2889061" cy="830997"/>
          </a:xfrm>
          <a:prstGeom prst="rect">
            <a:avLst/>
          </a:prstGeom>
          <a:noFill/>
        </p:spPr>
        <p:txBody>
          <a:bodyPr wrap="none" rtlCol="0">
            <a:spAutoFit/>
          </a:bodyPr>
          <a:lstStyle/>
          <a:p>
            <a:r>
              <a:rPr lang="ru-RU" sz="2400" b="1" i="1" dirty="0" smtClean="0">
                <a:latin typeface="Times New Roman" pitchFamily="18" charset="0"/>
                <a:cs typeface="Times New Roman" pitchFamily="18" charset="0"/>
              </a:rPr>
              <a:t>Четвертая деталь </a:t>
            </a:r>
          </a:p>
          <a:p>
            <a:r>
              <a:rPr lang="ru-RU" sz="2400" b="1" i="1" dirty="0" smtClean="0">
                <a:latin typeface="Times New Roman" pitchFamily="18" charset="0"/>
                <a:cs typeface="Times New Roman" pitchFamily="18" charset="0"/>
              </a:rPr>
              <a:t>обшивки корабля</a:t>
            </a:r>
            <a:endParaRPr lang="ru-RU" sz="2400" b="1" i="1" dirty="0">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mage1"/>
          <p:cNvPicPr>
            <a:picLocks noChangeAspect="1" noChangeArrowheads="1"/>
          </p:cNvPicPr>
          <p:nvPr/>
        </p:nvPicPr>
        <p:blipFill>
          <a:blip r:embed="rId2" cstate="print">
            <a:lum bright="-10000" contrast="30000"/>
          </a:blip>
          <a:srcRect l="10277" t="4263" r="6683"/>
          <a:stretch>
            <a:fillRect/>
          </a:stretch>
        </p:blipFill>
        <p:spPr bwMode="auto">
          <a:xfrm>
            <a:off x="478971" y="1016000"/>
            <a:ext cx="4572000" cy="5413829"/>
          </a:xfrm>
          <a:prstGeom prst="rect">
            <a:avLst/>
          </a:prstGeom>
          <a:noFill/>
        </p:spPr>
      </p:pic>
      <p:sp>
        <p:nvSpPr>
          <p:cNvPr id="3" name="TextBox 2"/>
          <p:cNvSpPr txBox="1"/>
          <p:nvPr/>
        </p:nvSpPr>
        <p:spPr>
          <a:xfrm>
            <a:off x="2351313" y="435428"/>
            <a:ext cx="7692299" cy="523220"/>
          </a:xfrm>
          <a:prstGeom prst="rect">
            <a:avLst/>
          </a:prstGeom>
          <a:noFill/>
        </p:spPr>
        <p:txBody>
          <a:bodyPr wrap="none" rtlCol="0">
            <a:spAutoFit/>
          </a:bodyPr>
          <a:lstStyle/>
          <a:p>
            <a:r>
              <a:rPr lang="ru-RU" sz="2800" b="1" i="1" dirty="0" smtClean="0">
                <a:latin typeface="Times New Roman" pitchFamily="18" charset="0"/>
                <a:cs typeface="Times New Roman" pitchFamily="18" charset="0"/>
              </a:rPr>
              <a:t>Замена обшивки корабля и возвращение домой </a:t>
            </a:r>
            <a:endParaRPr lang="ru-RU" sz="2800" b="1" i="1" dirty="0">
              <a:latin typeface="Times New Roman" pitchFamily="18" charset="0"/>
              <a:cs typeface="Times New Roman" pitchFamily="18" charset="0"/>
            </a:endParaRPr>
          </a:p>
        </p:txBody>
      </p:sp>
      <p:pic>
        <p:nvPicPr>
          <p:cNvPr id="4" name="Рисунок 3" descr="image2"/>
          <p:cNvPicPr/>
          <p:nvPr/>
        </p:nvPicPr>
        <p:blipFill>
          <a:blip r:embed="rId3" cstate="print">
            <a:clrChange>
              <a:clrFrom>
                <a:srgbClr val="FEFEFE"/>
              </a:clrFrom>
              <a:clrTo>
                <a:srgbClr val="FEFEFE">
                  <a:alpha val="0"/>
                </a:srgbClr>
              </a:clrTo>
            </a:clrChange>
            <a:lum bright="-10000" contrast="30000"/>
          </a:blip>
          <a:srcRect l="4790" t="8343" r="73686" b="17829"/>
          <a:stretch>
            <a:fillRect/>
          </a:stretch>
        </p:blipFill>
        <p:spPr bwMode="auto">
          <a:xfrm>
            <a:off x="6052457" y="2206173"/>
            <a:ext cx="1175657" cy="1117599"/>
          </a:xfrm>
          <a:prstGeom prst="rect">
            <a:avLst/>
          </a:prstGeom>
          <a:noFill/>
        </p:spPr>
      </p:pic>
      <p:pic>
        <p:nvPicPr>
          <p:cNvPr id="5" name="Picture 4" descr="image2"/>
          <p:cNvPicPr>
            <a:picLocks noChangeAspect="1" noChangeArrowheads="1"/>
          </p:cNvPicPr>
          <p:nvPr/>
        </p:nvPicPr>
        <p:blipFill>
          <a:blip r:embed="rId3" cstate="print">
            <a:clrChange>
              <a:clrFrom>
                <a:srgbClr val="FEFEFE"/>
              </a:clrFrom>
              <a:clrTo>
                <a:srgbClr val="FEFEFE">
                  <a:alpha val="0"/>
                </a:srgbClr>
              </a:clrTo>
            </a:clrChange>
            <a:lum bright="-10000" contrast="30000"/>
          </a:blip>
          <a:srcRect l="26830" t="3838" r="31241" b="49826"/>
          <a:stretch>
            <a:fillRect/>
          </a:stretch>
        </p:blipFill>
        <p:spPr bwMode="auto">
          <a:xfrm>
            <a:off x="8636000" y="1347333"/>
            <a:ext cx="2320924" cy="844323"/>
          </a:xfrm>
          <a:prstGeom prst="rect">
            <a:avLst/>
          </a:prstGeom>
          <a:noFill/>
        </p:spPr>
      </p:pic>
      <p:pic>
        <p:nvPicPr>
          <p:cNvPr id="6" name="Picture 5" descr="image2"/>
          <p:cNvPicPr>
            <a:picLocks noChangeAspect="1" noChangeArrowheads="1"/>
          </p:cNvPicPr>
          <p:nvPr/>
        </p:nvPicPr>
        <p:blipFill>
          <a:blip r:embed="rId3" cstate="print">
            <a:clrChange>
              <a:clrFrom>
                <a:srgbClr val="EBFFFF"/>
              </a:clrFrom>
              <a:clrTo>
                <a:srgbClr val="EBFFFF">
                  <a:alpha val="0"/>
                </a:srgbClr>
              </a:clrTo>
            </a:clrChange>
            <a:lum bright="-10000" contrast="30000"/>
          </a:blip>
          <a:srcRect l="28699" t="54664" r="26622" b="9088"/>
          <a:stretch>
            <a:fillRect/>
          </a:stretch>
        </p:blipFill>
        <p:spPr bwMode="auto">
          <a:xfrm>
            <a:off x="8490857" y="2540000"/>
            <a:ext cx="2481943" cy="725714"/>
          </a:xfrm>
          <a:prstGeom prst="rect">
            <a:avLst/>
          </a:prstGeom>
          <a:noFill/>
        </p:spPr>
      </p:pic>
      <p:pic>
        <p:nvPicPr>
          <p:cNvPr id="7" name="Picture 6" descr="image2"/>
          <p:cNvPicPr>
            <a:picLocks noChangeAspect="1" noChangeArrowheads="1"/>
          </p:cNvPicPr>
          <p:nvPr/>
        </p:nvPicPr>
        <p:blipFill>
          <a:blip r:embed="rId3" cstate="print">
            <a:clrChange>
              <a:clrFrom>
                <a:srgbClr val="FFFFFF"/>
              </a:clrFrom>
              <a:clrTo>
                <a:srgbClr val="FFFFFF">
                  <a:alpha val="0"/>
                </a:srgbClr>
              </a:clrTo>
            </a:clrChange>
            <a:lum bright="-10000" contrast="30000"/>
          </a:blip>
          <a:srcRect l="75104" t="7414" r="1289"/>
          <a:stretch>
            <a:fillRect/>
          </a:stretch>
        </p:blipFill>
        <p:spPr bwMode="auto">
          <a:xfrm rot="2574964">
            <a:off x="6132666" y="1052746"/>
            <a:ext cx="1312624" cy="1514295"/>
          </a:xfrm>
          <a:prstGeom prst="rect">
            <a:avLst/>
          </a:prstGeom>
          <a:noFill/>
        </p:spPr>
      </p:pic>
      <p:pic>
        <p:nvPicPr>
          <p:cNvPr id="6146" name="Picture 2" descr="image1"/>
          <p:cNvPicPr>
            <a:picLocks noChangeAspect="1" noChangeArrowheads="1"/>
          </p:cNvPicPr>
          <p:nvPr/>
        </p:nvPicPr>
        <p:blipFill>
          <a:blip r:embed="rId4" cstate="print">
            <a:lum bright="-10000" contrast="20000"/>
          </a:blip>
          <a:srcRect l="832" r="3050" b="81050"/>
          <a:stretch>
            <a:fillRect/>
          </a:stretch>
        </p:blipFill>
        <p:spPr bwMode="auto">
          <a:xfrm rot="10800000">
            <a:off x="5391603" y="4781609"/>
            <a:ext cx="6293230" cy="1688193"/>
          </a:xfrm>
          <a:prstGeom prst="rect">
            <a:avLst/>
          </a:prstGeom>
          <a:noFill/>
        </p:spPr>
      </p:pic>
      <p:sp>
        <p:nvSpPr>
          <p:cNvPr id="10" name="TextBox 9"/>
          <p:cNvSpPr txBox="1"/>
          <p:nvPr/>
        </p:nvSpPr>
        <p:spPr>
          <a:xfrm>
            <a:off x="6182134" y="5193972"/>
            <a:ext cx="572735" cy="1107996"/>
          </a:xfrm>
          <a:prstGeom prst="rect">
            <a:avLst/>
          </a:prstGeom>
          <a:noFill/>
        </p:spPr>
        <p:txBody>
          <a:bodyPr wrap="square" rtlCol="0">
            <a:spAutoFit/>
          </a:bodyPr>
          <a:lstStyle/>
          <a:p>
            <a:r>
              <a:rPr lang="ru-RU" sz="6600" b="1" dirty="0" smtClean="0">
                <a:latin typeface="Times New Roman" pitchFamily="18" charset="0"/>
                <a:cs typeface="Times New Roman" pitchFamily="18" charset="0"/>
              </a:rPr>
              <a:t>з</a:t>
            </a:r>
            <a:endParaRPr lang="ru-RU" sz="6600" b="1" dirty="0">
              <a:latin typeface="Times New Roman" pitchFamily="18" charset="0"/>
              <a:cs typeface="Times New Roman" pitchFamily="18" charset="0"/>
            </a:endParaRPr>
          </a:p>
        </p:txBody>
      </p:sp>
      <p:sp>
        <p:nvSpPr>
          <p:cNvPr id="11" name="TextBox 10"/>
          <p:cNvSpPr txBox="1"/>
          <p:nvPr/>
        </p:nvSpPr>
        <p:spPr>
          <a:xfrm>
            <a:off x="6938304" y="5484257"/>
            <a:ext cx="561372" cy="769441"/>
          </a:xfrm>
          <a:prstGeom prst="rect">
            <a:avLst/>
          </a:prstGeom>
          <a:noFill/>
        </p:spPr>
        <p:txBody>
          <a:bodyPr wrap="none" rtlCol="0">
            <a:spAutoFit/>
          </a:bodyPr>
          <a:lstStyle/>
          <a:p>
            <a:r>
              <a:rPr lang="ru-RU" sz="4400" b="1" dirty="0" smtClean="0">
                <a:latin typeface="Times New Roman" pitchFamily="18" charset="0"/>
                <a:cs typeface="Times New Roman" pitchFamily="18" charset="0"/>
              </a:rPr>
              <a:t>Е</a:t>
            </a:r>
            <a:endParaRPr lang="ru-RU" sz="4400" b="1" dirty="0">
              <a:latin typeface="Times New Roman" pitchFamily="18" charset="0"/>
              <a:cs typeface="Times New Roman" pitchFamily="18" charset="0"/>
            </a:endParaRPr>
          </a:p>
        </p:txBody>
      </p:sp>
      <p:sp>
        <p:nvSpPr>
          <p:cNvPr id="12" name="TextBox 11"/>
          <p:cNvSpPr txBox="1"/>
          <p:nvPr/>
        </p:nvSpPr>
        <p:spPr>
          <a:xfrm>
            <a:off x="7591447" y="5468793"/>
            <a:ext cx="716863" cy="769441"/>
          </a:xfrm>
          <a:prstGeom prst="rect">
            <a:avLst/>
          </a:prstGeom>
          <a:noFill/>
        </p:spPr>
        <p:txBody>
          <a:bodyPr wrap="none" rtlCol="0">
            <a:spAutoFit/>
          </a:bodyPr>
          <a:lstStyle/>
          <a:p>
            <a:r>
              <a:rPr lang="ru-RU" sz="4400" b="1" dirty="0" smtClean="0">
                <a:latin typeface="Times New Roman" pitchFamily="18" charset="0"/>
                <a:cs typeface="Times New Roman" pitchFamily="18" charset="0"/>
              </a:rPr>
              <a:t>М</a:t>
            </a:r>
            <a:endParaRPr lang="ru-RU" sz="4400" b="1" dirty="0">
              <a:latin typeface="Times New Roman" pitchFamily="18" charset="0"/>
              <a:cs typeface="Times New Roman" pitchFamily="18" charset="0"/>
            </a:endParaRPr>
          </a:p>
        </p:txBody>
      </p:sp>
      <p:sp>
        <p:nvSpPr>
          <p:cNvPr id="13" name="TextBox 12"/>
          <p:cNvSpPr txBox="1"/>
          <p:nvPr/>
        </p:nvSpPr>
        <p:spPr>
          <a:xfrm>
            <a:off x="8377596" y="5454280"/>
            <a:ext cx="604653" cy="769441"/>
          </a:xfrm>
          <a:prstGeom prst="rect">
            <a:avLst/>
          </a:prstGeom>
          <a:noFill/>
        </p:spPr>
        <p:txBody>
          <a:bodyPr wrap="none" rtlCol="0">
            <a:spAutoFit/>
          </a:bodyPr>
          <a:lstStyle/>
          <a:p>
            <a:r>
              <a:rPr lang="ru-RU" sz="4400" b="1" dirty="0" smtClean="0">
                <a:latin typeface="Times New Roman" pitchFamily="18" charset="0"/>
                <a:cs typeface="Times New Roman" pitchFamily="18" charset="0"/>
              </a:rPr>
              <a:t>Л</a:t>
            </a:r>
            <a:endParaRPr lang="ru-RU" sz="4400" b="1" dirty="0">
              <a:latin typeface="Times New Roman" pitchFamily="18" charset="0"/>
              <a:cs typeface="Times New Roman" pitchFamily="18" charset="0"/>
            </a:endParaRPr>
          </a:p>
        </p:txBody>
      </p:sp>
      <p:sp>
        <p:nvSpPr>
          <p:cNvPr id="14" name="TextBox 13"/>
          <p:cNvSpPr txBox="1"/>
          <p:nvPr/>
        </p:nvSpPr>
        <p:spPr>
          <a:xfrm>
            <a:off x="9102835" y="5467843"/>
            <a:ext cx="574196" cy="738664"/>
          </a:xfrm>
          <a:prstGeom prst="rect">
            <a:avLst/>
          </a:prstGeom>
          <a:noFill/>
        </p:spPr>
        <p:txBody>
          <a:bodyPr wrap="none" rtlCol="0">
            <a:spAutoFit/>
          </a:bodyPr>
          <a:lstStyle/>
          <a:p>
            <a:r>
              <a:rPr lang="ru-RU" sz="4200" b="1" dirty="0" smtClean="0">
                <a:latin typeface="Times New Roman" pitchFamily="18" charset="0"/>
                <a:cs typeface="Times New Roman" pitchFamily="18" charset="0"/>
              </a:rPr>
              <a:t>Я</a:t>
            </a:r>
            <a:endParaRPr lang="ru-RU" sz="4200" b="1" dirty="0">
              <a:latin typeface="Times New Roman" pitchFamily="18" charset="0"/>
              <a:cs typeface="Times New Roman" pitchFamily="18" charset="0"/>
            </a:endParaRPr>
          </a:p>
        </p:txBody>
      </p:sp>
      <p:sp>
        <p:nvSpPr>
          <p:cNvPr id="15" name="TextBox 14"/>
          <p:cNvSpPr txBox="1"/>
          <p:nvPr/>
        </p:nvSpPr>
        <p:spPr>
          <a:xfrm>
            <a:off x="5411448" y="3618817"/>
            <a:ext cx="6295869" cy="1154162"/>
          </a:xfrm>
          <a:prstGeom prst="rect">
            <a:avLst/>
          </a:prstGeom>
          <a:noFill/>
        </p:spPr>
        <p:txBody>
          <a:bodyPr wrap="square" rtlCol="0">
            <a:spAutoFit/>
          </a:bodyPr>
          <a:lstStyle/>
          <a:p>
            <a:pPr algn="ctr"/>
            <a:r>
              <a:rPr lang="ru-RU" sz="2300" b="1" i="1" dirty="0" smtClean="0">
                <a:latin typeface="Times New Roman" pitchFamily="18" charset="0"/>
                <a:cs typeface="Times New Roman" pitchFamily="18" charset="0"/>
              </a:rPr>
              <a:t>На  космическом корабле написаны буквы. Из них нужно составить название планеты, на которую вернутся космонавты</a:t>
            </a:r>
            <a:endParaRPr lang="ru-RU" sz="2300" b="1" i="1" dirty="0">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4687 -0.01179 L -0.31484 0.02428 " pathEditMode="relative" rAng="0" ptsTypes="AA">
                                      <p:cBhvr>
                                        <p:cTn id="6" dur="2000" fill="hold"/>
                                        <p:tgtEl>
                                          <p:spTgt spid="4"/>
                                        </p:tgtEl>
                                        <p:attrNameLst>
                                          <p:attrName>ppt_x</p:attrName>
                                          <p:attrName>ppt_y</p:attrName>
                                        </p:attrNameLst>
                                      </p:cBhvr>
                                      <p:rCtr x="-134" y="18"/>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00248 -1.38728E-6 L -0.33203 0.07792 " pathEditMode="relative" rAng="0" ptsTypes="AA">
                                      <p:cBhvr>
                                        <p:cTn id="10" dur="2000" fill="hold"/>
                                        <p:tgtEl>
                                          <p:spTgt spid="7"/>
                                        </p:tgtEl>
                                        <p:attrNameLst>
                                          <p:attrName>ppt_x</p:attrName>
                                          <p:attrName>ppt_y</p:attrName>
                                        </p:attrNameLst>
                                      </p:cBhvr>
                                      <p:rCtr x="-167" y="39"/>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4167 -0.01872 L -0.57253 0.5096 " pathEditMode="relative" rAng="0" ptsTypes="AA">
                                      <p:cBhvr>
                                        <p:cTn id="14" dur="2000" fill="hold"/>
                                        <p:tgtEl>
                                          <p:spTgt spid="5"/>
                                        </p:tgtEl>
                                        <p:attrNameLst>
                                          <p:attrName>ppt_x</p:attrName>
                                          <p:attrName>ppt_y</p:attrName>
                                        </p:attrNameLst>
                                      </p:cBhvr>
                                      <p:rCtr x="-265" y="264"/>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0.11016 0.0148 L -0.56966 0.15445 " pathEditMode="relative" rAng="0" ptsTypes="AA">
                                      <p:cBhvr>
                                        <p:cTn id="18" dur="2000" fill="hold"/>
                                        <p:tgtEl>
                                          <p:spTgt spid="6"/>
                                        </p:tgtEl>
                                        <p:attrNameLst>
                                          <p:attrName>ppt_x</p:attrName>
                                          <p:attrName>ppt_y</p:attrName>
                                        </p:attrNameLst>
                                      </p:cBhvr>
                                      <p:rCtr x="-230" y="70"/>
                                    </p:animMotion>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1000"/>
                                        <p:tgtEl>
                                          <p:spTgt spid="1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1">
                                            <p:txEl>
                                              <p:pRg st="0" end="0"/>
                                            </p:txEl>
                                          </p:spTgt>
                                        </p:tgtEl>
                                        <p:attrNameLst>
                                          <p:attrName>style.visibility</p:attrName>
                                        </p:attrNameLst>
                                      </p:cBhvr>
                                      <p:to>
                                        <p:strVal val="visible"/>
                                      </p:to>
                                    </p:set>
                                    <p:animEffect transition="in" filter="fade">
                                      <p:cBhvr>
                                        <p:cTn id="28" dur="1000"/>
                                        <p:tgtEl>
                                          <p:spTgt spid="11">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1000"/>
                                        <p:tgtEl>
                                          <p:spTgt spid="12">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3">
                                            <p:txEl>
                                              <p:pRg st="0" end="0"/>
                                            </p:txEl>
                                          </p:spTgt>
                                        </p:tgtEl>
                                        <p:attrNameLst>
                                          <p:attrName>style.visibility</p:attrName>
                                        </p:attrNameLst>
                                      </p:cBhvr>
                                      <p:to>
                                        <p:strVal val="visible"/>
                                      </p:to>
                                    </p:set>
                                    <p:animEffect transition="in" filter="fade">
                                      <p:cBhvr>
                                        <p:cTn id="38" dur="1000"/>
                                        <p:tgtEl>
                                          <p:spTgt spid="13">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4">
                                            <p:txEl>
                                              <p:pRg st="0" end="0"/>
                                            </p:txEl>
                                          </p:spTgt>
                                        </p:tgtEl>
                                        <p:attrNameLst>
                                          <p:attrName>style.visibility</p:attrName>
                                        </p:attrNameLst>
                                      </p:cBhvr>
                                      <p:to>
                                        <p:strVal val="visible"/>
                                      </p:to>
                                    </p:set>
                                    <p:animEffect transition="in" filter="fade">
                                      <p:cBhvr>
                                        <p:cTn id="43"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30171" y="2801256"/>
            <a:ext cx="4848443" cy="1107996"/>
          </a:xfrm>
          <a:prstGeom prst="rect">
            <a:avLst/>
          </a:prstGeom>
          <a:noFill/>
        </p:spPr>
        <p:txBody>
          <a:bodyPr wrap="none" rtlCol="0">
            <a:spAutoFit/>
          </a:bodyPr>
          <a:lstStyle/>
          <a:p>
            <a:r>
              <a:rPr lang="ru-RU" sz="6600" b="1" i="1" dirty="0" smtClean="0">
                <a:latin typeface="Times New Roman" pitchFamily="18" charset="0"/>
                <a:cs typeface="Times New Roman" pitchFamily="18" charset="0"/>
              </a:rPr>
              <a:t>Молодцы !!!</a:t>
            </a:r>
            <a:endParaRPr lang="ru-RU" sz="6600" b="1" i="1" dirty="0">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p:txBody>
          <a:bodyPr>
            <a:normAutofit/>
          </a:bodyPr>
          <a:lstStyle/>
          <a:p>
            <a:pPr algn="ctr">
              <a:buNone/>
            </a:pPr>
            <a:endParaRPr lang="ru-RU" sz="6000" b="1" i="1" dirty="0" smtClean="0">
              <a:solidFill>
                <a:srgbClr val="002060"/>
              </a:solidFill>
              <a:latin typeface="Times New Roman" pitchFamily="18" charset="0"/>
              <a:cs typeface="Times New Roman" pitchFamily="18" charset="0"/>
            </a:endParaRPr>
          </a:p>
          <a:p>
            <a:pPr algn="ctr">
              <a:buNone/>
            </a:pPr>
            <a:r>
              <a:rPr lang="ru-RU" sz="6000" b="1" i="1" dirty="0" smtClean="0">
                <a:solidFill>
                  <a:srgbClr val="002060"/>
                </a:solidFill>
                <a:latin typeface="Times New Roman" pitchFamily="18" charset="0"/>
                <a:cs typeface="Times New Roman" pitchFamily="18" charset="0"/>
              </a:rPr>
              <a:t> </a:t>
            </a:r>
            <a:endParaRPr lang="ru-RU" sz="6000" b="1" i="1" dirty="0">
              <a:solidFill>
                <a:srgbClr val="002060"/>
              </a:solidFill>
              <a:latin typeface="Times New Roman" pitchFamily="18" charset="0"/>
              <a:cs typeface="Times New Roman" pitchFamily="18" charset="0"/>
            </a:endParaRPr>
          </a:p>
        </p:txBody>
      </p:sp>
      <p:pic>
        <p:nvPicPr>
          <p:cNvPr id="1026" name="Picture 2" descr="image1"/>
          <p:cNvPicPr>
            <a:picLocks noChangeAspect="1" noChangeArrowheads="1"/>
          </p:cNvPicPr>
          <p:nvPr/>
        </p:nvPicPr>
        <p:blipFill>
          <a:blip r:embed="rId2" cstate="print">
            <a:lum bright="-10000" contrast="30000"/>
          </a:blip>
          <a:srcRect l="10277" t="4263" r="6683"/>
          <a:stretch>
            <a:fillRect/>
          </a:stretch>
        </p:blipFill>
        <p:spPr bwMode="auto">
          <a:xfrm>
            <a:off x="743796" y="1248227"/>
            <a:ext cx="3998464" cy="4963887"/>
          </a:xfrm>
          <a:prstGeom prst="rect">
            <a:avLst/>
          </a:prstGeom>
          <a:noFill/>
        </p:spPr>
      </p:pic>
      <p:sp>
        <p:nvSpPr>
          <p:cNvPr id="4" name="TextBox 3"/>
          <p:cNvSpPr txBox="1"/>
          <p:nvPr/>
        </p:nvSpPr>
        <p:spPr>
          <a:xfrm>
            <a:off x="725714" y="566058"/>
            <a:ext cx="10885715" cy="584775"/>
          </a:xfrm>
          <a:prstGeom prst="rect">
            <a:avLst/>
          </a:prstGeom>
          <a:noFill/>
        </p:spPr>
        <p:txBody>
          <a:bodyPr wrap="square" rtlCol="0">
            <a:spAutoFit/>
          </a:bodyPr>
          <a:lstStyle/>
          <a:p>
            <a:pPr algn="ctr"/>
            <a:r>
              <a:rPr lang="ru-RU" sz="2800" b="1" i="1" dirty="0" smtClean="0">
                <a:latin typeface="Times New Roman" pitchFamily="18" charset="0"/>
                <a:cs typeface="Times New Roman" pitchFamily="18" charset="0"/>
              </a:rPr>
              <a:t> </a:t>
            </a:r>
            <a:r>
              <a:rPr lang="ru-RU" sz="3200" b="1" i="1" dirty="0" smtClean="0">
                <a:latin typeface="Times New Roman" pitchFamily="18" charset="0"/>
                <a:cs typeface="Times New Roman" pitchFamily="18" charset="0"/>
              </a:rPr>
              <a:t>Космический корабль  и четыре части  его обшивки</a:t>
            </a:r>
            <a:endParaRPr lang="ru-RU" sz="3200" b="1" i="1" dirty="0"/>
          </a:p>
        </p:txBody>
      </p:sp>
      <p:pic>
        <p:nvPicPr>
          <p:cNvPr id="1028" name="Picture 4" descr="image2"/>
          <p:cNvPicPr>
            <a:picLocks noChangeAspect="1" noChangeArrowheads="1"/>
          </p:cNvPicPr>
          <p:nvPr/>
        </p:nvPicPr>
        <p:blipFill>
          <a:blip r:embed="rId3" cstate="print">
            <a:clrChange>
              <a:clrFrom>
                <a:srgbClr val="FEFEFE"/>
              </a:clrFrom>
              <a:clrTo>
                <a:srgbClr val="FEFEFE">
                  <a:alpha val="0"/>
                </a:srgbClr>
              </a:clrTo>
            </a:clrChange>
            <a:lum bright="-10000" contrast="30000"/>
          </a:blip>
          <a:srcRect l="26830" t="3838" r="31241" b="49826"/>
          <a:stretch>
            <a:fillRect/>
          </a:stretch>
        </p:blipFill>
        <p:spPr bwMode="auto">
          <a:xfrm>
            <a:off x="8447314" y="2697164"/>
            <a:ext cx="2582182" cy="838524"/>
          </a:xfrm>
          <a:prstGeom prst="rect">
            <a:avLst/>
          </a:prstGeom>
          <a:noFill/>
        </p:spPr>
      </p:pic>
      <p:pic>
        <p:nvPicPr>
          <p:cNvPr id="7" name="Рисунок 6" descr="image2"/>
          <p:cNvPicPr/>
          <p:nvPr/>
        </p:nvPicPr>
        <p:blipFill>
          <a:blip r:embed="rId3" cstate="print">
            <a:clrChange>
              <a:clrFrom>
                <a:srgbClr val="FEFEFE"/>
              </a:clrFrom>
              <a:clrTo>
                <a:srgbClr val="FEFEFE">
                  <a:alpha val="0"/>
                </a:srgbClr>
              </a:clrTo>
            </a:clrChange>
            <a:lum bright="-10000" contrast="30000"/>
          </a:blip>
          <a:srcRect l="4790" t="8343" r="73686" b="17829"/>
          <a:stretch>
            <a:fillRect/>
          </a:stretch>
        </p:blipFill>
        <p:spPr bwMode="auto">
          <a:xfrm>
            <a:off x="5979886" y="2162630"/>
            <a:ext cx="1103086" cy="1030513"/>
          </a:xfrm>
          <a:prstGeom prst="rect">
            <a:avLst/>
          </a:prstGeom>
          <a:noFill/>
        </p:spPr>
      </p:pic>
      <p:pic>
        <p:nvPicPr>
          <p:cNvPr id="1030" name="Picture 6" descr="image2"/>
          <p:cNvPicPr>
            <a:picLocks noChangeAspect="1" noChangeArrowheads="1"/>
          </p:cNvPicPr>
          <p:nvPr/>
        </p:nvPicPr>
        <p:blipFill>
          <a:blip r:embed="rId3" cstate="print">
            <a:clrChange>
              <a:clrFrom>
                <a:srgbClr val="FFFFFF"/>
              </a:clrFrom>
              <a:clrTo>
                <a:srgbClr val="FFFFFF">
                  <a:alpha val="0"/>
                </a:srgbClr>
              </a:clrTo>
            </a:clrChange>
            <a:lum bright="-10000" contrast="30000"/>
          </a:blip>
          <a:srcRect l="75104" t="7414" r="1289"/>
          <a:stretch>
            <a:fillRect/>
          </a:stretch>
        </p:blipFill>
        <p:spPr bwMode="auto">
          <a:xfrm rot="2575888">
            <a:off x="9096514" y="4400064"/>
            <a:ext cx="1650098" cy="1903618"/>
          </a:xfrm>
          <a:prstGeom prst="rect">
            <a:avLst/>
          </a:prstGeom>
          <a:noFill/>
        </p:spPr>
      </p:pic>
      <p:pic>
        <p:nvPicPr>
          <p:cNvPr id="1031" name="Picture 7" descr="image2"/>
          <p:cNvPicPr>
            <a:picLocks noChangeAspect="1" noChangeArrowheads="1"/>
          </p:cNvPicPr>
          <p:nvPr/>
        </p:nvPicPr>
        <p:blipFill>
          <a:blip r:embed="rId3" cstate="print">
            <a:clrChange>
              <a:clrFrom>
                <a:srgbClr val="FFFCFB"/>
              </a:clrFrom>
              <a:clrTo>
                <a:srgbClr val="FFFCFB">
                  <a:alpha val="0"/>
                </a:srgbClr>
              </a:clrTo>
            </a:clrChange>
            <a:lum bright="-10000" contrast="30000"/>
          </a:blip>
          <a:srcRect l="28120" t="52568" r="26424" b="9492"/>
          <a:stretch>
            <a:fillRect/>
          </a:stretch>
        </p:blipFill>
        <p:spPr bwMode="auto">
          <a:xfrm>
            <a:off x="5950857" y="3947886"/>
            <a:ext cx="2235200" cy="783772"/>
          </a:xfrm>
          <a:prstGeom prst="rect">
            <a:avLst/>
          </a:prstGeom>
          <a:noFill/>
        </p:spPr>
      </p:pic>
      <p:sp>
        <p:nvSpPr>
          <p:cNvPr id="10" name="TextBox 9"/>
          <p:cNvSpPr txBox="1"/>
          <p:nvPr/>
        </p:nvSpPr>
        <p:spPr>
          <a:xfrm>
            <a:off x="5602515" y="2540000"/>
            <a:ext cx="415498" cy="461665"/>
          </a:xfrm>
          <a:prstGeom prst="rect">
            <a:avLst/>
          </a:prstGeom>
          <a:noFill/>
        </p:spPr>
        <p:txBody>
          <a:bodyPr wrap="none" rtlCol="0">
            <a:spAutoFit/>
          </a:bodyPr>
          <a:lstStyle/>
          <a:p>
            <a:pPr algn="ctr"/>
            <a:r>
              <a:rPr lang="ru-RU" sz="2400" b="1" dirty="0" smtClean="0">
                <a:latin typeface="Times New Roman" pitchFamily="18" charset="0"/>
                <a:cs typeface="Times New Roman" pitchFamily="18" charset="0"/>
              </a:rPr>
              <a:t>1.</a:t>
            </a:r>
            <a:endParaRPr lang="ru-RU" sz="2400" b="1" dirty="0">
              <a:latin typeface="Times New Roman" pitchFamily="18" charset="0"/>
              <a:cs typeface="Times New Roman" pitchFamily="18" charset="0"/>
            </a:endParaRPr>
          </a:p>
        </p:txBody>
      </p:sp>
      <p:sp>
        <p:nvSpPr>
          <p:cNvPr id="11" name="TextBox 10"/>
          <p:cNvSpPr txBox="1"/>
          <p:nvPr/>
        </p:nvSpPr>
        <p:spPr>
          <a:xfrm>
            <a:off x="8128000" y="3033486"/>
            <a:ext cx="41549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2.</a:t>
            </a:r>
            <a:endParaRPr lang="ru-RU" sz="2400" b="1" dirty="0">
              <a:latin typeface="Times New Roman" pitchFamily="18" charset="0"/>
              <a:cs typeface="Times New Roman" pitchFamily="18" charset="0"/>
            </a:endParaRPr>
          </a:p>
        </p:txBody>
      </p:sp>
      <p:sp>
        <p:nvSpPr>
          <p:cNvPr id="12" name="TextBox 11"/>
          <p:cNvSpPr txBox="1"/>
          <p:nvPr/>
        </p:nvSpPr>
        <p:spPr>
          <a:xfrm>
            <a:off x="8505371" y="4891314"/>
            <a:ext cx="41549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4.</a:t>
            </a:r>
            <a:endParaRPr lang="ru-RU" sz="2400" b="1" dirty="0">
              <a:latin typeface="Times New Roman" pitchFamily="18" charset="0"/>
              <a:cs typeface="Times New Roman" pitchFamily="18" charset="0"/>
            </a:endParaRPr>
          </a:p>
        </p:txBody>
      </p:sp>
      <p:sp>
        <p:nvSpPr>
          <p:cNvPr id="13" name="TextBox 12"/>
          <p:cNvSpPr txBox="1"/>
          <p:nvPr/>
        </p:nvSpPr>
        <p:spPr>
          <a:xfrm>
            <a:off x="5471885" y="4136571"/>
            <a:ext cx="415498" cy="461665"/>
          </a:xfrm>
          <a:prstGeom prst="rect">
            <a:avLst/>
          </a:prstGeom>
          <a:noFill/>
        </p:spPr>
        <p:txBody>
          <a:bodyPr wrap="none" rtlCol="0">
            <a:spAutoFit/>
          </a:bodyPr>
          <a:lstStyle/>
          <a:p>
            <a:r>
              <a:rPr lang="ru-RU" sz="2400" b="1" dirty="0" smtClean="0">
                <a:latin typeface="Times New Roman" pitchFamily="18" charset="0"/>
                <a:cs typeface="Times New Roman" pitchFamily="18" charset="0"/>
              </a:rPr>
              <a:t>3.</a:t>
            </a:r>
            <a:endParaRPr lang="ru-RU" sz="2400" b="1" dirty="0">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p:txBody>
          <a:bodyPr>
            <a:normAutofit/>
          </a:bodyPr>
          <a:lstStyle/>
          <a:p>
            <a:pPr algn="ctr">
              <a:buNone/>
            </a:pPr>
            <a:endParaRPr lang="ru-RU" sz="6000" b="1" i="1" dirty="0" smtClean="0">
              <a:solidFill>
                <a:srgbClr val="002060"/>
              </a:solidFill>
              <a:latin typeface="Times New Roman" pitchFamily="18" charset="0"/>
              <a:cs typeface="Times New Roman" pitchFamily="18" charset="0"/>
            </a:endParaRPr>
          </a:p>
          <a:p>
            <a:pPr algn="ctr">
              <a:buNone/>
            </a:pPr>
            <a:r>
              <a:rPr lang="ru-RU" sz="6000" b="1" i="1" dirty="0" smtClean="0">
                <a:solidFill>
                  <a:srgbClr val="002060"/>
                </a:solidFill>
                <a:latin typeface="Times New Roman" pitchFamily="18" charset="0"/>
                <a:cs typeface="Times New Roman" pitchFamily="18" charset="0"/>
              </a:rPr>
              <a:t> </a:t>
            </a:r>
            <a:endParaRPr lang="ru-RU" sz="6000" b="1" i="1" dirty="0">
              <a:solidFill>
                <a:srgbClr val="002060"/>
              </a:solidFill>
              <a:latin typeface="Times New Roman" pitchFamily="18" charset="0"/>
              <a:cs typeface="Times New Roman" pitchFamily="18" charset="0"/>
            </a:endParaRPr>
          </a:p>
        </p:txBody>
      </p:sp>
      <p:sp>
        <p:nvSpPr>
          <p:cNvPr id="3" name="TextBox 2"/>
          <p:cNvSpPr txBox="1"/>
          <p:nvPr/>
        </p:nvSpPr>
        <p:spPr>
          <a:xfrm>
            <a:off x="827314" y="435429"/>
            <a:ext cx="10595428" cy="2677656"/>
          </a:xfrm>
          <a:prstGeom prst="rect">
            <a:avLst/>
          </a:prstGeom>
          <a:noFill/>
        </p:spPr>
        <p:txBody>
          <a:bodyPr wrap="square" rtlCol="0">
            <a:spAutoFit/>
          </a:bodyPr>
          <a:lstStyle/>
          <a:p>
            <a:pPr algn="just"/>
            <a:r>
              <a:rPr lang="ru-RU" sz="2800" dirty="0" smtClean="0">
                <a:latin typeface="Times New Roman" pitchFamily="18" charset="0"/>
                <a:cs typeface="Times New Roman" pitchFamily="18" charset="0"/>
              </a:rPr>
              <a:t>В космическом корабле летели космонавт и ученый, который   проводил в космосе различные опыты. Чтобы вернуться домой,   каждому из них нужно выполнить несколько заданий. На  помощь     космонавтам пришел инопланетянин Юпик.  Он хорошо знает эту Галактику,  и поэтому подарил землянам  карту, которая поможет найти разбросанные детали  обшивки корабля.</a:t>
            </a:r>
            <a:endParaRPr lang="ru-RU" sz="2800" dirty="0">
              <a:latin typeface="Times New Roman" pitchFamily="18" charset="0"/>
              <a:cs typeface="Times New Roman" pitchFamily="18" charset="0"/>
            </a:endParaRPr>
          </a:p>
        </p:txBody>
      </p:sp>
      <p:pic>
        <p:nvPicPr>
          <p:cNvPr id="4" name="Рисунок 3" descr="https://www.uchmag.ru/upload/catalog/posob-native/_/o/_o_t-1233_/cover_image_big.jpg"/>
          <p:cNvPicPr/>
          <p:nvPr/>
        </p:nvPicPr>
        <p:blipFill>
          <a:blip r:embed="rId2" cstate="print">
            <a:clrChange>
              <a:clrFrom>
                <a:srgbClr val="FFFFFF"/>
              </a:clrFrom>
              <a:clrTo>
                <a:srgbClr val="FFFFFF">
                  <a:alpha val="0"/>
                </a:srgbClr>
              </a:clrTo>
            </a:clrChange>
          </a:blip>
          <a:srcRect/>
          <a:stretch>
            <a:fillRect/>
          </a:stretch>
        </p:blipFill>
        <p:spPr bwMode="auto">
          <a:xfrm>
            <a:off x="5887565" y="3131781"/>
            <a:ext cx="1744948" cy="3426415"/>
          </a:xfrm>
          <a:prstGeom prst="rect">
            <a:avLst/>
          </a:prstGeom>
          <a:noFill/>
          <a:ln w="9525">
            <a:noFill/>
            <a:miter lim="800000"/>
            <a:headEnd/>
            <a:tailEnd/>
          </a:ln>
        </p:spPr>
      </p:pic>
      <p:pic>
        <p:nvPicPr>
          <p:cNvPr id="6" name="Рисунок 5" descr="https://thumbs.dreamstime.com/b/professor-explaining-isolated-white-background-illustration-76227470.jpg"/>
          <p:cNvPicPr/>
          <p:nvPr/>
        </p:nvPicPr>
        <p:blipFill>
          <a:blip r:embed="rId3" cstate="print">
            <a:clrChange>
              <a:clrFrom>
                <a:srgbClr val="FFFFFF"/>
              </a:clrFrom>
              <a:clrTo>
                <a:srgbClr val="FFFFFF">
                  <a:alpha val="0"/>
                </a:srgbClr>
              </a:clrTo>
            </a:clrChange>
          </a:blip>
          <a:srcRect/>
          <a:stretch>
            <a:fillRect/>
          </a:stretch>
        </p:blipFill>
        <p:spPr bwMode="auto">
          <a:xfrm>
            <a:off x="8419325" y="2989601"/>
            <a:ext cx="3280141" cy="3486150"/>
          </a:xfrm>
          <a:prstGeom prst="rect">
            <a:avLst/>
          </a:prstGeom>
          <a:noFill/>
          <a:ln w="9525">
            <a:noFill/>
            <a:miter lim="800000"/>
            <a:headEnd/>
            <a:tailEnd/>
          </a:ln>
        </p:spPr>
      </p:pic>
      <p:pic>
        <p:nvPicPr>
          <p:cNvPr id="9" name="Picture 1"/>
          <p:cNvPicPr>
            <a:picLocks noChangeAspect="1" noChangeArrowheads="1"/>
          </p:cNvPicPr>
          <p:nvPr/>
        </p:nvPicPr>
        <p:blipFill>
          <a:blip r:embed="rId4" cstate="print">
            <a:clrChange>
              <a:clrFrom>
                <a:srgbClr val="FFFFFF"/>
              </a:clrFrom>
              <a:clrTo>
                <a:srgbClr val="FFFFFF">
                  <a:alpha val="0"/>
                </a:srgbClr>
              </a:clrTo>
            </a:clrChange>
            <a:lum bright="-10000" contrast="30000"/>
          </a:blip>
          <a:srcRect/>
          <a:stretch>
            <a:fillRect/>
          </a:stretch>
        </p:blipFill>
        <p:spPr bwMode="auto">
          <a:xfrm flipH="1">
            <a:off x="2421453" y="3376356"/>
            <a:ext cx="2561945" cy="2585131"/>
          </a:xfrm>
          <a:prstGeom prst="rect">
            <a:avLst/>
          </a:prstGeom>
          <a:noFill/>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288620" y="490312"/>
            <a:ext cx="11377535" cy="670832"/>
          </a:xfrm>
        </p:spPr>
        <p:txBody>
          <a:bodyPr>
            <a:normAutofit fontScale="25000" lnSpcReduction="20000"/>
          </a:bodyPr>
          <a:lstStyle/>
          <a:p>
            <a:pPr algn="ctr">
              <a:buNone/>
            </a:pPr>
            <a:r>
              <a:rPr lang="ru-RU" sz="9800" b="1" i="1" dirty="0" smtClean="0">
                <a:solidFill>
                  <a:srgbClr val="002060"/>
                </a:solidFill>
                <a:latin typeface="Times New Roman" pitchFamily="18" charset="0"/>
                <a:cs typeface="Times New Roman" pitchFamily="18" charset="0"/>
              </a:rPr>
              <a:t> </a:t>
            </a:r>
            <a:r>
              <a:rPr lang="ru-RU" sz="11200" b="1" i="1" dirty="0" smtClean="0">
                <a:solidFill>
                  <a:srgbClr val="002060"/>
                </a:solidFill>
                <a:latin typeface="Times New Roman" pitchFamily="18" charset="0"/>
                <a:cs typeface="Times New Roman" pitchFamily="18" charset="0"/>
              </a:rPr>
              <a:t>Карта планет Новой Галактики, где предположительно</a:t>
            </a:r>
          </a:p>
          <a:p>
            <a:pPr algn="ctr">
              <a:buNone/>
            </a:pPr>
            <a:r>
              <a:rPr lang="ru-RU" sz="11200" b="1" i="1" dirty="0" smtClean="0">
                <a:solidFill>
                  <a:srgbClr val="002060"/>
                </a:solidFill>
                <a:latin typeface="Times New Roman" pitchFamily="18" charset="0"/>
                <a:cs typeface="Times New Roman" pitchFamily="18" charset="0"/>
              </a:rPr>
              <a:t> могут быть  детали обшивки корабля</a:t>
            </a:r>
          </a:p>
          <a:p>
            <a:pPr algn="ctr">
              <a:buNone/>
            </a:pPr>
            <a:endParaRPr lang="ru-RU" sz="11200" b="1" i="1" dirty="0">
              <a:solidFill>
                <a:srgbClr val="002060"/>
              </a:solidFill>
              <a:latin typeface="Times New Roman" pitchFamily="18" charset="0"/>
              <a:cs typeface="Times New Roman" pitchFamily="18" charset="0"/>
            </a:endParaRPr>
          </a:p>
        </p:txBody>
      </p:sp>
      <p:graphicFrame>
        <p:nvGraphicFramePr>
          <p:cNvPr id="4" name="Таблица 3"/>
          <p:cNvGraphicFramePr>
            <a:graphicFrameLocks noGrp="1"/>
          </p:cNvGraphicFramePr>
          <p:nvPr/>
        </p:nvGraphicFramePr>
        <p:xfrm>
          <a:off x="3033486" y="2010590"/>
          <a:ext cx="5894751" cy="4157980"/>
        </p:xfrm>
        <a:graphic>
          <a:graphicData uri="http://schemas.openxmlformats.org/drawingml/2006/table">
            <a:tbl>
              <a:tblPr/>
              <a:tblGrid>
                <a:gridCol w="1473484"/>
                <a:gridCol w="1473484"/>
                <a:gridCol w="1473484"/>
                <a:gridCol w="1474299"/>
              </a:tblGrid>
              <a:tr h="1039495">
                <a:tc>
                  <a:txBody>
                    <a:bodyPr/>
                    <a:lstStyle/>
                    <a:p>
                      <a:pPr algn="ctr">
                        <a:lnSpc>
                          <a:spcPct val="115000"/>
                        </a:lnSpc>
                        <a:spcAft>
                          <a:spcPts val="0"/>
                        </a:spcAft>
                      </a:pP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9495">
                <a:tc>
                  <a:txBody>
                    <a:bodyPr/>
                    <a:lstStyle/>
                    <a:p>
                      <a:pPr algn="ctr">
                        <a:lnSpc>
                          <a:spcPct val="115000"/>
                        </a:lnSpc>
                        <a:spcAft>
                          <a:spcPts val="0"/>
                        </a:spcAft>
                      </a:pP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9495">
                <a:tc>
                  <a:txBody>
                    <a:bodyPr/>
                    <a:lstStyle/>
                    <a:p>
                      <a:pPr algn="ctr">
                        <a:lnSpc>
                          <a:spcPct val="115000"/>
                        </a:lnSpc>
                        <a:spcAft>
                          <a:spcPts val="0"/>
                        </a:spcAft>
                      </a:pP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9495">
                <a:tc>
                  <a:txBody>
                    <a:bodyPr/>
                    <a:lstStyle/>
                    <a:p>
                      <a:pPr algn="ctr">
                        <a:lnSpc>
                          <a:spcPct val="115000"/>
                        </a:lnSpc>
                        <a:spcAft>
                          <a:spcPts val="0"/>
                        </a:spcAft>
                      </a:pP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3033485" y="1262742"/>
            <a:ext cx="5863771" cy="769441"/>
          </a:xfrm>
          <a:prstGeom prst="rect">
            <a:avLst/>
          </a:prstGeom>
          <a:noFill/>
        </p:spPr>
        <p:txBody>
          <a:bodyPr wrap="square" rtlCol="0">
            <a:spAutoFit/>
          </a:bodyPr>
          <a:lstStyle/>
          <a:p>
            <a:r>
              <a:rPr lang="ru-RU" sz="4400" b="1" dirty="0" smtClean="0">
                <a:latin typeface="Times New Roman" pitchFamily="18" charset="0"/>
                <a:cs typeface="Times New Roman" pitchFamily="18" charset="0"/>
              </a:rPr>
              <a:t>    1        2         3        4</a:t>
            </a:r>
            <a:endParaRPr lang="ru-RU" sz="4400" b="1" dirty="0">
              <a:latin typeface="Times New Roman" pitchFamily="18" charset="0"/>
              <a:cs typeface="Times New Roman" pitchFamily="18" charset="0"/>
            </a:endParaRPr>
          </a:p>
        </p:txBody>
      </p:sp>
      <p:sp>
        <p:nvSpPr>
          <p:cNvPr id="7" name="TextBox 6"/>
          <p:cNvSpPr txBox="1"/>
          <p:nvPr/>
        </p:nvSpPr>
        <p:spPr>
          <a:xfrm>
            <a:off x="2322285" y="2133599"/>
            <a:ext cx="551543" cy="800219"/>
          </a:xfrm>
          <a:prstGeom prst="rect">
            <a:avLst/>
          </a:prstGeom>
          <a:noFill/>
        </p:spPr>
        <p:txBody>
          <a:bodyPr wrap="square" rtlCol="0">
            <a:spAutoFit/>
          </a:bodyPr>
          <a:lstStyle/>
          <a:p>
            <a:r>
              <a:rPr lang="ru-RU" sz="4600" b="1" dirty="0" smtClean="0">
                <a:latin typeface="Times New Roman" pitchFamily="18" charset="0"/>
                <a:cs typeface="Times New Roman" pitchFamily="18" charset="0"/>
              </a:rPr>
              <a:t>А</a:t>
            </a:r>
            <a:endParaRPr lang="ru-RU" sz="4600" b="1" dirty="0">
              <a:latin typeface="Times New Roman" pitchFamily="18" charset="0"/>
              <a:cs typeface="Times New Roman" pitchFamily="18" charset="0"/>
            </a:endParaRPr>
          </a:p>
        </p:txBody>
      </p:sp>
      <p:sp>
        <p:nvSpPr>
          <p:cNvPr id="8" name="TextBox 7"/>
          <p:cNvSpPr txBox="1"/>
          <p:nvPr/>
        </p:nvSpPr>
        <p:spPr>
          <a:xfrm>
            <a:off x="2358571" y="3200399"/>
            <a:ext cx="551543" cy="769441"/>
          </a:xfrm>
          <a:prstGeom prst="rect">
            <a:avLst/>
          </a:prstGeom>
          <a:noFill/>
        </p:spPr>
        <p:txBody>
          <a:bodyPr wrap="square" rtlCol="0">
            <a:spAutoFit/>
          </a:bodyPr>
          <a:lstStyle/>
          <a:p>
            <a:r>
              <a:rPr lang="ru-RU" sz="4400" b="1" dirty="0" smtClean="0">
                <a:latin typeface="Times New Roman" pitchFamily="18" charset="0"/>
                <a:cs typeface="Times New Roman" pitchFamily="18" charset="0"/>
              </a:rPr>
              <a:t>Б</a:t>
            </a:r>
            <a:endParaRPr lang="ru-RU" sz="4400" b="1" dirty="0">
              <a:latin typeface="Times New Roman" pitchFamily="18" charset="0"/>
              <a:cs typeface="Times New Roman" pitchFamily="18" charset="0"/>
            </a:endParaRPr>
          </a:p>
        </p:txBody>
      </p:sp>
      <p:sp>
        <p:nvSpPr>
          <p:cNvPr id="9" name="TextBox 8"/>
          <p:cNvSpPr txBox="1"/>
          <p:nvPr/>
        </p:nvSpPr>
        <p:spPr>
          <a:xfrm>
            <a:off x="2351314" y="4238170"/>
            <a:ext cx="551543" cy="769441"/>
          </a:xfrm>
          <a:prstGeom prst="rect">
            <a:avLst/>
          </a:prstGeom>
          <a:noFill/>
        </p:spPr>
        <p:txBody>
          <a:bodyPr wrap="square" rtlCol="0">
            <a:spAutoFit/>
          </a:bodyPr>
          <a:lstStyle/>
          <a:p>
            <a:r>
              <a:rPr lang="ru-RU" sz="4400" b="1" dirty="0" smtClean="0">
                <a:latin typeface="Times New Roman" pitchFamily="18" charset="0"/>
                <a:cs typeface="Times New Roman" pitchFamily="18" charset="0"/>
              </a:rPr>
              <a:t>В</a:t>
            </a:r>
            <a:endParaRPr lang="ru-RU" sz="4400" b="1" dirty="0">
              <a:latin typeface="Times New Roman" pitchFamily="18" charset="0"/>
              <a:cs typeface="Times New Roman" pitchFamily="18" charset="0"/>
            </a:endParaRPr>
          </a:p>
        </p:txBody>
      </p:sp>
      <p:sp>
        <p:nvSpPr>
          <p:cNvPr id="10" name="TextBox 9"/>
          <p:cNvSpPr txBox="1"/>
          <p:nvPr/>
        </p:nvSpPr>
        <p:spPr>
          <a:xfrm>
            <a:off x="2402114" y="5275941"/>
            <a:ext cx="551543" cy="776515"/>
          </a:xfrm>
          <a:prstGeom prst="rect">
            <a:avLst/>
          </a:prstGeom>
          <a:noFill/>
        </p:spPr>
        <p:txBody>
          <a:bodyPr wrap="square" rtlCol="0">
            <a:spAutoFit/>
          </a:bodyPr>
          <a:lstStyle/>
          <a:p>
            <a:r>
              <a:rPr lang="ru-RU" sz="4400" b="1" dirty="0" smtClean="0">
                <a:latin typeface="Times New Roman" pitchFamily="18" charset="0"/>
                <a:cs typeface="Times New Roman" pitchFamily="18" charset="0"/>
              </a:rPr>
              <a:t>Г</a:t>
            </a:r>
            <a:endParaRPr lang="ru-RU" sz="4400" b="1" dirty="0">
              <a:latin typeface="Times New Roman" pitchFamily="18" charset="0"/>
              <a:cs typeface="Times New Roman" pitchFamily="18" charset="0"/>
            </a:endParaRPr>
          </a:p>
        </p:txBody>
      </p:sp>
      <p:pic>
        <p:nvPicPr>
          <p:cNvPr id="11" name="Рисунок 10" descr="https://winx-fan.ru/wp-content/uploads/risunok-pro-kosmos-dlya-detej-v-shkolu_13.jpg"/>
          <p:cNvPicPr/>
          <p:nvPr/>
        </p:nvPicPr>
        <p:blipFill>
          <a:blip r:embed="rId2" cstate="print">
            <a:clrChange>
              <a:clrFrom>
                <a:srgbClr val="FFFFFF"/>
              </a:clrFrom>
              <a:clrTo>
                <a:srgbClr val="FFFFFF">
                  <a:alpha val="0"/>
                </a:srgbClr>
              </a:clrTo>
            </a:clrChange>
            <a:lum bright="-10000" contrast="40000"/>
          </a:blip>
          <a:srcRect l="2353" t="37564" r="59160" b="33205"/>
          <a:stretch>
            <a:fillRect/>
          </a:stretch>
        </p:blipFill>
        <p:spPr bwMode="auto">
          <a:xfrm>
            <a:off x="6284685" y="4165600"/>
            <a:ext cx="977673" cy="964229"/>
          </a:xfrm>
          <a:prstGeom prst="rect">
            <a:avLst/>
          </a:prstGeom>
          <a:noFill/>
          <a:ln w="9525">
            <a:noFill/>
            <a:miter lim="800000"/>
            <a:headEnd/>
            <a:tailEnd/>
          </a:ln>
        </p:spPr>
      </p:pic>
      <p:pic>
        <p:nvPicPr>
          <p:cNvPr id="12" name="Рисунок 11" descr="https://winx-fan.ru/wp-content/uploads/risunok-pro-kosmos-dlya-detej-v-shkolu_13.jpg"/>
          <p:cNvPicPr/>
          <p:nvPr/>
        </p:nvPicPr>
        <p:blipFill>
          <a:blip r:embed="rId2" cstate="print">
            <a:clrChange>
              <a:clrFrom>
                <a:srgbClr val="FEFEFE"/>
              </a:clrFrom>
              <a:clrTo>
                <a:srgbClr val="FEFEFE">
                  <a:alpha val="0"/>
                </a:srgbClr>
              </a:clrTo>
            </a:clrChange>
            <a:lum bright="-10000" contrast="40000"/>
          </a:blip>
          <a:srcRect l="41008" t="8333" r="20672" b="62821"/>
          <a:stretch>
            <a:fillRect/>
          </a:stretch>
        </p:blipFill>
        <p:spPr bwMode="auto">
          <a:xfrm>
            <a:off x="7779658" y="2075543"/>
            <a:ext cx="976703" cy="971872"/>
          </a:xfrm>
          <a:prstGeom prst="rect">
            <a:avLst/>
          </a:prstGeom>
          <a:noFill/>
          <a:ln w="9525">
            <a:noFill/>
            <a:miter lim="800000"/>
            <a:headEnd/>
            <a:tailEnd/>
          </a:ln>
        </p:spPr>
      </p:pic>
      <p:pic>
        <p:nvPicPr>
          <p:cNvPr id="13" name="Рисунок 12" descr="https://winx-fan.ru/wp-content/uploads/risunok-pro-kosmos-dlya-detej-v-shkolu_13.jpg"/>
          <p:cNvPicPr/>
          <p:nvPr/>
        </p:nvPicPr>
        <p:blipFill>
          <a:blip r:embed="rId2" cstate="print">
            <a:clrChange>
              <a:clrFrom>
                <a:srgbClr val="FFFFFF"/>
              </a:clrFrom>
              <a:clrTo>
                <a:srgbClr val="FFFFFF">
                  <a:alpha val="0"/>
                </a:srgbClr>
              </a:clrTo>
            </a:clrChange>
            <a:lum bright="-10000" contrast="40000"/>
          </a:blip>
          <a:srcRect l="41008" t="38462" r="18824" b="32436"/>
          <a:stretch>
            <a:fillRect/>
          </a:stretch>
        </p:blipFill>
        <p:spPr bwMode="auto">
          <a:xfrm>
            <a:off x="3164115" y="3135086"/>
            <a:ext cx="1084660" cy="957943"/>
          </a:xfrm>
          <a:prstGeom prst="rect">
            <a:avLst/>
          </a:prstGeom>
          <a:noFill/>
          <a:ln w="9525">
            <a:noFill/>
            <a:miter lim="800000"/>
            <a:headEnd/>
            <a:tailEnd/>
          </a:ln>
        </p:spPr>
      </p:pic>
      <p:pic>
        <p:nvPicPr>
          <p:cNvPr id="14" name="Рисунок 13" descr="https://winx-fan.ru/wp-content/uploads/risunok-pro-kosmos-dlya-detej-v-shkolu_13.jpg"/>
          <p:cNvPicPr/>
          <p:nvPr/>
        </p:nvPicPr>
        <p:blipFill>
          <a:blip r:embed="rId2" cstate="print">
            <a:clrChange>
              <a:clrFrom>
                <a:srgbClr val="FFFFFF"/>
              </a:clrFrom>
              <a:clrTo>
                <a:srgbClr val="FFFFFF">
                  <a:alpha val="0"/>
                </a:srgbClr>
              </a:clrTo>
            </a:clrChange>
          </a:blip>
          <a:srcRect l="2521" t="67180" r="58992" b="3205"/>
          <a:stretch>
            <a:fillRect/>
          </a:stretch>
        </p:blipFill>
        <p:spPr bwMode="auto">
          <a:xfrm>
            <a:off x="4731657" y="5181600"/>
            <a:ext cx="993238" cy="943429"/>
          </a:xfrm>
          <a:prstGeom prst="rect">
            <a:avLst/>
          </a:prstGeom>
          <a:noFill/>
          <a:ln w="9525">
            <a:noFill/>
            <a:miter lim="800000"/>
            <a:headEnd/>
            <a:tailEnd/>
          </a:ln>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386" y="319315"/>
            <a:ext cx="11315982" cy="892552"/>
          </a:xfrm>
          <a:prstGeom prst="rect">
            <a:avLst/>
          </a:prstGeom>
          <a:noFill/>
        </p:spPr>
        <p:txBody>
          <a:bodyPr wrap="none" rtlCol="0">
            <a:spAutoFit/>
          </a:bodyPr>
          <a:lstStyle/>
          <a:p>
            <a:pPr algn="ctr"/>
            <a:r>
              <a:rPr lang="ru-RU" sz="2600" b="1" i="1" dirty="0" smtClean="0">
                <a:latin typeface="Times New Roman" pitchFamily="18" charset="0"/>
                <a:cs typeface="Times New Roman" pitchFamily="18" charset="0"/>
              </a:rPr>
              <a:t>Первая планета, на которой нужно искать деталь обшивки корабля, уже </a:t>
            </a:r>
          </a:p>
          <a:p>
            <a:pPr algn="ctr"/>
            <a:r>
              <a:rPr lang="ru-RU" sz="2600" b="1" i="1" dirty="0" smtClean="0">
                <a:latin typeface="Times New Roman" pitchFamily="18" charset="0"/>
                <a:cs typeface="Times New Roman" pitchFamily="18" charset="0"/>
              </a:rPr>
              <a:t>указана Юпиком. Она находится в квадрате </a:t>
            </a:r>
            <a:r>
              <a:rPr lang="ru-RU" sz="2600" b="1" dirty="0" smtClean="0">
                <a:latin typeface="Times New Roman" pitchFamily="18" charset="0"/>
                <a:cs typeface="Times New Roman" pitchFamily="18" charset="0"/>
              </a:rPr>
              <a:t>Б1. </a:t>
            </a:r>
            <a:r>
              <a:rPr lang="ru-RU" sz="2600" b="1" i="1" dirty="0" smtClean="0">
                <a:latin typeface="Times New Roman" pitchFamily="18" charset="0"/>
                <a:cs typeface="Times New Roman" pitchFamily="18" charset="0"/>
              </a:rPr>
              <a:t>Ищем вторую планету</a:t>
            </a:r>
            <a:endParaRPr lang="ru-RU" sz="2600" b="1" i="1" dirty="0">
              <a:latin typeface="Times New Roman" pitchFamily="18" charset="0"/>
              <a:cs typeface="Times New Roman" pitchFamily="18" charset="0"/>
            </a:endParaRPr>
          </a:p>
        </p:txBody>
      </p:sp>
      <p:pic>
        <p:nvPicPr>
          <p:cNvPr id="2050" name="Picture 2" descr="image3"/>
          <p:cNvPicPr>
            <a:picLocks noChangeAspect="1" noChangeArrowheads="1"/>
          </p:cNvPicPr>
          <p:nvPr/>
        </p:nvPicPr>
        <p:blipFill>
          <a:blip r:embed="rId2" cstate="print">
            <a:lum bright="-10000" contrast="20000"/>
          </a:blip>
          <a:srcRect r="50137" b="50243"/>
          <a:stretch>
            <a:fillRect/>
          </a:stretch>
        </p:blipFill>
        <p:spPr bwMode="auto">
          <a:xfrm>
            <a:off x="1553029" y="1509486"/>
            <a:ext cx="3620860" cy="4935538"/>
          </a:xfrm>
          <a:prstGeom prst="rect">
            <a:avLst/>
          </a:prstGeom>
          <a:noFill/>
        </p:spPr>
      </p:pic>
      <p:sp>
        <p:nvSpPr>
          <p:cNvPr id="4" name="Скругленный прямоугольник 3"/>
          <p:cNvSpPr/>
          <p:nvPr/>
        </p:nvSpPr>
        <p:spPr>
          <a:xfrm>
            <a:off x="7010401" y="1465943"/>
            <a:ext cx="3381828" cy="5050971"/>
          </a:xfrm>
          <a:prstGeom prst="roundRect">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dirty="0" smtClean="0">
                <a:solidFill>
                  <a:schemeClr val="tx1"/>
                </a:solidFill>
              </a:rPr>
              <a:t> </a:t>
            </a:r>
            <a:endParaRPr lang="ru-RU" b="1" dirty="0" smtClean="0">
              <a:solidFill>
                <a:schemeClr val="tx1"/>
              </a:solidFill>
              <a:latin typeface="Times New Roman" pitchFamily="18" charset="0"/>
              <a:cs typeface="Times New Roman" pitchFamily="18" charset="0"/>
            </a:endParaRPr>
          </a:p>
          <a:p>
            <a:endParaRPr lang="ru-RU" dirty="0">
              <a:solidFill>
                <a:schemeClr val="tx1"/>
              </a:solidFill>
            </a:endParaRPr>
          </a:p>
        </p:txBody>
      </p:sp>
      <p:sp>
        <p:nvSpPr>
          <p:cNvPr id="6" name="TextBox 5"/>
          <p:cNvSpPr txBox="1"/>
          <p:nvPr/>
        </p:nvSpPr>
        <p:spPr>
          <a:xfrm>
            <a:off x="7120243" y="1596570"/>
            <a:ext cx="3103735" cy="4955203"/>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НАВИГАЦИОННЫЙ </a:t>
            </a:r>
          </a:p>
          <a:p>
            <a:pPr algn="ctr"/>
            <a:r>
              <a:rPr lang="ru-RU" b="1" dirty="0" smtClean="0">
                <a:latin typeface="Times New Roman" pitchFamily="18" charset="0"/>
                <a:cs typeface="Times New Roman" pitchFamily="18" charset="0"/>
              </a:rPr>
              <a:t>ЖУРНАЛ</a:t>
            </a:r>
          </a:p>
          <a:p>
            <a:pPr algn="ctr"/>
            <a:r>
              <a:rPr lang="ru-RU" sz="2000" b="1" dirty="0" smtClean="0">
                <a:latin typeface="Times New Roman" pitchFamily="18" charset="0"/>
                <a:cs typeface="Times New Roman" pitchFamily="18" charset="0"/>
              </a:rPr>
              <a:t>от 12 апреля 3050 года</a:t>
            </a:r>
          </a:p>
          <a:p>
            <a:pPr algn="ctr"/>
            <a:endParaRPr lang="ru-RU" sz="2000" b="1" dirty="0" smtClean="0">
              <a:latin typeface="Times New Roman" pitchFamily="18" charset="0"/>
              <a:cs typeface="Times New Roman" pitchFamily="18" charset="0"/>
            </a:endParaRPr>
          </a:p>
          <a:p>
            <a:pPr algn="ctr"/>
            <a:r>
              <a:rPr lang="ru-RU" sz="2000" b="1" dirty="0" smtClean="0">
                <a:latin typeface="Times New Roman" pitchFamily="18" charset="0"/>
                <a:cs typeface="Times New Roman" pitchFamily="18" charset="0"/>
              </a:rPr>
              <a:t>Расчет полета</a:t>
            </a:r>
          </a:p>
          <a:p>
            <a:pPr algn="ctr"/>
            <a:r>
              <a:rPr lang="ru-RU" sz="2000" b="1" dirty="0" smtClean="0">
                <a:latin typeface="Times New Roman" pitchFamily="18" charset="0"/>
                <a:cs typeface="Times New Roman" pitchFamily="18" charset="0"/>
              </a:rPr>
              <a:t>1. Какой буквы не хватает в предложении:</a:t>
            </a:r>
          </a:p>
          <a:p>
            <a:pPr algn="ctr"/>
            <a:r>
              <a:rPr lang="ru-RU" sz="2000" dirty="0" smtClean="0">
                <a:latin typeface="Times New Roman" pitchFamily="18" charset="0"/>
                <a:cs typeface="Times New Roman" pitchFamily="18" charset="0"/>
              </a:rPr>
              <a:t>КОСМОНА.ТЫ </a:t>
            </a:r>
          </a:p>
          <a:p>
            <a:pPr algn="ctr"/>
            <a:r>
              <a:rPr lang="ru-RU" sz="2000" dirty="0" smtClean="0">
                <a:latin typeface="Times New Roman" pitchFamily="18" charset="0"/>
                <a:cs typeface="Times New Roman" pitchFamily="18" charset="0"/>
              </a:rPr>
              <a:t>ОТПРА. ИЛИСЬ К</a:t>
            </a:r>
          </a:p>
          <a:p>
            <a:pPr algn="ctr"/>
            <a:r>
              <a:rPr lang="ru-RU" sz="2000" dirty="0" smtClean="0">
                <a:latin typeface="Times New Roman" pitchFamily="18" charset="0"/>
                <a:cs typeface="Times New Roman" pitchFamily="18" charset="0"/>
              </a:rPr>
              <a:t>З.ЁЗДАМ</a:t>
            </a:r>
          </a:p>
          <a:p>
            <a:pPr algn="ctr"/>
            <a:r>
              <a:rPr lang="ru-RU" sz="2000" b="1" dirty="0" smtClean="0">
                <a:latin typeface="Times New Roman" pitchFamily="18" charset="0"/>
                <a:cs typeface="Times New Roman" pitchFamily="18" charset="0"/>
              </a:rPr>
              <a:t>2. На поверхности планеты  видна цифра, назови ее.</a:t>
            </a:r>
          </a:p>
          <a:p>
            <a:pPr algn="ctr"/>
            <a:endParaRPr lang="ru-RU" sz="2000" b="1" dirty="0" smtClean="0">
              <a:latin typeface="Times New Roman" pitchFamily="18" charset="0"/>
              <a:cs typeface="Times New Roman" pitchFamily="18" charset="0"/>
            </a:endParaRPr>
          </a:p>
          <a:p>
            <a:pPr algn="ctr"/>
            <a:endParaRPr lang="ru-RU" sz="2000" b="1" dirty="0" smtClean="0">
              <a:latin typeface="Times New Roman" pitchFamily="18" charset="0"/>
              <a:cs typeface="Times New Roman" pitchFamily="18" charset="0"/>
            </a:endParaRPr>
          </a:p>
          <a:p>
            <a:pPr algn="ctr"/>
            <a:endParaRPr lang="ru-RU" sz="2000" b="1" dirty="0">
              <a:latin typeface="Times New Roman" pitchFamily="18" charset="0"/>
              <a:cs typeface="Times New Roman" pitchFamily="18" charset="0"/>
            </a:endParaRPr>
          </a:p>
        </p:txBody>
      </p:sp>
      <p:sp>
        <p:nvSpPr>
          <p:cNvPr id="13" name="Прямоугольник 12"/>
          <p:cNvSpPr/>
          <p:nvPr/>
        </p:nvSpPr>
        <p:spPr>
          <a:xfrm>
            <a:off x="8069943" y="5646057"/>
            <a:ext cx="653142" cy="7112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tx1"/>
                </a:solidFill>
                <a:latin typeface="Times New Roman" pitchFamily="18" charset="0"/>
                <a:cs typeface="Times New Roman" pitchFamily="18" charset="0"/>
              </a:rPr>
              <a:t>В</a:t>
            </a:r>
            <a:endParaRPr lang="ru-RU" sz="4000" b="1" dirty="0">
              <a:solidFill>
                <a:schemeClr val="tx1"/>
              </a:solidFill>
              <a:latin typeface="Times New Roman" pitchFamily="18" charset="0"/>
              <a:cs typeface="Times New Roman" pitchFamily="18" charset="0"/>
            </a:endParaRPr>
          </a:p>
        </p:txBody>
      </p:sp>
      <p:sp>
        <p:nvSpPr>
          <p:cNvPr id="14" name="Прямоугольник 13"/>
          <p:cNvSpPr/>
          <p:nvPr/>
        </p:nvSpPr>
        <p:spPr>
          <a:xfrm>
            <a:off x="8875487" y="5638800"/>
            <a:ext cx="653142" cy="7112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000" b="1" dirty="0" smtClean="0">
                <a:solidFill>
                  <a:schemeClr val="tx1"/>
                </a:solidFill>
                <a:latin typeface="Times New Roman" pitchFamily="18" charset="0"/>
                <a:cs typeface="Times New Roman" pitchFamily="18" charset="0"/>
              </a:rPr>
              <a:t>3</a:t>
            </a:r>
            <a:endParaRPr lang="ru-RU" sz="4000" b="1"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p:txBody>
          <a:bodyPr>
            <a:normAutofit/>
          </a:bodyPr>
          <a:lstStyle/>
          <a:p>
            <a:pPr algn="ctr">
              <a:buNone/>
            </a:pPr>
            <a:endParaRPr lang="ru-RU" sz="6000" b="1" i="1" dirty="0" smtClean="0">
              <a:solidFill>
                <a:srgbClr val="002060"/>
              </a:solidFill>
              <a:latin typeface="Times New Roman" pitchFamily="18" charset="0"/>
              <a:cs typeface="Times New Roman" pitchFamily="18" charset="0"/>
            </a:endParaRPr>
          </a:p>
          <a:p>
            <a:pPr algn="ctr">
              <a:buNone/>
            </a:pPr>
            <a:r>
              <a:rPr lang="ru-RU" sz="6000" b="1" i="1" dirty="0" smtClean="0">
                <a:solidFill>
                  <a:srgbClr val="002060"/>
                </a:solidFill>
                <a:latin typeface="Times New Roman" pitchFamily="18" charset="0"/>
                <a:cs typeface="Times New Roman" pitchFamily="18" charset="0"/>
              </a:rPr>
              <a:t> </a:t>
            </a:r>
            <a:endParaRPr lang="ru-RU" sz="6000" b="1" i="1" dirty="0">
              <a:solidFill>
                <a:srgbClr val="002060"/>
              </a:solidFill>
              <a:latin typeface="Times New Roman" pitchFamily="18" charset="0"/>
              <a:cs typeface="Times New Roman" pitchFamily="18" charset="0"/>
            </a:endParaRPr>
          </a:p>
        </p:txBody>
      </p:sp>
      <p:pic>
        <p:nvPicPr>
          <p:cNvPr id="3" name="Рисунок 2" descr="https://www.uchmag.ru/upload/catalog/posob-native/_/o/_o_t-1233_/cover_image_big.jpg"/>
          <p:cNvPicPr/>
          <p:nvPr/>
        </p:nvPicPr>
        <p:blipFill>
          <a:blip r:embed="rId2" cstate="print">
            <a:clrChange>
              <a:clrFrom>
                <a:srgbClr val="FFFFFF"/>
              </a:clrFrom>
              <a:clrTo>
                <a:srgbClr val="FFFFFF">
                  <a:alpha val="0"/>
                </a:srgbClr>
              </a:clrTo>
            </a:clrChange>
          </a:blip>
          <a:srcRect/>
          <a:stretch>
            <a:fillRect/>
          </a:stretch>
        </p:blipFill>
        <p:spPr bwMode="auto">
          <a:xfrm>
            <a:off x="1814285" y="1146628"/>
            <a:ext cx="2583543" cy="4513945"/>
          </a:xfrm>
          <a:prstGeom prst="rect">
            <a:avLst/>
          </a:prstGeom>
          <a:noFill/>
          <a:ln w="9525">
            <a:noFill/>
            <a:miter lim="800000"/>
            <a:headEnd/>
            <a:tailEnd/>
          </a:ln>
        </p:spPr>
      </p:pic>
      <p:sp>
        <p:nvSpPr>
          <p:cNvPr id="4" name="TextBox 3"/>
          <p:cNvSpPr txBox="1"/>
          <p:nvPr/>
        </p:nvSpPr>
        <p:spPr>
          <a:xfrm>
            <a:off x="5268685" y="1262742"/>
            <a:ext cx="6066971" cy="4524315"/>
          </a:xfrm>
          <a:prstGeom prst="rect">
            <a:avLst/>
          </a:prstGeom>
          <a:noFill/>
        </p:spPr>
        <p:txBody>
          <a:bodyPr wrap="square" rtlCol="0">
            <a:spAutoFit/>
          </a:bodyPr>
          <a:lstStyle/>
          <a:p>
            <a:pPr algn="ctr"/>
            <a:r>
              <a:rPr lang="ru-RU" sz="3200" b="1" i="1" dirty="0" smtClean="0">
                <a:latin typeface="Times New Roman" pitchFamily="18" charset="0"/>
                <a:cs typeface="Times New Roman" pitchFamily="18" charset="0"/>
              </a:rPr>
              <a:t>Вопросы и задания для космонавта</a:t>
            </a:r>
          </a:p>
          <a:p>
            <a:pPr marL="342900" indent="-342900">
              <a:buAutoNum type="arabicPeriod"/>
            </a:pPr>
            <a:r>
              <a:rPr lang="ru-RU" sz="3200" dirty="0" smtClean="0">
                <a:latin typeface="Times New Roman" pitchFamily="18" charset="0"/>
                <a:cs typeface="Times New Roman" pitchFamily="18" charset="0"/>
              </a:rPr>
              <a:t>Что такое Вселенная?</a:t>
            </a:r>
          </a:p>
          <a:p>
            <a:pPr marL="342900" indent="-342900"/>
            <a:r>
              <a:rPr lang="ru-RU" sz="3200" dirty="0" smtClean="0">
                <a:latin typeface="Times New Roman" pitchFamily="18" charset="0"/>
                <a:cs typeface="Times New Roman" pitchFamily="18" charset="0"/>
              </a:rPr>
              <a:t>2. Что такое кратеры и где они находятся?</a:t>
            </a:r>
          </a:p>
          <a:p>
            <a:pPr marL="342900" indent="-342900"/>
            <a:r>
              <a:rPr lang="ru-RU" sz="3200" dirty="0" smtClean="0">
                <a:latin typeface="Times New Roman" pitchFamily="18" charset="0"/>
                <a:cs typeface="Times New Roman" pitchFamily="18" charset="0"/>
              </a:rPr>
              <a:t>3.Солнце это планета или звезда?</a:t>
            </a:r>
          </a:p>
          <a:p>
            <a:pPr marL="342900" indent="-342900"/>
            <a:r>
              <a:rPr lang="ru-RU" sz="3200" dirty="0" smtClean="0">
                <a:latin typeface="Times New Roman" pitchFamily="18" charset="0"/>
                <a:cs typeface="Times New Roman" pitchFamily="18" charset="0"/>
              </a:rPr>
              <a:t>4. Есть ли жизнь на Луне?</a:t>
            </a:r>
          </a:p>
          <a:p>
            <a:pPr marL="342900" indent="-342900"/>
            <a:r>
              <a:rPr lang="ru-RU" sz="3200" dirty="0" smtClean="0">
                <a:latin typeface="Times New Roman" pitchFamily="18" charset="0"/>
                <a:cs typeface="Times New Roman" pitchFamily="18" charset="0"/>
              </a:rPr>
              <a:t>5.Сколько планет в Солнечной системе? </a:t>
            </a:r>
            <a:endParaRPr lang="ru-RU" sz="3200" dirty="0">
              <a:latin typeface="Times New Roman" pitchFamily="18" charset="0"/>
              <a:cs typeface="Times New Roman" pitchFamily="18" charset="0"/>
            </a:endParaRPr>
          </a:p>
        </p:txBody>
      </p:sp>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p:txBody>
          <a:bodyPr>
            <a:normAutofit/>
          </a:bodyPr>
          <a:lstStyle/>
          <a:p>
            <a:pPr algn="ctr">
              <a:buNone/>
            </a:pPr>
            <a:endParaRPr lang="ru-RU" sz="6000" b="1" i="1" dirty="0" smtClean="0">
              <a:solidFill>
                <a:srgbClr val="002060"/>
              </a:solidFill>
              <a:latin typeface="Times New Roman" pitchFamily="18" charset="0"/>
              <a:cs typeface="Times New Roman" pitchFamily="18" charset="0"/>
            </a:endParaRPr>
          </a:p>
          <a:p>
            <a:pPr algn="ctr">
              <a:buNone/>
            </a:pPr>
            <a:r>
              <a:rPr lang="ru-RU" sz="6000" b="1" i="1" dirty="0" smtClean="0">
                <a:solidFill>
                  <a:srgbClr val="002060"/>
                </a:solidFill>
                <a:latin typeface="Times New Roman" pitchFamily="18" charset="0"/>
                <a:cs typeface="Times New Roman" pitchFamily="18" charset="0"/>
              </a:rPr>
              <a:t> </a:t>
            </a:r>
            <a:endParaRPr lang="ru-RU" sz="6000" b="1" i="1" dirty="0">
              <a:solidFill>
                <a:srgbClr val="002060"/>
              </a:solidFill>
              <a:latin typeface="Times New Roman" pitchFamily="18" charset="0"/>
              <a:cs typeface="Times New Roman" pitchFamily="18" charset="0"/>
            </a:endParaRPr>
          </a:p>
        </p:txBody>
      </p:sp>
      <p:sp>
        <p:nvSpPr>
          <p:cNvPr id="3" name="TextBox 2"/>
          <p:cNvSpPr txBox="1"/>
          <p:nvPr/>
        </p:nvSpPr>
        <p:spPr>
          <a:xfrm>
            <a:off x="2157264" y="566057"/>
            <a:ext cx="7805983" cy="954107"/>
          </a:xfrm>
          <a:prstGeom prst="rect">
            <a:avLst/>
          </a:prstGeom>
          <a:noFill/>
        </p:spPr>
        <p:txBody>
          <a:bodyPr wrap="none" rtlCol="0">
            <a:spAutoFit/>
          </a:bodyPr>
          <a:lstStyle/>
          <a:p>
            <a:pPr algn="ctr"/>
            <a:r>
              <a:rPr lang="ru-RU" sz="2800" b="1" i="1" dirty="0" smtClean="0">
                <a:latin typeface="Times New Roman" pitchFamily="18" charset="0"/>
                <a:cs typeface="Times New Roman" pitchFamily="18" charset="0"/>
              </a:rPr>
              <a:t>Задания для космонавта</a:t>
            </a:r>
          </a:p>
          <a:p>
            <a:r>
              <a:rPr lang="ru-RU" sz="2800" b="1" i="1" dirty="0" smtClean="0">
                <a:latin typeface="Times New Roman" pitchFamily="18" charset="0"/>
                <a:cs typeface="Times New Roman" pitchFamily="18" charset="0"/>
              </a:rPr>
              <a:t>1. На чем космонавты  отправляются в космос</a:t>
            </a:r>
            <a:endParaRPr lang="ru-RU" sz="2800" b="1" i="1" dirty="0">
              <a:latin typeface="Times New Roman" pitchFamily="18" charset="0"/>
              <a:cs typeface="Times New Roman" pitchFamily="18" charset="0"/>
            </a:endParaRPr>
          </a:p>
        </p:txBody>
      </p:sp>
      <p:pic>
        <p:nvPicPr>
          <p:cNvPr id="4" name="Рисунок 3" descr="https://i.pinimg.com/originals/be/89/5c/be895c450855050480e3be7aca78b536.png"/>
          <p:cNvPicPr/>
          <p:nvPr/>
        </p:nvPicPr>
        <p:blipFill>
          <a:blip r:embed="rId2" cstate="print"/>
          <a:srcRect/>
          <a:stretch>
            <a:fillRect/>
          </a:stretch>
        </p:blipFill>
        <p:spPr bwMode="auto">
          <a:xfrm>
            <a:off x="914399" y="3329577"/>
            <a:ext cx="2649583" cy="2447109"/>
          </a:xfrm>
          <a:prstGeom prst="rect">
            <a:avLst/>
          </a:prstGeom>
          <a:noFill/>
          <a:ln w="9525">
            <a:noFill/>
            <a:miter lim="800000"/>
            <a:headEnd/>
            <a:tailEnd/>
          </a:ln>
        </p:spPr>
      </p:pic>
      <p:pic>
        <p:nvPicPr>
          <p:cNvPr id="6" name="Рисунок 5" descr="http://chgard27.tgl.net.ru/images/new_18/raketa.jpg"/>
          <p:cNvPicPr/>
          <p:nvPr/>
        </p:nvPicPr>
        <p:blipFill>
          <a:blip r:embed="rId3" cstate="print">
            <a:clrChange>
              <a:clrFrom>
                <a:srgbClr val="FFFFFF"/>
              </a:clrFrom>
              <a:clrTo>
                <a:srgbClr val="FFFFFF">
                  <a:alpha val="0"/>
                </a:srgbClr>
              </a:clrTo>
            </a:clrChange>
            <a:lum contrast="10000"/>
          </a:blip>
          <a:srcRect/>
          <a:stretch>
            <a:fillRect/>
          </a:stretch>
        </p:blipFill>
        <p:spPr bwMode="auto">
          <a:xfrm>
            <a:off x="3573001" y="1776549"/>
            <a:ext cx="3248714" cy="2577737"/>
          </a:xfrm>
          <a:prstGeom prst="rect">
            <a:avLst/>
          </a:prstGeom>
          <a:noFill/>
          <a:ln w="9525">
            <a:noFill/>
            <a:miter lim="800000"/>
            <a:headEnd/>
            <a:tailEnd/>
          </a:ln>
        </p:spPr>
      </p:pic>
      <p:pic>
        <p:nvPicPr>
          <p:cNvPr id="7" name="Рисунок 6" descr="C:\Users\Home\Desktop\спутник-изо-ированный-на-бе-ой-пре-посы-ке-45745552.jpg"/>
          <p:cNvPicPr/>
          <p:nvPr/>
        </p:nvPicPr>
        <p:blipFill>
          <a:blip r:embed="rId4" cstate="print">
            <a:clrChange>
              <a:clrFrom>
                <a:srgbClr val="FFFFFF"/>
              </a:clrFrom>
              <a:clrTo>
                <a:srgbClr val="FFFFFF">
                  <a:alpha val="0"/>
                </a:srgbClr>
              </a:clrTo>
            </a:clrChange>
          </a:blip>
          <a:srcRect/>
          <a:stretch>
            <a:fillRect/>
          </a:stretch>
        </p:blipFill>
        <p:spPr bwMode="auto">
          <a:xfrm>
            <a:off x="6270171" y="4038600"/>
            <a:ext cx="2438400" cy="2438400"/>
          </a:xfrm>
          <a:prstGeom prst="rect">
            <a:avLst/>
          </a:prstGeom>
          <a:noFill/>
          <a:ln w="9525">
            <a:noFill/>
            <a:miter lim="800000"/>
            <a:headEnd/>
            <a:tailEnd/>
          </a:ln>
        </p:spPr>
      </p:pic>
      <p:pic>
        <p:nvPicPr>
          <p:cNvPr id="8" name="Рисунок 7" descr="https://seo-doka.ru/upload/news/sputnik.png"/>
          <p:cNvPicPr/>
          <p:nvPr/>
        </p:nvPicPr>
        <p:blipFill>
          <a:blip r:embed="rId5" cstate="print"/>
          <a:srcRect/>
          <a:stretch>
            <a:fillRect/>
          </a:stretch>
        </p:blipFill>
        <p:spPr bwMode="auto">
          <a:xfrm>
            <a:off x="8749393" y="2206172"/>
            <a:ext cx="2150835" cy="2023836"/>
          </a:xfrm>
          <a:prstGeom prst="rect">
            <a:avLst/>
          </a:prstGeom>
          <a:noFill/>
          <a:ln w="9525">
            <a:noFill/>
            <a:miter lim="800000"/>
            <a:headEnd/>
            <a:tailEnd/>
          </a:ln>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p:txBody>
          <a:bodyPr>
            <a:normAutofit/>
          </a:bodyPr>
          <a:lstStyle/>
          <a:p>
            <a:pPr algn="ctr">
              <a:buNone/>
            </a:pPr>
            <a:endParaRPr lang="ru-RU" sz="6000" b="1" i="1" dirty="0" smtClean="0">
              <a:solidFill>
                <a:srgbClr val="002060"/>
              </a:solidFill>
              <a:latin typeface="Times New Roman" pitchFamily="18" charset="0"/>
              <a:cs typeface="Times New Roman" pitchFamily="18" charset="0"/>
            </a:endParaRPr>
          </a:p>
          <a:p>
            <a:pPr algn="ctr">
              <a:buNone/>
            </a:pPr>
            <a:r>
              <a:rPr lang="ru-RU" sz="6000" b="1" i="1" dirty="0" smtClean="0">
                <a:solidFill>
                  <a:srgbClr val="002060"/>
                </a:solidFill>
                <a:latin typeface="Times New Roman" pitchFamily="18" charset="0"/>
                <a:cs typeface="Times New Roman" pitchFamily="18" charset="0"/>
              </a:rPr>
              <a:t> </a:t>
            </a:r>
            <a:endParaRPr lang="ru-RU" sz="6000" b="1" i="1" dirty="0">
              <a:solidFill>
                <a:srgbClr val="002060"/>
              </a:solidFill>
              <a:latin typeface="Times New Roman" pitchFamily="18" charset="0"/>
              <a:cs typeface="Times New Roman" pitchFamily="18" charset="0"/>
            </a:endParaRPr>
          </a:p>
        </p:txBody>
      </p:sp>
      <p:sp>
        <p:nvSpPr>
          <p:cNvPr id="3" name="TextBox 2"/>
          <p:cNvSpPr txBox="1"/>
          <p:nvPr/>
        </p:nvSpPr>
        <p:spPr>
          <a:xfrm>
            <a:off x="3875314" y="624115"/>
            <a:ext cx="4820359" cy="523220"/>
          </a:xfrm>
          <a:prstGeom prst="rect">
            <a:avLst/>
          </a:prstGeom>
          <a:noFill/>
        </p:spPr>
        <p:txBody>
          <a:bodyPr wrap="none" rtlCol="0">
            <a:spAutoFit/>
          </a:bodyPr>
          <a:lstStyle/>
          <a:p>
            <a:r>
              <a:rPr lang="ru-RU" sz="2800" b="1" i="1" dirty="0" smtClean="0">
                <a:latin typeface="Times New Roman" pitchFamily="18" charset="0"/>
                <a:cs typeface="Times New Roman" pitchFamily="18" charset="0"/>
              </a:rPr>
              <a:t>2. Найди одинаковые ракеты</a:t>
            </a:r>
            <a:endParaRPr lang="ru-RU" sz="2800" b="1" i="1" dirty="0">
              <a:latin typeface="Times New Roman" pitchFamily="18" charset="0"/>
              <a:cs typeface="Times New Roman" pitchFamily="18" charset="0"/>
            </a:endParaRPr>
          </a:p>
        </p:txBody>
      </p:sp>
      <p:pic>
        <p:nvPicPr>
          <p:cNvPr id="50178" name="Picture 2" descr="https://4.bp.blogspot.com/-mYlD-WnV2n4/VSjcNqOnalI/AAAAAAAAEMM/ydE91mj98D8/s1600/%D0%BD%D0%B0%D0%B9%D0%B4%D0%B8%2B2%2B%D0%BE%D0%B4%D0%B8%D0%BD%D0%B0%D0%BA%D0%BE%D0%B2%D1%8B%D0%B5%2B%D1%80%D0%B0%D0%BA%D0%B5%D1%82%D1%8B.jpg"/>
          <p:cNvPicPr>
            <a:picLocks noChangeAspect="1" noChangeArrowheads="1"/>
          </p:cNvPicPr>
          <p:nvPr/>
        </p:nvPicPr>
        <p:blipFill>
          <a:blip r:embed="rId2" cstate="print">
            <a:lum bright="-10000" contrast="30000"/>
          </a:blip>
          <a:srcRect t="8466" b="7090"/>
          <a:stretch>
            <a:fillRect/>
          </a:stretch>
        </p:blipFill>
        <p:spPr bwMode="auto">
          <a:xfrm>
            <a:off x="372376" y="1117803"/>
            <a:ext cx="7986544" cy="5058145"/>
          </a:xfrm>
          <a:prstGeom prst="rect">
            <a:avLst/>
          </a:prstGeom>
          <a:noFill/>
        </p:spPr>
      </p:pic>
      <p:sp>
        <p:nvSpPr>
          <p:cNvPr id="6" name="TextBox 5"/>
          <p:cNvSpPr txBox="1"/>
          <p:nvPr/>
        </p:nvSpPr>
        <p:spPr>
          <a:xfrm>
            <a:off x="8454735" y="2281836"/>
            <a:ext cx="3373809" cy="1200329"/>
          </a:xfrm>
          <a:prstGeom prst="rect">
            <a:avLst/>
          </a:prstGeom>
          <a:noFill/>
        </p:spPr>
        <p:txBody>
          <a:bodyPr wrap="none" rtlCol="0">
            <a:spAutoFit/>
          </a:bodyPr>
          <a:lstStyle/>
          <a:p>
            <a:pPr algn="ctr"/>
            <a:r>
              <a:rPr lang="ru-RU" sz="2400" dirty="0" smtClean="0">
                <a:latin typeface="Times New Roman" pitchFamily="18" charset="0"/>
                <a:cs typeface="Times New Roman" pitchFamily="18" charset="0"/>
              </a:rPr>
              <a:t>Задания выполнены.</a:t>
            </a:r>
          </a:p>
          <a:p>
            <a:pPr algn="ctr"/>
            <a:r>
              <a:rPr lang="ru-RU" sz="2400" dirty="0" smtClean="0">
                <a:latin typeface="Times New Roman" pitchFamily="18" charset="0"/>
                <a:cs typeface="Times New Roman" pitchFamily="18" charset="0"/>
              </a:rPr>
              <a:t>Найдена первую деталь </a:t>
            </a:r>
          </a:p>
          <a:p>
            <a:pPr algn="ctr"/>
            <a:r>
              <a:rPr lang="ru-RU" sz="2400" dirty="0" smtClean="0">
                <a:latin typeface="Times New Roman" pitchFamily="18" charset="0"/>
                <a:cs typeface="Times New Roman" pitchFamily="18" charset="0"/>
              </a:rPr>
              <a:t>обшивки  корабля</a:t>
            </a:r>
            <a:endParaRPr lang="ru-RU" sz="2400" dirty="0">
              <a:latin typeface="Times New Roman" pitchFamily="18" charset="0"/>
              <a:cs typeface="Times New Roman" pitchFamily="18" charset="0"/>
            </a:endParaRPr>
          </a:p>
        </p:txBody>
      </p:sp>
      <p:pic>
        <p:nvPicPr>
          <p:cNvPr id="7" name="Рисунок 6" descr="image2"/>
          <p:cNvPicPr/>
          <p:nvPr/>
        </p:nvPicPr>
        <p:blipFill>
          <a:blip r:embed="rId3" cstate="print">
            <a:clrChange>
              <a:clrFrom>
                <a:srgbClr val="FEFEFE"/>
              </a:clrFrom>
              <a:clrTo>
                <a:srgbClr val="FEFEFE">
                  <a:alpha val="0"/>
                </a:srgbClr>
              </a:clrTo>
            </a:clrChange>
            <a:lum bright="-10000" contrast="30000"/>
          </a:blip>
          <a:srcRect l="4790" t="8343" r="73686" b="17829"/>
          <a:stretch>
            <a:fillRect/>
          </a:stretch>
        </p:blipFill>
        <p:spPr bwMode="auto">
          <a:xfrm>
            <a:off x="9429528" y="3746590"/>
            <a:ext cx="1103086" cy="1030513"/>
          </a:xfrm>
          <a:prstGeom prst="rect">
            <a:avLst/>
          </a:prstGeom>
          <a:noFill/>
        </p:spPr>
      </p:pic>
    </p:spTree>
    <p:extLst>
      <p:ext uri="{BB962C8B-B14F-4D97-AF65-F5344CB8AC3E}">
        <p14:creationId xmlns="" xmlns:p14="http://schemas.microsoft.com/office/powerpoint/2010/main" val="11722763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Человек и космос 3">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Человек и космос 2" id="{6E479A4A-636C-4EF1-9C2A-78D4B8E11FE4}" vid="{48E1FA02-B4D2-42BE-803A-1133291C00ED}"/>
    </a:ext>
  </a:extLst>
</a:theme>
</file>

<file path=docProps/app.xml><?xml version="1.0" encoding="utf-8"?>
<Properties xmlns="http://schemas.openxmlformats.org/officeDocument/2006/extended-properties" xmlns:vt="http://schemas.openxmlformats.org/officeDocument/2006/docPropsVTypes">
  <Template>Человек и космос 3</Template>
  <TotalTime>2149</TotalTime>
  <Words>573</Words>
  <Application>Microsoft Office PowerPoint</Application>
  <PresentationFormat>Произвольный</PresentationFormat>
  <Paragraphs>150</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Человек и космос 3</vt:lpstr>
      <vt:lpstr>Квест: «Космическое  путешествие»</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Человек и космос</dc:title>
  <dc:creator>User</dc:creator>
  <cp:lastModifiedBy>Home</cp:lastModifiedBy>
  <cp:revision>16</cp:revision>
  <dcterms:created xsi:type="dcterms:W3CDTF">2017-03-14T18:51:52Z</dcterms:created>
  <dcterms:modified xsi:type="dcterms:W3CDTF">2020-05-28T10:38:15Z</dcterms:modified>
</cp:coreProperties>
</file>