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4630400" cy="8229600"/>
  <p:notesSz cx="8229600" cy="146304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3" d="100"/>
          <a:sy n="73" d="100"/>
        </p:scale>
        <p:origin x="-446" y="-8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FA723-8B6C-4FCD-9643-2590A552B86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BBE868-057F-4E99-B8FF-E0ABE9C45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56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EDE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3798" y="1181100"/>
            <a:ext cx="7416403" cy="21038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Изучение геометрии через интерактивные технологии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63798" y="3655100"/>
            <a:ext cx="7416403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Автор: </a:t>
            </a:r>
            <a:r>
              <a:rPr lang="ru-RU" sz="1900" dirty="0" err="1" smtClean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Пучкова</a:t>
            </a:r>
            <a:r>
              <a:rPr lang="ru-RU" sz="1900" dirty="0" smtClean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Наталья </a:t>
            </a:r>
            <a:r>
              <a:rPr lang="ru-RU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О</a:t>
            </a:r>
            <a:r>
              <a:rPr lang="ru-RU" sz="1900" dirty="0" smtClean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леговна</a:t>
            </a:r>
            <a:r>
              <a:rPr lang="en-US" sz="1900" dirty="0" smtClean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, </a:t>
            </a: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учитель математики</a:t>
            </a:r>
            <a:endParaRPr lang="en-US" sz="1900" dirty="0"/>
          </a:p>
        </p:txBody>
      </p:sp>
      <p:sp>
        <p:nvSpPr>
          <p:cNvPr id="5" name="Text 2"/>
          <p:cNvSpPr/>
          <p:nvPr/>
        </p:nvSpPr>
        <p:spPr>
          <a:xfrm>
            <a:off x="863798" y="4302919"/>
            <a:ext cx="8280202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Учреждение: </a:t>
            </a:r>
            <a:r>
              <a:rPr lang="ru-RU" sz="1900" dirty="0" smtClean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КГОБУ «Средняя школа №2» г. Петропавловск-Камчатский</a:t>
            </a:r>
            <a:endParaRPr lang="en-US" sz="1900" dirty="0"/>
          </a:p>
        </p:txBody>
      </p:sp>
      <p:sp>
        <p:nvSpPr>
          <p:cNvPr id="6" name="Text 3"/>
          <p:cNvSpPr/>
          <p:nvPr/>
        </p:nvSpPr>
        <p:spPr>
          <a:xfrm>
            <a:off x="863798" y="4950738"/>
            <a:ext cx="7416403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Год: 2025</a:t>
            </a:r>
            <a:endParaRPr lang="en-US" sz="1900" dirty="0"/>
          </a:p>
        </p:txBody>
      </p:sp>
      <p:sp>
        <p:nvSpPr>
          <p:cNvPr id="7" name="Text 4"/>
          <p:cNvSpPr/>
          <p:nvPr/>
        </p:nvSpPr>
        <p:spPr>
          <a:xfrm>
            <a:off x="863798" y="5598557"/>
            <a:ext cx="7416403" cy="7403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Для IV Всероссийского педагогического конкурса «Мой лучший проект»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1007864" y="6783705"/>
            <a:ext cx="106680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r>
              <a:rPr lang="en-US" sz="750" dirty="0">
                <a:solidFill>
                  <a:srgbClr val="FFFFFF"/>
                </a:solidFill>
                <a:latin typeface="Source Sans Pro Medium" pitchFamily="34" charset="0"/>
                <a:ea typeface="Source Sans Pro Medium" pitchFamily="34" charset="-122"/>
                <a:cs typeface="Source Sans Pro Medium" pitchFamily="34" charset="-120"/>
              </a:rPr>
              <a:t>EP</a:t>
            </a:r>
            <a:endParaRPr lang="en-US" sz="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798" y="752237"/>
            <a:ext cx="5048726" cy="631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395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Пример задания</a:t>
            </a:r>
            <a:endParaRPr lang="en-US" sz="3950" dirty="0"/>
          </a:p>
        </p:txBody>
      </p:sp>
      <p:sp>
        <p:nvSpPr>
          <p:cNvPr id="3" name="Shape 1"/>
          <p:cNvSpPr/>
          <p:nvPr/>
        </p:nvSpPr>
        <p:spPr>
          <a:xfrm>
            <a:off x="863798" y="1827490"/>
            <a:ext cx="2150388" cy="1226106"/>
          </a:xfrm>
          <a:prstGeom prst="roundRect">
            <a:avLst>
              <a:gd name="adj" fmla="val 2718"/>
            </a:avLst>
          </a:prstGeom>
          <a:solidFill>
            <a:srgbClr val="F2EEEE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842" y="2245281"/>
            <a:ext cx="312301" cy="39040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236238" y="2049542"/>
            <a:ext cx="2828568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Создать окружность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3236238" y="2498288"/>
            <a:ext cx="2828568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Первый шаг построения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3125153" y="3038356"/>
            <a:ext cx="10530483" cy="15240"/>
          </a:xfrm>
          <a:prstGeom prst="roundRect">
            <a:avLst>
              <a:gd name="adj" fmla="val 218650"/>
            </a:avLst>
          </a:prstGeom>
          <a:solidFill>
            <a:srgbClr val="D8D4D4"/>
          </a:solidFill>
          <a:ln/>
        </p:spPr>
      </p:sp>
      <p:sp>
        <p:nvSpPr>
          <p:cNvPr id="8" name="Shape 5"/>
          <p:cNvSpPr/>
          <p:nvPr/>
        </p:nvSpPr>
        <p:spPr>
          <a:xfrm>
            <a:off x="863798" y="3164562"/>
            <a:ext cx="4300895" cy="1226106"/>
          </a:xfrm>
          <a:prstGeom prst="roundRect">
            <a:avLst>
              <a:gd name="adj" fmla="val 2718"/>
            </a:avLst>
          </a:prstGeom>
          <a:solidFill>
            <a:srgbClr val="F2EEEE"/>
          </a:solidFill>
          <a:ln/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8095" y="3582353"/>
            <a:ext cx="312301" cy="39040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386745" y="3386614"/>
            <a:ext cx="2337554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Отметить точки</a:t>
            </a:r>
            <a:endParaRPr lang="en-US" sz="1950" dirty="0"/>
          </a:p>
        </p:txBody>
      </p:sp>
      <p:sp>
        <p:nvSpPr>
          <p:cNvPr id="11" name="Text 7"/>
          <p:cNvSpPr/>
          <p:nvPr/>
        </p:nvSpPr>
        <p:spPr>
          <a:xfrm>
            <a:off x="5386745" y="3835360"/>
            <a:ext cx="2337554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Второй шаг построения</a:t>
            </a:r>
            <a:endParaRPr lang="en-US" sz="1700" dirty="0"/>
          </a:p>
        </p:txBody>
      </p:sp>
      <p:sp>
        <p:nvSpPr>
          <p:cNvPr id="12" name="Shape 8"/>
          <p:cNvSpPr/>
          <p:nvPr/>
        </p:nvSpPr>
        <p:spPr>
          <a:xfrm>
            <a:off x="5275659" y="4375428"/>
            <a:ext cx="8379976" cy="15240"/>
          </a:xfrm>
          <a:prstGeom prst="roundRect">
            <a:avLst>
              <a:gd name="adj" fmla="val 218650"/>
            </a:avLst>
          </a:prstGeom>
          <a:solidFill>
            <a:srgbClr val="D8D4D4"/>
          </a:solidFill>
          <a:ln/>
        </p:spPr>
      </p:sp>
      <p:sp>
        <p:nvSpPr>
          <p:cNvPr id="13" name="Shape 9"/>
          <p:cNvSpPr/>
          <p:nvPr/>
        </p:nvSpPr>
        <p:spPr>
          <a:xfrm>
            <a:off x="863798" y="4501634"/>
            <a:ext cx="6451402" cy="1226106"/>
          </a:xfrm>
          <a:prstGeom prst="roundRect">
            <a:avLst>
              <a:gd name="adj" fmla="val 2718"/>
            </a:avLst>
          </a:prstGeom>
          <a:solidFill>
            <a:srgbClr val="F2EEEE"/>
          </a:solidFill>
          <a:ln/>
        </p:spPr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3349" y="4919424"/>
            <a:ext cx="312301" cy="390406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7537252" y="4723686"/>
            <a:ext cx="2424827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Соединить их</a:t>
            </a:r>
            <a:endParaRPr lang="en-US" sz="1950" dirty="0"/>
          </a:p>
        </p:txBody>
      </p:sp>
      <p:sp>
        <p:nvSpPr>
          <p:cNvPr id="16" name="Text 11"/>
          <p:cNvSpPr/>
          <p:nvPr/>
        </p:nvSpPr>
        <p:spPr>
          <a:xfrm>
            <a:off x="7537252" y="5172432"/>
            <a:ext cx="2424827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Завершение построения</a:t>
            </a:r>
            <a:endParaRPr lang="en-US" sz="1700" dirty="0"/>
          </a:p>
        </p:txBody>
      </p:sp>
      <p:sp>
        <p:nvSpPr>
          <p:cNvPr id="17" name="Text 12"/>
          <p:cNvSpPr/>
          <p:nvPr/>
        </p:nvSpPr>
        <p:spPr>
          <a:xfrm>
            <a:off x="863798" y="5977652"/>
            <a:ext cx="12902803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Задача: Построить равносторонний треугольник в GeoGebra.</a:t>
            </a:r>
            <a:endParaRPr lang="en-US" sz="1700" dirty="0"/>
          </a:p>
        </p:txBody>
      </p:sp>
      <p:sp>
        <p:nvSpPr>
          <p:cNvPr id="18" name="Text 13"/>
          <p:cNvSpPr/>
          <p:nvPr/>
        </p:nvSpPr>
        <p:spPr>
          <a:xfrm>
            <a:off x="863798" y="6560820"/>
            <a:ext cx="12902803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Результат: Интерактивная модель с возможностью изменения.</a:t>
            </a:r>
            <a:endParaRPr lang="en-US" sz="1700" dirty="0"/>
          </a:p>
        </p:txBody>
      </p:sp>
      <p:sp>
        <p:nvSpPr>
          <p:cNvPr id="19" name="Text 14"/>
          <p:cNvSpPr/>
          <p:nvPr/>
        </p:nvSpPr>
        <p:spPr>
          <a:xfrm>
            <a:off x="863798" y="7143988"/>
            <a:ext cx="12902803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Ученики экспериментируют и проверяют свойства фигуры.</a:t>
            </a:r>
            <a:endParaRPr lang="en-US" sz="17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798" y="779740"/>
            <a:ext cx="4768334" cy="596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5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Групповая работа</a:t>
            </a:r>
            <a:endParaRPr lang="en-US" sz="37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126" y="1795343"/>
            <a:ext cx="1596628" cy="1158002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1802" y="2332077"/>
            <a:ext cx="295037" cy="36873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97542" y="2005132"/>
            <a:ext cx="3627596" cy="2978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Совместное решение задач</a:t>
            </a:r>
            <a:endParaRPr lang="en-US" sz="1850" dirty="0"/>
          </a:p>
        </p:txBody>
      </p:sp>
      <p:sp>
        <p:nvSpPr>
          <p:cNvPr id="6" name="Text 2"/>
          <p:cNvSpPr/>
          <p:nvPr/>
        </p:nvSpPr>
        <p:spPr>
          <a:xfrm>
            <a:off x="5097542" y="2428875"/>
            <a:ext cx="3627596" cy="31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Развитие креативности</a:t>
            </a:r>
            <a:endParaRPr lang="en-US" sz="1650" dirty="0"/>
          </a:p>
        </p:txBody>
      </p:sp>
      <p:sp>
        <p:nvSpPr>
          <p:cNvPr id="7" name="Shape 3"/>
          <p:cNvSpPr/>
          <p:nvPr/>
        </p:nvSpPr>
        <p:spPr>
          <a:xfrm>
            <a:off x="4940141" y="2970014"/>
            <a:ext cx="8774073" cy="11430"/>
          </a:xfrm>
          <a:prstGeom prst="roundRect">
            <a:avLst>
              <a:gd name="adj" fmla="val 275338"/>
            </a:avLst>
          </a:prstGeom>
          <a:solidFill>
            <a:srgbClr val="D8D4D4"/>
          </a:solidFill>
          <a:ln/>
        </p:spPr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2693" y="3005733"/>
            <a:ext cx="3193375" cy="1158002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1802" y="3400306"/>
            <a:ext cx="295037" cy="368737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895856" y="3215521"/>
            <a:ext cx="2920722" cy="2978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Распределение ролей</a:t>
            </a:r>
            <a:endParaRPr lang="en-US" sz="1850" dirty="0"/>
          </a:p>
        </p:txBody>
      </p:sp>
      <p:sp>
        <p:nvSpPr>
          <p:cNvPr id="11" name="Text 5"/>
          <p:cNvSpPr/>
          <p:nvPr/>
        </p:nvSpPr>
        <p:spPr>
          <a:xfrm>
            <a:off x="5895856" y="3639264"/>
            <a:ext cx="3634859" cy="31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Исследователь, дизайнер, презентатор</a:t>
            </a:r>
            <a:endParaRPr lang="en-US" sz="1650" dirty="0"/>
          </a:p>
        </p:txBody>
      </p:sp>
      <p:sp>
        <p:nvSpPr>
          <p:cNvPr id="12" name="Shape 6"/>
          <p:cNvSpPr/>
          <p:nvPr/>
        </p:nvSpPr>
        <p:spPr>
          <a:xfrm>
            <a:off x="5738455" y="4180403"/>
            <a:ext cx="7975759" cy="11430"/>
          </a:xfrm>
          <a:prstGeom prst="roundRect">
            <a:avLst>
              <a:gd name="adj" fmla="val 275338"/>
            </a:avLst>
          </a:prstGeom>
          <a:solidFill>
            <a:srgbClr val="D8D4D4"/>
          </a:solidFill>
          <a:ln/>
        </p:spPr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4378" y="4216122"/>
            <a:ext cx="4790123" cy="1158002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41921" y="4610695"/>
            <a:ext cx="295037" cy="368737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6694289" y="4425910"/>
            <a:ext cx="2393037" cy="2978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Обсуждение идей</a:t>
            </a:r>
            <a:endParaRPr lang="en-US" sz="1850" dirty="0"/>
          </a:p>
        </p:txBody>
      </p:sp>
      <p:sp>
        <p:nvSpPr>
          <p:cNvPr id="16" name="Text 8"/>
          <p:cNvSpPr/>
          <p:nvPr/>
        </p:nvSpPr>
        <p:spPr>
          <a:xfrm>
            <a:off x="6694289" y="4849654"/>
            <a:ext cx="2872502" cy="31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Создание уникальных моделей</a:t>
            </a:r>
            <a:endParaRPr lang="en-US" sz="1650" dirty="0"/>
          </a:p>
        </p:txBody>
      </p:sp>
      <p:sp>
        <p:nvSpPr>
          <p:cNvPr id="17" name="Shape 9"/>
          <p:cNvSpPr/>
          <p:nvPr/>
        </p:nvSpPr>
        <p:spPr>
          <a:xfrm>
            <a:off x="6536888" y="5390793"/>
            <a:ext cx="7177326" cy="11430"/>
          </a:xfrm>
          <a:prstGeom prst="roundRect">
            <a:avLst>
              <a:gd name="adj" fmla="val 275338"/>
            </a:avLst>
          </a:prstGeom>
          <a:solidFill>
            <a:srgbClr val="D8D4D4"/>
          </a:solidFill>
          <a:ln/>
        </p:spPr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945" y="5426512"/>
            <a:ext cx="6386870" cy="1158002"/>
          </a:xfrm>
          <a:prstGeom prst="rect">
            <a:avLst/>
          </a:prstGeom>
        </p:spPr>
      </p:pic>
      <p:pic>
        <p:nvPicPr>
          <p:cNvPr id="1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41802" y="5821085"/>
            <a:ext cx="295037" cy="368737"/>
          </a:xfrm>
          <a:prstGeom prst="rect">
            <a:avLst/>
          </a:prstGeom>
        </p:spPr>
      </p:pic>
      <p:sp>
        <p:nvSpPr>
          <p:cNvPr id="20" name="Text 10"/>
          <p:cNvSpPr/>
          <p:nvPr/>
        </p:nvSpPr>
        <p:spPr>
          <a:xfrm>
            <a:off x="7492603" y="5636300"/>
            <a:ext cx="2624852" cy="2978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Поддержка учителя</a:t>
            </a:r>
            <a:endParaRPr lang="en-US" sz="1850" dirty="0"/>
          </a:p>
        </p:txBody>
      </p:sp>
      <p:sp>
        <p:nvSpPr>
          <p:cNvPr id="21" name="Text 11"/>
          <p:cNvSpPr/>
          <p:nvPr/>
        </p:nvSpPr>
        <p:spPr>
          <a:xfrm>
            <a:off x="7492603" y="6060043"/>
            <a:ext cx="2918222" cy="31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Консультации и обратная связь</a:t>
            </a:r>
            <a:endParaRPr lang="en-US" sz="1650" dirty="0"/>
          </a:p>
        </p:txBody>
      </p:sp>
      <p:sp>
        <p:nvSpPr>
          <p:cNvPr id="22" name="Text 12"/>
          <p:cNvSpPr/>
          <p:nvPr/>
        </p:nvSpPr>
        <p:spPr>
          <a:xfrm>
            <a:off x="863798" y="6820495"/>
            <a:ext cx="12902803" cy="6293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Команды из 3–4 учеников распределяют роли и работают над созданием геометрических моделей, получая необходимую поддержку от учителя.</a:t>
            </a:r>
            <a:endParaRPr lang="en-US" sz="16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798" y="1259324"/>
            <a:ext cx="6827877" cy="7012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Заключительный этап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1150144" y="2871192"/>
            <a:ext cx="3536871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Презентация проектов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63798" y="3369826"/>
            <a:ext cx="3823216" cy="7403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Каждая группа показывает свою модель.</a:t>
            </a:r>
            <a:endParaRPr lang="en-US" sz="19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180" y="2454235"/>
            <a:ext cx="4515922" cy="4515922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1611" y="3188137"/>
            <a:ext cx="369213" cy="46160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43267" y="2871192"/>
            <a:ext cx="2804874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Обсуждение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43267" y="3369826"/>
            <a:ext cx="3823335" cy="7403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Вопросы от одноклассников и учителя.</a:t>
            </a:r>
            <a:endParaRPr lang="en-US" sz="19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7180" y="2454235"/>
            <a:ext cx="4515922" cy="4515922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3553" y="3572470"/>
            <a:ext cx="369213" cy="46160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43267" y="5314236"/>
            <a:ext cx="2804874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Обратная связь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43267" y="5812869"/>
            <a:ext cx="3823335" cy="7403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Анкетирование для оценки интереса.</a:t>
            </a:r>
            <a:endParaRPr lang="en-US" sz="19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7180" y="2454235"/>
            <a:ext cx="4515922" cy="4515922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39219" y="5774412"/>
            <a:ext cx="369213" cy="461605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39635" y="5314236"/>
            <a:ext cx="2847380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Публикация работ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863798" y="5812869"/>
            <a:ext cx="3823216" cy="7403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Лучшие работы публикуются в онлайн-каталоге школы.</a:t>
            </a:r>
            <a:endParaRPr lang="en-US" sz="190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57180" y="2454235"/>
            <a:ext cx="4515922" cy="4515922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7277" y="5390078"/>
            <a:ext cx="369213" cy="4616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3139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3798" y="3006209"/>
            <a:ext cx="5564029" cy="525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3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Ожидаемые результаты</a:t>
            </a:r>
            <a:endParaRPr lang="en-US" sz="3300" dirty="0"/>
          </a:p>
        </p:txBody>
      </p:sp>
      <p:sp>
        <p:nvSpPr>
          <p:cNvPr id="4" name="Text 1"/>
          <p:cNvSpPr/>
          <p:nvPr/>
        </p:nvSpPr>
        <p:spPr>
          <a:xfrm>
            <a:off x="863798" y="3902273"/>
            <a:ext cx="6312575" cy="610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800"/>
              </a:lnSpc>
              <a:buNone/>
            </a:pPr>
            <a:r>
              <a:rPr lang="en-US" sz="48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100%</a:t>
            </a:r>
            <a:endParaRPr lang="en-US" sz="4800" dirty="0"/>
          </a:p>
        </p:txBody>
      </p:sp>
      <p:sp>
        <p:nvSpPr>
          <p:cNvPr id="5" name="Text 2"/>
          <p:cNvSpPr/>
          <p:nvPr/>
        </p:nvSpPr>
        <p:spPr>
          <a:xfrm>
            <a:off x="2880241" y="4744403"/>
            <a:ext cx="2279571" cy="2628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6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Освоение GeoGebra</a:t>
            </a:r>
            <a:endParaRPr lang="en-US" sz="1650" dirty="0"/>
          </a:p>
        </p:txBody>
      </p:sp>
      <p:sp>
        <p:nvSpPr>
          <p:cNvPr id="6" name="Text 3"/>
          <p:cNvSpPr/>
          <p:nvPr/>
        </p:nvSpPr>
        <p:spPr>
          <a:xfrm>
            <a:off x="863798" y="5118259"/>
            <a:ext cx="6312575" cy="2776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sz="14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Ученики освоят GeoGebra для решения геометрических задач.</a:t>
            </a:r>
            <a:endParaRPr lang="en-US" sz="1450" dirty="0"/>
          </a:p>
        </p:txBody>
      </p:sp>
      <p:sp>
        <p:nvSpPr>
          <p:cNvPr id="7" name="Text 4"/>
          <p:cNvSpPr/>
          <p:nvPr/>
        </p:nvSpPr>
        <p:spPr>
          <a:xfrm>
            <a:off x="7454027" y="3902273"/>
            <a:ext cx="6312575" cy="610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800"/>
              </a:lnSpc>
              <a:buNone/>
            </a:pPr>
            <a:r>
              <a:rPr lang="en-US" sz="48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20%</a:t>
            </a:r>
            <a:endParaRPr lang="en-US" sz="4800" dirty="0"/>
          </a:p>
        </p:txBody>
      </p:sp>
      <p:sp>
        <p:nvSpPr>
          <p:cNvPr id="8" name="Text 5"/>
          <p:cNvSpPr/>
          <p:nvPr/>
        </p:nvSpPr>
        <p:spPr>
          <a:xfrm>
            <a:off x="9558457" y="4744403"/>
            <a:ext cx="2103596" cy="2628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6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Рост интереса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7454027" y="5118259"/>
            <a:ext cx="6312575" cy="2776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sz="14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Рост интереса к геометрии (по данным анкетирования).</a:t>
            </a:r>
            <a:endParaRPr lang="en-US" sz="1450" dirty="0"/>
          </a:p>
        </p:txBody>
      </p:sp>
      <p:sp>
        <p:nvSpPr>
          <p:cNvPr id="10" name="Text 7"/>
          <p:cNvSpPr/>
          <p:nvPr/>
        </p:nvSpPr>
        <p:spPr>
          <a:xfrm>
            <a:off x="863798" y="6043732"/>
            <a:ext cx="6312575" cy="610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800"/>
              </a:lnSpc>
              <a:buNone/>
            </a:pPr>
            <a:r>
              <a:rPr lang="en-US" sz="48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5-7</a:t>
            </a:r>
            <a:endParaRPr lang="en-US" sz="4800" dirty="0"/>
          </a:p>
        </p:txBody>
      </p:sp>
      <p:sp>
        <p:nvSpPr>
          <p:cNvPr id="11" name="Text 8"/>
          <p:cNvSpPr/>
          <p:nvPr/>
        </p:nvSpPr>
        <p:spPr>
          <a:xfrm>
            <a:off x="2836783" y="6885861"/>
            <a:ext cx="2366605" cy="2628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6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Уникальные модели</a:t>
            </a:r>
            <a:endParaRPr lang="en-US" sz="1650" dirty="0"/>
          </a:p>
        </p:txBody>
      </p:sp>
      <p:sp>
        <p:nvSpPr>
          <p:cNvPr id="12" name="Text 9"/>
          <p:cNvSpPr/>
          <p:nvPr/>
        </p:nvSpPr>
        <p:spPr>
          <a:xfrm>
            <a:off x="863798" y="7259717"/>
            <a:ext cx="6312575" cy="2776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sz="14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Создание уникальных моделей, демонстрирующих понимание тем.</a:t>
            </a:r>
            <a:endParaRPr lang="en-US" sz="1450" dirty="0"/>
          </a:p>
        </p:txBody>
      </p:sp>
      <p:sp>
        <p:nvSpPr>
          <p:cNvPr id="13" name="Text 10"/>
          <p:cNvSpPr/>
          <p:nvPr/>
        </p:nvSpPr>
        <p:spPr>
          <a:xfrm>
            <a:off x="7454027" y="6043732"/>
            <a:ext cx="6312575" cy="610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800"/>
              </a:lnSpc>
              <a:buNone/>
            </a:pPr>
            <a:r>
              <a:rPr lang="en-US" sz="48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4</a:t>
            </a:r>
            <a:endParaRPr lang="en-US" sz="4800" dirty="0"/>
          </a:p>
        </p:txBody>
      </p:sp>
      <p:sp>
        <p:nvSpPr>
          <p:cNvPr id="14" name="Text 11"/>
          <p:cNvSpPr/>
          <p:nvPr/>
        </p:nvSpPr>
        <p:spPr>
          <a:xfrm>
            <a:off x="9558457" y="6885861"/>
            <a:ext cx="2103596" cy="2628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6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Навыки</a:t>
            </a:r>
            <a:endParaRPr lang="en-US" sz="1650" dirty="0"/>
          </a:p>
        </p:txBody>
      </p:sp>
      <p:sp>
        <p:nvSpPr>
          <p:cNvPr id="15" name="Text 12"/>
          <p:cNvSpPr/>
          <p:nvPr/>
        </p:nvSpPr>
        <p:spPr>
          <a:xfrm>
            <a:off x="7454027" y="7259717"/>
            <a:ext cx="6312575" cy="2776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sz="14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Развитие навыков работы в команде и презентации.</a:t>
            </a:r>
            <a:endParaRPr lang="en-US" sz="14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798" y="723305"/>
            <a:ext cx="5048726" cy="631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395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Преимущества</a:t>
            </a:r>
            <a:endParaRPr lang="en-US" sz="39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418" y="1941671"/>
            <a:ext cx="3088600" cy="3088600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7660" y="1941671"/>
            <a:ext cx="3088719" cy="3088719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4021" y="1941671"/>
            <a:ext cx="3088600" cy="3088600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70262" y="1941671"/>
            <a:ext cx="3088719" cy="3088719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863798" y="5423416"/>
            <a:ext cx="12902803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Увлекательное обучение: геометрия становится интерактивной.</a:t>
            </a:r>
            <a:endParaRPr lang="en-US" sz="1700" dirty="0"/>
          </a:p>
        </p:txBody>
      </p:sp>
      <p:sp>
        <p:nvSpPr>
          <p:cNvPr id="8" name="Text 2"/>
          <p:cNvSpPr/>
          <p:nvPr/>
        </p:nvSpPr>
        <p:spPr>
          <a:xfrm>
            <a:off x="863798" y="6006584"/>
            <a:ext cx="12902803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Доступность: GeoGebra бесплатно и работает на любых устройствах.</a:t>
            </a:r>
            <a:endParaRPr lang="en-US" sz="1700" dirty="0"/>
          </a:p>
        </p:txBody>
      </p:sp>
      <p:sp>
        <p:nvSpPr>
          <p:cNvPr id="9" name="Text 3"/>
          <p:cNvSpPr/>
          <p:nvPr/>
        </p:nvSpPr>
        <p:spPr>
          <a:xfrm>
            <a:off x="863798" y="6589752"/>
            <a:ext cx="12902803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Навыки 21 века: цифровая грамотность, критическое мышление.</a:t>
            </a:r>
            <a:endParaRPr lang="en-US" sz="1700" dirty="0"/>
          </a:p>
        </p:txBody>
      </p:sp>
      <p:sp>
        <p:nvSpPr>
          <p:cNvPr id="10" name="Text 4"/>
          <p:cNvSpPr/>
          <p:nvPr/>
        </p:nvSpPr>
        <p:spPr>
          <a:xfrm>
            <a:off x="863798" y="7172920"/>
            <a:ext cx="12902803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Масштабируемость: проект подходит для разных школ.</a:t>
            </a:r>
            <a:endParaRPr lang="en-US" sz="17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798" y="1021794"/>
            <a:ext cx="5609749" cy="7012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Заключение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814" y="2216706"/>
            <a:ext cx="6170771" cy="381381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418999" y="6339007"/>
            <a:ext cx="7792403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Интерактивные технологии оживляют геометрию!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863798" y="6837640"/>
            <a:ext cx="12902803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Проект повышает интерес и эффективность обучения.</a:t>
            </a:r>
            <a:endParaRPr lang="en-US" sz="1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798" y="2120503"/>
            <a:ext cx="6633805" cy="7012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Проблема и решение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63798" y="3438763"/>
            <a:ext cx="2774037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Проблема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63798" y="4036219"/>
            <a:ext cx="2774037" cy="18508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Геометрия часто кажется ученикам сложной и абстрактной из-за недостатка визуализации.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4247674" y="3438763"/>
            <a:ext cx="2774037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Решение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4247674" y="4036219"/>
            <a:ext cx="2774037" cy="14806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Использование интерактивных технологий для оживления уроков.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7631549" y="3438763"/>
            <a:ext cx="2774037" cy="7012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Главный инструмент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631549" y="4386858"/>
            <a:ext cx="2774037" cy="14806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GeoGebra помогает строить динамические фигуры, делая обучение увлекательным.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11015424" y="3438763"/>
            <a:ext cx="2774037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Цель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11015424" y="4036219"/>
            <a:ext cx="2774037" cy="11104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Сделать геометрию доступной и интересной для школьников.</a:t>
            </a:r>
            <a:endParaRPr lang="en-US" sz="1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50198" y="1091208"/>
            <a:ext cx="5609749" cy="7012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Цели проекта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6350198" y="2162651"/>
            <a:ext cx="555308" cy="555308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617" y="2229981"/>
            <a:ext cx="336471" cy="42064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152323" y="2247424"/>
            <a:ext cx="6614279" cy="10519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Повысить мотивацию учеников к изучению геометрии через интерактивные методы</a:t>
            </a:r>
            <a:endParaRPr lang="en-US" sz="2200" dirty="0"/>
          </a:p>
        </p:txBody>
      </p:sp>
      <p:sp>
        <p:nvSpPr>
          <p:cNvPr id="7" name="Shape 3"/>
          <p:cNvSpPr/>
          <p:nvPr/>
        </p:nvSpPr>
        <p:spPr>
          <a:xfrm>
            <a:off x="6350198" y="3792974"/>
            <a:ext cx="555308" cy="555308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9617" y="3860304"/>
            <a:ext cx="336471" cy="420648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7152323" y="3877747"/>
            <a:ext cx="6614279" cy="7012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Развить навыки работы с цифровыми инструментами, такими как GeoGebra</a:t>
            </a:r>
            <a:endParaRPr lang="en-US" sz="2200" dirty="0"/>
          </a:p>
        </p:txBody>
      </p:sp>
      <p:sp>
        <p:nvSpPr>
          <p:cNvPr id="10" name="Shape 5"/>
          <p:cNvSpPr/>
          <p:nvPr/>
        </p:nvSpPr>
        <p:spPr>
          <a:xfrm>
            <a:off x="6350198" y="5072658"/>
            <a:ext cx="555308" cy="555308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9617" y="5139988"/>
            <a:ext cx="336471" cy="420648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152323" y="5157430"/>
            <a:ext cx="6614279" cy="7012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Научить школьников сотрудничать в командах при создании проектов</a:t>
            </a:r>
            <a:endParaRPr lang="en-US" sz="2200" dirty="0"/>
          </a:p>
        </p:txBody>
      </p:sp>
      <p:sp>
        <p:nvSpPr>
          <p:cNvPr id="13" name="Shape 7"/>
          <p:cNvSpPr/>
          <p:nvPr/>
        </p:nvSpPr>
        <p:spPr>
          <a:xfrm>
            <a:off x="6350198" y="6352342"/>
            <a:ext cx="555308" cy="555308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9617" y="6419671"/>
            <a:ext cx="336471" cy="420648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7152323" y="6437114"/>
            <a:ext cx="6614279" cy="7012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Сформировать умение анализировать и презентовать результаты</a:t>
            </a:r>
            <a:endParaRPr lang="en-US" sz="2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62247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3798" y="3393043"/>
            <a:ext cx="4768334" cy="596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5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Актуальность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863798" y="4303752"/>
            <a:ext cx="6346508" cy="1472684"/>
          </a:xfrm>
          <a:prstGeom prst="roundRect">
            <a:avLst>
              <a:gd name="adj" fmla="val 2137"/>
            </a:avLst>
          </a:prstGeom>
          <a:solidFill>
            <a:srgbClr val="F2EEEE"/>
          </a:solidFill>
          <a:ln/>
        </p:spPr>
      </p:sp>
      <p:sp>
        <p:nvSpPr>
          <p:cNvPr id="5" name="Text 2"/>
          <p:cNvSpPr/>
          <p:nvPr/>
        </p:nvSpPr>
        <p:spPr>
          <a:xfrm>
            <a:off x="1073587" y="4513540"/>
            <a:ext cx="2552105" cy="2978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Соответствие ФГОС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1073587" y="4937284"/>
            <a:ext cx="5926931" cy="6293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Проект соответствует ФГОС, требующим интеграции ИКТ в обучение.</a:t>
            </a:r>
            <a:endParaRPr lang="en-US" sz="1650" dirty="0"/>
          </a:p>
        </p:txBody>
      </p:sp>
      <p:sp>
        <p:nvSpPr>
          <p:cNvPr id="7" name="Shape 4"/>
          <p:cNvSpPr/>
          <p:nvPr/>
        </p:nvSpPr>
        <p:spPr>
          <a:xfrm>
            <a:off x="7420094" y="4303752"/>
            <a:ext cx="6346508" cy="1472684"/>
          </a:xfrm>
          <a:prstGeom prst="roundRect">
            <a:avLst>
              <a:gd name="adj" fmla="val 2137"/>
            </a:avLst>
          </a:prstGeom>
          <a:solidFill>
            <a:srgbClr val="F2EEEE"/>
          </a:solidFill>
          <a:ln/>
        </p:spPr>
      </p:sp>
      <p:sp>
        <p:nvSpPr>
          <p:cNvPr id="8" name="Text 5"/>
          <p:cNvSpPr/>
          <p:nvPr/>
        </p:nvSpPr>
        <p:spPr>
          <a:xfrm>
            <a:off x="7629882" y="4513540"/>
            <a:ext cx="3037642" cy="2978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Цифровая грамотность</a:t>
            </a:r>
            <a:endParaRPr lang="en-US" sz="1850" dirty="0"/>
          </a:p>
        </p:txBody>
      </p:sp>
      <p:sp>
        <p:nvSpPr>
          <p:cNvPr id="9" name="Text 6"/>
          <p:cNvSpPr/>
          <p:nvPr/>
        </p:nvSpPr>
        <p:spPr>
          <a:xfrm>
            <a:off x="7629882" y="4937284"/>
            <a:ext cx="5926931" cy="31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Развивает цифровую грамотность — ключевой навык 21 века.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863798" y="5986224"/>
            <a:ext cx="6346508" cy="1472684"/>
          </a:xfrm>
          <a:prstGeom prst="roundRect">
            <a:avLst>
              <a:gd name="adj" fmla="val 2137"/>
            </a:avLst>
          </a:prstGeom>
          <a:solidFill>
            <a:srgbClr val="F2EEEE"/>
          </a:solidFill>
          <a:ln/>
        </p:spPr>
      </p:sp>
      <p:sp>
        <p:nvSpPr>
          <p:cNvPr id="11" name="Text 8"/>
          <p:cNvSpPr/>
          <p:nvPr/>
        </p:nvSpPr>
        <p:spPr>
          <a:xfrm>
            <a:off x="1073587" y="6196013"/>
            <a:ext cx="2384108" cy="2978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Вовлеченность</a:t>
            </a:r>
            <a:endParaRPr lang="en-US" sz="1850" dirty="0"/>
          </a:p>
        </p:txBody>
      </p:sp>
      <p:sp>
        <p:nvSpPr>
          <p:cNvPr id="12" name="Text 9"/>
          <p:cNvSpPr/>
          <p:nvPr/>
        </p:nvSpPr>
        <p:spPr>
          <a:xfrm>
            <a:off x="1073587" y="6619756"/>
            <a:ext cx="5926931" cy="6293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Интерактивные технологии повышают вовлеченность учеников.</a:t>
            </a:r>
            <a:endParaRPr lang="en-US" sz="1650" dirty="0"/>
          </a:p>
        </p:txBody>
      </p:sp>
      <p:sp>
        <p:nvSpPr>
          <p:cNvPr id="13" name="Shape 10"/>
          <p:cNvSpPr/>
          <p:nvPr/>
        </p:nvSpPr>
        <p:spPr>
          <a:xfrm>
            <a:off x="7420094" y="5986224"/>
            <a:ext cx="6346508" cy="1472684"/>
          </a:xfrm>
          <a:prstGeom prst="roundRect">
            <a:avLst>
              <a:gd name="adj" fmla="val 2137"/>
            </a:avLst>
          </a:prstGeom>
          <a:solidFill>
            <a:srgbClr val="F2EEEE"/>
          </a:solidFill>
          <a:ln/>
        </p:spPr>
      </p:sp>
      <p:sp>
        <p:nvSpPr>
          <p:cNvPr id="14" name="Text 11"/>
          <p:cNvSpPr/>
          <p:nvPr/>
        </p:nvSpPr>
        <p:spPr>
          <a:xfrm>
            <a:off x="7629882" y="6196013"/>
            <a:ext cx="2384108" cy="2978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Наглядность</a:t>
            </a:r>
            <a:endParaRPr lang="en-US" sz="1850" dirty="0"/>
          </a:p>
        </p:txBody>
      </p:sp>
      <p:sp>
        <p:nvSpPr>
          <p:cNvPr id="15" name="Text 12"/>
          <p:cNvSpPr/>
          <p:nvPr/>
        </p:nvSpPr>
        <p:spPr>
          <a:xfrm>
            <a:off x="7629882" y="6619756"/>
            <a:ext cx="5926931" cy="6293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GeoGebra делает сложные геометрические понятия наглядными и понятными.</a:t>
            </a:r>
            <a:endParaRPr lang="en-US" sz="16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3798" y="1005959"/>
            <a:ext cx="5048726" cy="631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395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Инструменты</a:t>
            </a:r>
            <a:endParaRPr lang="en-US" sz="39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798" y="2008942"/>
            <a:ext cx="514469" cy="51446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600319" y="2101929"/>
            <a:ext cx="1550432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GeoGebra</a:t>
            </a:r>
            <a:endParaRPr lang="en-US" sz="1950" dirty="0"/>
          </a:p>
        </p:txBody>
      </p:sp>
      <p:sp>
        <p:nvSpPr>
          <p:cNvPr id="6" name="Text 2"/>
          <p:cNvSpPr/>
          <p:nvPr/>
        </p:nvSpPr>
        <p:spPr>
          <a:xfrm>
            <a:off x="1600319" y="2550676"/>
            <a:ext cx="1550432" cy="1666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Бесплатная платформа для интерактивных геометрических построений.</a:t>
            </a:r>
            <a:endParaRPr lang="en-US" sz="17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405" y="2008942"/>
            <a:ext cx="514588" cy="51458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165044" y="2101929"/>
            <a:ext cx="1550432" cy="6310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Google Slides</a:t>
            </a:r>
            <a:endParaRPr lang="en-US" sz="1950" dirty="0"/>
          </a:p>
        </p:txBody>
      </p:sp>
      <p:sp>
        <p:nvSpPr>
          <p:cNvPr id="9" name="Text 4"/>
          <p:cNvSpPr/>
          <p:nvPr/>
        </p:nvSpPr>
        <p:spPr>
          <a:xfrm>
            <a:off x="4165044" y="2866192"/>
            <a:ext cx="1550432" cy="1666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Для подготовки ярких презентаций проектов.</a:t>
            </a:r>
            <a:endParaRPr lang="en-US" sz="17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3130" y="2008942"/>
            <a:ext cx="514469" cy="514469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729651" y="2101929"/>
            <a:ext cx="1550432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QR-коды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6729651" y="2550676"/>
            <a:ext cx="1550432" cy="1666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Быстрый доступ к инструкциям и примерам заданий.</a:t>
            </a:r>
            <a:endParaRPr lang="en-US" sz="17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798" y="5015508"/>
            <a:ext cx="514469" cy="514469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600319" y="5108496"/>
            <a:ext cx="1550432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Техника</a:t>
            </a:r>
            <a:endParaRPr lang="en-US" sz="1950" dirty="0"/>
          </a:p>
        </p:txBody>
      </p:sp>
      <p:sp>
        <p:nvSpPr>
          <p:cNvPr id="15" name="Text 8"/>
          <p:cNvSpPr/>
          <p:nvPr/>
        </p:nvSpPr>
        <p:spPr>
          <a:xfrm>
            <a:off x="1600319" y="5557242"/>
            <a:ext cx="1550432" cy="1666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Школьные компьютеры, планшеты или личные устройства.</a:t>
            </a:r>
            <a:endParaRPr lang="en-US" sz="1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798" y="1259324"/>
            <a:ext cx="5609749" cy="7012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Для кого проект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2054662" y="3056215"/>
            <a:ext cx="3002518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Целевая аудитория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63798" y="3554849"/>
            <a:ext cx="4193381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Ученики 6–8 классов средней школы.</a:t>
            </a:r>
            <a:endParaRPr lang="en-US" sz="19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180" y="2454235"/>
            <a:ext cx="4515922" cy="4515922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9242" y="3672959"/>
            <a:ext cx="347067" cy="43386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73101" y="2871192"/>
            <a:ext cx="2804874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Возраст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573101" y="3369826"/>
            <a:ext cx="4193500" cy="7403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12–14 лет, интересующиеся математикой.</a:t>
            </a:r>
            <a:endParaRPr lang="en-US" sz="19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7180" y="2454235"/>
            <a:ext cx="4515922" cy="4515922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3733" y="3672959"/>
            <a:ext cx="347067" cy="43386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573101" y="5499259"/>
            <a:ext cx="3135630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Уровень подготовки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573101" y="5997893"/>
            <a:ext cx="4193500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От базового до продвинутого.</a:t>
            </a:r>
            <a:endParaRPr lang="en-US" sz="19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7180" y="2454235"/>
            <a:ext cx="4515922" cy="4515922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63733" y="5317450"/>
            <a:ext cx="347067" cy="433864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275517" y="5314236"/>
            <a:ext cx="3781663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Техническое оснащение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863798" y="5812869"/>
            <a:ext cx="4193381" cy="7403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Подходит для классов с разным техническим оснащением.</a:t>
            </a:r>
            <a:endParaRPr lang="en-US" sz="190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57180" y="2454235"/>
            <a:ext cx="4515922" cy="4515922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19242" y="5317450"/>
            <a:ext cx="347067" cy="4338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3798" y="931426"/>
            <a:ext cx="5609749" cy="7012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Этапы проекта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1141452" y="2002869"/>
            <a:ext cx="30480" cy="5295186"/>
          </a:xfrm>
          <a:prstGeom prst="roundRect">
            <a:avLst>
              <a:gd name="adj" fmla="val 121472"/>
            </a:avLst>
          </a:prstGeom>
          <a:solidFill>
            <a:srgbClr val="D8D4D4"/>
          </a:solidFill>
          <a:ln/>
        </p:spPr>
      </p:sp>
      <p:sp>
        <p:nvSpPr>
          <p:cNvPr id="5" name="Shape 2"/>
          <p:cNvSpPr/>
          <p:nvPr/>
        </p:nvSpPr>
        <p:spPr>
          <a:xfrm>
            <a:off x="1388626" y="2265283"/>
            <a:ext cx="740450" cy="30480"/>
          </a:xfrm>
          <a:prstGeom prst="roundRect">
            <a:avLst>
              <a:gd name="adj" fmla="val 121472"/>
            </a:avLst>
          </a:prstGeom>
          <a:solidFill>
            <a:srgbClr val="D8D4D4"/>
          </a:solidFill>
          <a:ln/>
        </p:spPr>
      </p:sp>
      <p:sp>
        <p:nvSpPr>
          <p:cNvPr id="6" name="Shape 3"/>
          <p:cNvSpPr/>
          <p:nvPr/>
        </p:nvSpPr>
        <p:spPr>
          <a:xfrm>
            <a:off x="863798" y="2002869"/>
            <a:ext cx="555308" cy="555308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217" y="2070199"/>
            <a:ext cx="336471" cy="42064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2375535" y="2087642"/>
            <a:ext cx="3686056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Подготовительный этап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2375535" y="2586276"/>
            <a:ext cx="5904667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1 неделя на знакомство с инструментами.</a:t>
            </a:r>
            <a:endParaRPr lang="en-US" sz="1900" dirty="0"/>
          </a:p>
        </p:txBody>
      </p:sp>
      <p:sp>
        <p:nvSpPr>
          <p:cNvPr id="10" name="Shape 6"/>
          <p:cNvSpPr/>
          <p:nvPr/>
        </p:nvSpPr>
        <p:spPr>
          <a:xfrm>
            <a:off x="1388626" y="3712488"/>
            <a:ext cx="740450" cy="30480"/>
          </a:xfrm>
          <a:prstGeom prst="roundRect">
            <a:avLst>
              <a:gd name="adj" fmla="val 121472"/>
            </a:avLst>
          </a:prstGeom>
          <a:solidFill>
            <a:srgbClr val="D8D4D4"/>
          </a:solidFill>
          <a:ln/>
        </p:spPr>
      </p:sp>
      <p:sp>
        <p:nvSpPr>
          <p:cNvPr id="11" name="Shape 7"/>
          <p:cNvSpPr/>
          <p:nvPr/>
        </p:nvSpPr>
        <p:spPr>
          <a:xfrm>
            <a:off x="863798" y="3450074"/>
            <a:ext cx="555308" cy="555308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217" y="3517404"/>
            <a:ext cx="336471" cy="420648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2375535" y="3534847"/>
            <a:ext cx="2804874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Основной этап</a:t>
            </a:r>
            <a:endParaRPr lang="en-US" sz="2200" dirty="0"/>
          </a:p>
        </p:txBody>
      </p:sp>
      <p:sp>
        <p:nvSpPr>
          <p:cNvPr id="14" name="Text 9"/>
          <p:cNvSpPr/>
          <p:nvPr/>
        </p:nvSpPr>
        <p:spPr>
          <a:xfrm>
            <a:off x="2375535" y="4033480"/>
            <a:ext cx="5904667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4 недели изучения тем и создания моделей.</a:t>
            </a:r>
            <a:endParaRPr lang="en-US" sz="1900" dirty="0"/>
          </a:p>
        </p:txBody>
      </p:sp>
      <p:sp>
        <p:nvSpPr>
          <p:cNvPr id="15" name="Shape 10"/>
          <p:cNvSpPr/>
          <p:nvPr/>
        </p:nvSpPr>
        <p:spPr>
          <a:xfrm>
            <a:off x="1388626" y="5159693"/>
            <a:ext cx="740450" cy="30480"/>
          </a:xfrm>
          <a:prstGeom prst="roundRect">
            <a:avLst>
              <a:gd name="adj" fmla="val 121472"/>
            </a:avLst>
          </a:prstGeom>
          <a:solidFill>
            <a:srgbClr val="D8D4D4"/>
          </a:solidFill>
          <a:ln/>
        </p:spPr>
      </p:sp>
      <p:sp>
        <p:nvSpPr>
          <p:cNvPr id="16" name="Shape 11"/>
          <p:cNvSpPr/>
          <p:nvPr/>
        </p:nvSpPr>
        <p:spPr>
          <a:xfrm>
            <a:off x="863798" y="4897279"/>
            <a:ext cx="555308" cy="555308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217" y="4964609"/>
            <a:ext cx="336471" cy="420648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2375535" y="4982051"/>
            <a:ext cx="3413284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Заключительный этап</a:t>
            </a:r>
            <a:endParaRPr lang="en-US" sz="2200" dirty="0"/>
          </a:p>
        </p:txBody>
      </p:sp>
      <p:sp>
        <p:nvSpPr>
          <p:cNvPr id="19" name="Text 13"/>
          <p:cNvSpPr/>
          <p:nvPr/>
        </p:nvSpPr>
        <p:spPr>
          <a:xfrm>
            <a:off x="2375535" y="5480685"/>
            <a:ext cx="5904667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1 неделя для презентации и подведения итогов.</a:t>
            </a:r>
            <a:endParaRPr lang="en-US" sz="1900" dirty="0"/>
          </a:p>
        </p:txBody>
      </p:sp>
      <p:sp>
        <p:nvSpPr>
          <p:cNvPr id="20" name="Shape 14"/>
          <p:cNvSpPr/>
          <p:nvPr/>
        </p:nvSpPr>
        <p:spPr>
          <a:xfrm>
            <a:off x="1388626" y="6606897"/>
            <a:ext cx="740450" cy="30480"/>
          </a:xfrm>
          <a:prstGeom prst="roundRect">
            <a:avLst>
              <a:gd name="adj" fmla="val 121472"/>
            </a:avLst>
          </a:prstGeom>
          <a:solidFill>
            <a:srgbClr val="D8D4D4"/>
          </a:solidFill>
          <a:ln/>
        </p:spPr>
      </p:sp>
      <p:sp>
        <p:nvSpPr>
          <p:cNvPr id="21" name="Shape 15"/>
          <p:cNvSpPr/>
          <p:nvPr/>
        </p:nvSpPr>
        <p:spPr>
          <a:xfrm>
            <a:off x="863798" y="6344483"/>
            <a:ext cx="555308" cy="555308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pic>
        <p:nvPicPr>
          <p:cNvPr id="2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217" y="6411813"/>
            <a:ext cx="336471" cy="420648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2375535" y="6429256"/>
            <a:ext cx="3246477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Общая длительность</a:t>
            </a:r>
            <a:endParaRPr lang="en-US" sz="2200" dirty="0"/>
          </a:p>
        </p:txBody>
      </p:sp>
      <p:sp>
        <p:nvSpPr>
          <p:cNvPr id="24" name="Text 17"/>
          <p:cNvSpPr/>
          <p:nvPr/>
        </p:nvSpPr>
        <p:spPr>
          <a:xfrm>
            <a:off x="2375535" y="6927890"/>
            <a:ext cx="5904667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6 недель, 2 урока в неделю.</a:t>
            </a:r>
            <a:endParaRPr lang="en-US" sz="1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50198" y="740569"/>
            <a:ext cx="6636544" cy="6310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395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Подготовительный этап</a:t>
            </a:r>
            <a:endParaRPr lang="en-US" sz="39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198" y="1704737"/>
            <a:ext cx="1110734" cy="155936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794069" y="1926788"/>
            <a:ext cx="2786658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Установка GeoGebra</a:t>
            </a:r>
            <a:endParaRPr lang="en-US" sz="1950" dirty="0"/>
          </a:p>
        </p:txBody>
      </p:sp>
      <p:sp>
        <p:nvSpPr>
          <p:cNvPr id="6" name="Text 2"/>
          <p:cNvSpPr/>
          <p:nvPr/>
        </p:nvSpPr>
        <p:spPr>
          <a:xfrm>
            <a:off x="7794069" y="2375535"/>
            <a:ext cx="5972532" cy="6665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Установка GeoGebra на компьютеры или планшеты учеников.</a:t>
            </a:r>
            <a:endParaRPr lang="en-US" sz="17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0198" y="3264098"/>
            <a:ext cx="1110734" cy="133278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794069" y="3486150"/>
            <a:ext cx="2524363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Вводный урок</a:t>
            </a:r>
            <a:endParaRPr lang="en-US" sz="1950" dirty="0"/>
          </a:p>
        </p:txBody>
      </p:sp>
      <p:sp>
        <p:nvSpPr>
          <p:cNvPr id="9" name="Text 4"/>
          <p:cNvSpPr/>
          <p:nvPr/>
        </p:nvSpPr>
        <p:spPr>
          <a:xfrm>
            <a:off x="7794069" y="3934897"/>
            <a:ext cx="5972532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Изучение интерфейса, построение простых фигур.</a:t>
            </a:r>
            <a:endParaRPr lang="en-US" sz="17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0198" y="4596884"/>
            <a:ext cx="1110734" cy="155936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794069" y="4818936"/>
            <a:ext cx="3003352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Формирование групп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7794069" y="5267682"/>
            <a:ext cx="5972532" cy="6665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Формирование групп по 3–4 человека для совместной работы.</a:t>
            </a:r>
            <a:endParaRPr lang="en-US" sz="17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0198" y="6156246"/>
            <a:ext cx="1110734" cy="1332786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794069" y="6378297"/>
            <a:ext cx="2832259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Раздача материалов</a:t>
            </a:r>
            <a:endParaRPr lang="en-US" sz="1950" dirty="0"/>
          </a:p>
        </p:txBody>
      </p:sp>
      <p:sp>
        <p:nvSpPr>
          <p:cNvPr id="15" name="Text 8"/>
          <p:cNvSpPr/>
          <p:nvPr/>
        </p:nvSpPr>
        <p:spPr>
          <a:xfrm>
            <a:off x="7794069" y="6827044"/>
            <a:ext cx="5972532" cy="333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Раздача QR-кодов с инструкциями и примерами заданий.</a:t>
            </a:r>
            <a:endParaRPr lang="en-US" sz="1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50198" y="977622"/>
            <a:ext cx="5609749" cy="7012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b="1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Основной этап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6350198" y="2049066"/>
            <a:ext cx="185023" cy="868799"/>
          </a:xfrm>
          <a:prstGeom prst="roundRect">
            <a:avLst>
              <a:gd name="adj" fmla="val 20011"/>
            </a:avLst>
          </a:prstGeom>
          <a:solidFill>
            <a:srgbClr val="F2EEEE"/>
          </a:solidFill>
          <a:ln/>
        </p:spPr>
      </p:sp>
      <p:sp>
        <p:nvSpPr>
          <p:cNvPr id="5" name="Text 2"/>
          <p:cNvSpPr/>
          <p:nvPr/>
        </p:nvSpPr>
        <p:spPr>
          <a:xfrm>
            <a:off x="6905387" y="2049066"/>
            <a:ext cx="2804874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Изучение тем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905387" y="2547699"/>
            <a:ext cx="6861215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Изучение тем: свойства треугольников, окружностей, углов.</a:t>
            </a:r>
            <a:endParaRPr lang="en-US" sz="1900" dirty="0"/>
          </a:p>
        </p:txBody>
      </p:sp>
      <p:sp>
        <p:nvSpPr>
          <p:cNvPr id="7" name="Shape 4"/>
          <p:cNvSpPr/>
          <p:nvPr/>
        </p:nvSpPr>
        <p:spPr>
          <a:xfrm>
            <a:off x="6720364" y="3164681"/>
            <a:ext cx="185023" cy="868799"/>
          </a:xfrm>
          <a:prstGeom prst="roundRect">
            <a:avLst>
              <a:gd name="adj" fmla="val 20011"/>
            </a:avLst>
          </a:prstGeom>
          <a:solidFill>
            <a:srgbClr val="F2EEEE"/>
          </a:solidFill>
          <a:ln/>
        </p:spPr>
      </p:sp>
      <p:sp>
        <p:nvSpPr>
          <p:cNvPr id="8" name="Text 5"/>
          <p:cNvSpPr/>
          <p:nvPr/>
        </p:nvSpPr>
        <p:spPr>
          <a:xfrm>
            <a:off x="7275552" y="3164681"/>
            <a:ext cx="3770233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Интерактивные задания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7275552" y="3663315"/>
            <a:ext cx="6491049" cy="370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Построение фигур в GeoGebra, анализ свойств.</a:t>
            </a:r>
            <a:endParaRPr lang="en-US" sz="1900" dirty="0"/>
          </a:p>
        </p:txBody>
      </p:sp>
      <p:sp>
        <p:nvSpPr>
          <p:cNvPr id="10" name="Shape 7"/>
          <p:cNvSpPr/>
          <p:nvPr/>
        </p:nvSpPr>
        <p:spPr>
          <a:xfrm>
            <a:off x="7090648" y="4280297"/>
            <a:ext cx="185023" cy="1238964"/>
          </a:xfrm>
          <a:prstGeom prst="roundRect">
            <a:avLst>
              <a:gd name="adj" fmla="val 20011"/>
            </a:avLst>
          </a:prstGeom>
          <a:solidFill>
            <a:srgbClr val="F2EEEE"/>
          </a:solidFill>
          <a:ln/>
        </p:spPr>
      </p:sp>
      <p:sp>
        <p:nvSpPr>
          <p:cNvPr id="11" name="Text 8"/>
          <p:cNvSpPr/>
          <p:nvPr/>
        </p:nvSpPr>
        <p:spPr>
          <a:xfrm>
            <a:off x="7645837" y="4280297"/>
            <a:ext cx="2909649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Создание моделей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7645837" y="4778931"/>
            <a:ext cx="6120765" cy="7403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Группы создают собственные модели, например, мост из треугольников.</a:t>
            </a:r>
            <a:endParaRPr lang="en-US" sz="1900" dirty="0"/>
          </a:p>
        </p:txBody>
      </p:sp>
      <p:sp>
        <p:nvSpPr>
          <p:cNvPr id="13" name="Shape 10"/>
          <p:cNvSpPr/>
          <p:nvPr/>
        </p:nvSpPr>
        <p:spPr>
          <a:xfrm>
            <a:off x="7460933" y="5766078"/>
            <a:ext cx="185023" cy="1238964"/>
          </a:xfrm>
          <a:prstGeom prst="roundRect">
            <a:avLst>
              <a:gd name="adj" fmla="val 20011"/>
            </a:avLst>
          </a:prstGeom>
          <a:solidFill>
            <a:srgbClr val="F2EEEE"/>
          </a:solidFill>
          <a:ln/>
        </p:spPr>
      </p:sp>
      <p:sp>
        <p:nvSpPr>
          <p:cNvPr id="14" name="Text 11"/>
          <p:cNvSpPr/>
          <p:nvPr/>
        </p:nvSpPr>
        <p:spPr>
          <a:xfrm>
            <a:off x="8016121" y="5766078"/>
            <a:ext cx="3862983" cy="3506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Подготовка презентаций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8016121" y="6264712"/>
            <a:ext cx="5750481" cy="7403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900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Подготовка мини-презентаций с описанием своих работ.</a:t>
            </a:r>
            <a:endParaRPr lang="en-US" sz="1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586</Words>
  <Application>Microsoft Office PowerPoint</Application>
  <PresentationFormat>Произвольный</PresentationFormat>
  <Paragraphs>139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Source Sans Pro</vt:lpstr>
      <vt:lpstr>Calibri</vt:lpstr>
      <vt:lpstr>Montserrat Bold</vt:lpstr>
      <vt:lpstr>Source Sans Pro Medium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Наташа</cp:lastModifiedBy>
  <cp:revision>2</cp:revision>
  <dcterms:created xsi:type="dcterms:W3CDTF">2025-04-30T14:51:09Z</dcterms:created>
  <dcterms:modified xsi:type="dcterms:W3CDTF">2025-05-14T08:53:29Z</dcterms:modified>
</cp:coreProperties>
</file>