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256" r:id="rId2"/>
    <p:sldId id="435" r:id="rId3"/>
    <p:sldId id="436" r:id="rId4"/>
    <p:sldId id="339" r:id="rId5"/>
    <p:sldId id="257" r:id="rId6"/>
    <p:sldId id="260" r:id="rId7"/>
    <p:sldId id="335" r:id="rId8"/>
    <p:sldId id="394" r:id="rId9"/>
    <p:sldId id="396" r:id="rId10"/>
    <p:sldId id="397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6" r:id="rId20"/>
    <p:sldId id="409" r:id="rId21"/>
    <p:sldId id="410" r:id="rId22"/>
    <p:sldId id="411" r:id="rId23"/>
    <p:sldId id="412" r:id="rId24"/>
    <p:sldId id="266" r:id="rId25"/>
    <p:sldId id="267" r:id="rId26"/>
    <p:sldId id="265" r:id="rId27"/>
    <p:sldId id="268" r:id="rId28"/>
    <p:sldId id="271" r:id="rId29"/>
    <p:sldId id="275" r:id="rId30"/>
    <p:sldId id="279" r:id="rId31"/>
    <p:sldId id="418" r:id="rId32"/>
    <p:sldId id="420" r:id="rId33"/>
    <p:sldId id="422" r:id="rId34"/>
    <p:sldId id="428" r:id="rId35"/>
    <p:sldId id="429" r:id="rId36"/>
    <p:sldId id="430" r:id="rId37"/>
    <p:sldId id="431" r:id="rId38"/>
    <p:sldId id="432" r:id="rId39"/>
    <p:sldId id="286" r:id="rId40"/>
    <p:sldId id="307" r:id="rId41"/>
    <p:sldId id="309" r:id="rId42"/>
    <p:sldId id="433" r:id="rId43"/>
    <p:sldId id="434" r:id="rId44"/>
    <p:sldId id="308" r:id="rId45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 showGuides="1">
      <p:cViewPr varScale="1">
        <p:scale>
          <a:sx n="87" d="100"/>
          <a:sy n="87" d="100"/>
        </p:scale>
        <p:origin x="-1074" y="-84"/>
      </p:cViewPr>
      <p:guideLst>
        <p:guide orient="horz" pos="2160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884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V="1">
            <a:off x="5410200" y="3897313"/>
            <a:ext cx="3733800" cy="19208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27" name="Скругленный прямоугольник 26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41" name="Скругленный прямоугольник 4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0" y="3675063"/>
            <a:ext cx="9144000" cy="1412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Прямоугольник 43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135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6" name="Дата 27"/>
          <p:cNvSpPr>
            <a:spLocks noGrp="1"/>
          </p:cNvSpPr>
          <p:nvPr>
            <p:ph type="dt" sz="half" idx="2"/>
          </p:nvPr>
        </p:nvSpPr>
        <p:spPr>
          <a:xfrm>
            <a:off x="6705600" y="4206875"/>
            <a:ext cx="960438" cy="457200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Нижний колонтитул 16"/>
          <p:cNvSpPr>
            <a:spLocks noGrp="1"/>
          </p:cNvSpPr>
          <p:nvPr>
            <p:ph type="ftr" sz="quarter" idx="3"/>
          </p:nvPr>
        </p:nvSpPr>
        <p:spPr>
          <a:xfrm>
            <a:off x="5410200" y="4205288"/>
            <a:ext cx="1295400" cy="457200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Номер слайда 28"/>
          <p:cNvSpPr>
            <a:spLocks noGrp="1"/>
          </p:cNvSpPr>
          <p:nvPr>
            <p:ph type="sldNum" sz="quarter" idx="4"/>
          </p:nvPr>
        </p:nvSpPr>
        <p:spPr>
          <a:xfrm>
            <a:off x="8320088" y="1588"/>
            <a:ext cx="747713" cy="365125"/>
          </a:xfrm>
          <a:prstGeom prst="rect">
            <a:avLst/>
          </a:prstGeom>
        </p:spPr>
        <p:txBody>
          <a:bodyPr vert="horz" anchor="b"/>
          <a:lstStyle/>
          <a:p>
            <a:pPr algn="r">
              <a:buNone/>
            </a:pPr>
            <a:fld id="{9A0DB2DC-4C9A-4742-B13C-FB6460FD3503}" type="slidenum">
              <a:rPr lang="ru-RU" dirty="0">
                <a:solidFill>
                  <a:schemeClr val="bg1"/>
                </a:solidFill>
              </a:rPr>
              <a:t>‹#›</a:t>
            </a:fld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ru-RU" dirty="0">
                <a:latin typeface="Georgia" panose="02040502050405020303" pitchFamily="18" charset="0"/>
                <a:ea typeface="Arial" panose="020B0604020202020204" pitchFamily="34" charset="0"/>
              </a:rPr>
              <a:t>‹#›</a:t>
            </a:fld>
            <a:endParaRPr lang="ru-RU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ru-RU" dirty="0">
                <a:latin typeface="Georgia" panose="02040502050405020303" pitchFamily="18" charset="0"/>
                <a:ea typeface="Arial" panose="020B0604020202020204" pitchFamily="34" charset="0"/>
              </a:rPr>
              <a:t>‹#›</a:t>
            </a:fld>
            <a:endParaRPr lang="ru-RU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95800" y="2362200"/>
            <a:ext cx="4419600" cy="220980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>
            <a:lvl1pPr>
              <a:defRPr i="0"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ru-RU" dirty="0">
                <a:latin typeface="Georgia" panose="02040502050405020303" pitchFamily="18" charset="0"/>
                <a:ea typeface="Arial" panose="020B0604020202020204" pitchFamily="34" charset="0"/>
              </a:rPr>
              <a:t>‹#›</a:t>
            </a:fld>
            <a:endParaRPr lang="ru-RU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ru-RU" dirty="0">
                <a:latin typeface="Georgia" panose="02040502050405020303" pitchFamily="18" charset="0"/>
                <a:ea typeface="Arial" panose="020B0604020202020204" pitchFamily="34" charset="0"/>
              </a:rPr>
              <a:t>‹#›</a:t>
            </a:fld>
            <a:endParaRPr lang="ru-RU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ru-RU" dirty="0">
                <a:latin typeface="Georgia" panose="02040502050405020303" pitchFamily="18" charset="0"/>
                <a:ea typeface="Arial" panose="020B0604020202020204" pitchFamily="34" charset="0"/>
              </a:rPr>
              <a:t>‹#›</a:t>
            </a:fld>
            <a:endParaRPr lang="ru-RU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0" name="Дата 25"/>
          <p:cNvSpPr>
            <a:spLocks noGrp="1"/>
          </p:cNvSpPr>
          <p:nvPr>
            <p:ph type="dt" sz="half" idx="12"/>
          </p:nvPr>
        </p:nvSpPr>
        <p:spPr>
          <a:xfrm>
            <a:off x="6586538" y="612775"/>
            <a:ext cx="957263" cy="457200"/>
          </a:xfrm>
          <a:prstGeom prst="rect">
            <a:avLst/>
          </a:prstGeom>
        </p:spPr>
        <p:txBody>
          <a:bodyPr vert="horz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Номер слайда 26"/>
          <p:cNvSpPr>
            <a:spLocks noGrp="1"/>
          </p:cNvSpPr>
          <p:nvPr>
            <p:ph type="sldNum" sz="quarter" idx="14"/>
          </p:nvPr>
        </p:nvSpPr>
        <p:spPr>
          <a:xfrm>
            <a:off x="8174038" y="1588"/>
            <a:ext cx="762000" cy="366713"/>
          </a:xfrm>
          <a:prstGeom prst="rect">
            <a:avLst/>
          </a:prstGeom>
        </p:spPr>
        <p:txBody>
          <a:bodyPr vert="horz" rtlCol="0" anchor="b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  <p:sp>
        <p:nvSpPr>
          <p:cNvPr id="24" name="Нижний колонтитул 27"/>
          <p:cNvSpPr>
            <a:spLocks noGrp="1"/>
          </p:cNvSpPr>
          <p:nvPr>
            <p:ph type="ftr" sz="quarter" idx="1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Дата 2"/>
          <p:cNvSpPr>
            <a:spLocks noGrp="1"/>
          </p:cNvSpPr>
          <p:nvPr>
            <p:ph type="dt" sz="half" idx="2"/>
          </p:nvPr>
        </p:nvSpPr>
        <p:spPr>
          <a:xfrm>
            <a:off x="6583363" y="612775"/>
            <a:ext cx="957263" cy="457200"/>
          </a:xfrm>
          <a:prstGeom prst="rect">
            <a:avLst/>
          </a:prstGeom>
        </p:spPr>
        <p:txBody>
          <a:bodyPr vert="horz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3"/>
          </a:xfrm>
          <a:prstGeom prst="rect">
            <a:avLst/>
          </a:prstGeom>
        </p:spPr>
        <p:txBody>
          <a:bodyPr vert="horz" anchor="b"/>
          <a:lstStyle/>
          <a:p>
            <a:pPr algn="r">
              <a:buNone/>
            </a:pPr>
            <a:fld id="{9A0DB2DC-4C9A-4742-B13C-FB6460FD3503}" type="slidenum">
              <a:rPr lang="ru-RU" dirty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ru-RU" dirty="0">
                <a:latin typeface="Georgia" panose="02040502050405020303" pitchFamily="18" charset="0"/>
                <a:ea typeface="Arial" panose="020B0604020202020204" pitchFamily="34" charset="0"/>
              </a:rPr>
              <a:t>‹#›</a:t>
            </a:fld>
            <a:endParaRPr lang="ru-RU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889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ru-RU" dirty="0">
                <a:latin typeface="Georgia" panose="02040502050405020303" pitchFamily="18" charset="0"/>
                <a:ea typeface="Arial" panose="020B0604020202020204" pitchFamily="34" charset="0"/>
              </a:rPr>
              <a:t>‹#›</a:t>
            </a:fld>
            <a:endParaRPr lang="ru-RU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 vert="horz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 panose="02040502050405020303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ru-RU" dirty="0">
                <a:latin typeface="Georgia" panose="02040502050405020303" pitchFamily="18" charset="0"/>
                <a:ea typeface="Arial" panose="020B0604020202020204" pitchFamily="34" charset="0"/>
              </a:rPr>
              <a:t>‹#›</a:t>
            </a:fld>
            <a:endParaRPr lang="ru-RU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7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7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7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7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dirty="0"/>
              <a:t>Образец заголовка</a:t>
            </a:r>
            <a:endParaRPr lang="en-US" altLang="x-none" dirty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Образец текста</a:t>
            </a:r>
          </a:p>
          <a:p>
            <a:pPr lvl="1"/>
            <a:r>
              <a:rPr dirty="0"/>
              <a:t>Второй уровень</a:t>
            </a:r>
          </a:p>
          <a:p>
            <a:pPr lvl="2"/>
            <a:r>
              <a:rPr dirty="0"/>
              <a:t>Третий уровень</a:t>
            </a:r>
          </a:p>
          <a:p>
            <a:pPr lvl="3"/>
            <a:r>
              <a:rPr dirty="0"/>
              <a:t>Четвертый уровень</a:t>
            </a:r>
          </a:p>
          <a:p>
            <a:pPr lvl="4"/>
            <a:r>
              <a:rPr dirty="0"/>
              <a:t>Пятый уровень</a:t>
            </a:r>
            <a:endParaRPr lang="en-US" altLang="x-none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3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B6E9569-A5AD-48EA-97B5-5D16617C9826}" type="datetimeFigureOut">
              <a:rPr kumimoji="0" 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10.04.2024</a:t>
            </a:fld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800" b="0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3"/>
          </a:xfrm>
          <a:prstGeom prst="rect">
            <a:avLst/>
          </a:prstGeom>
        </p:spPr>
        <p:txBody>
          <a:bodyPr vert="horz" anchor="b"/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pPr lvl="0">
              <a:buNone/>
            </a:pPr>
            <a:fld id="{9A0DB2DC-4C9A-4742-B13C-FB6460FD3503}" type="slidenum">
              <a:rPr lang="ru-RU" dirty="0">
                <a:latin typeface="Georgia" panose="02040502050405020303" pitchFamily="18" charset="0"/>
                <a:ea typeface="Arial" panose="020B0604020202020204" pitchFamily="34" charset="0"/>
              </a:rPr>
              <a:t>‹#›</a:t>
            </a:fld>
            <a:endParaRPr lang="ru-RU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95" indent="-247015" algn="l" rtl="0" eaLnBrk="1" latinLnBrk="0" hangingPunct="1">
        <a:spcBef>
          <a:spcPts val="300"/>
        </a:spcBef>
        <a:buClr>
          <a:schemeClr val="accent2"/>
        </a:buClr>
        <a:buFont typeface="Georgia" panose="02040502050405020303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290" indent="-219710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830" indent="-201295" algn="l" rtl="0" eaLnBrk="1" latinLnBrk="0" hangingPunct="1">
        <a:spcBef>
          <a:spcPts val="300"/>
        </a:spcBef>
        <a:buClr>
          <a:schemeClr val="accent1"/>
        </a:buClr>
        <a:buFont typeface="Wingdings 2" panose="05020102010507070707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90015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09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30095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 panose="02040502050405020303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4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8313" y="404813"/>
            <a:ext cx="8458200" cy="1223963"/>
          </a:xfr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Звон памяти, мира и радости!</a:t>
            </a:r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900488"/>
            <a:ext cx="4953000" cy="1752600"/>
          </a:xfrm>
          <a:ln/>
        </p:spPr>
        <p:txBody>
          <a:bodyPr vert="horz" wrap="square" anchor="t" anchorCtr="0"/>
          <a:lstStyle/>
          <a:p>
            <a:pPr marL="63500">
              <a:buClr>
                <a:srgbClr val="A04DA3"/>
              </a:buClr>
              <a:buSzTx/>
              <a:buFont typeface="Georgia" panose="02040502050405020303" pitchFamily="18" charset="0"/>
            </a:pPr>
            <a:endParaRPr kumimoji="0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5124" name="Picture 2" descr="D:\DOKUMENTS\МИР_проект\Мир в твоих руках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1727200"/>
            <a:ext cx="9137650" cy="513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Прямоугольник 4"/>
          <p:cNvSpPr/>
          <p:nvPr/>
        </p:nvSpPr>
        <p:spPr>
          <a:xfrm>
            <a:off x="179388" y="5589588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en-US" altLang="x-none" dirty="0">
              <a:solidFill>
                <a:schemeClr val="bg1"/>
              </a:solidFill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allpaperscraft.ru/image/stena_kirpich_dyrka_72431_3840x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" y="0"/>
            <a:ext cx="9133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1"/>
          <p:cNvSpPr>
            <a:spLocks noGrp="1"/>
          </p:cNvSpPr>
          <p:nvPr/>
        </p:nvSpPr>
        <p:spPr>
          <a:xfrm>
            <a:off x="4427984" y="1177636"/>
            <a:ext cx="4357718" cy="4572000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sz="2800" dirty="0" smtClean="0"/>
              <a:t>  </a:t>
            </a:r>
            <a:r>
              <a:rPr lang="ru-RU" sz="2800" dirty="0" smtClean="0"/>
              <a:t> И </a:t>
            </a:r>
            <a:r>
              <a:rPr lang="ru-RU" sz="2800" dirty="0" smtClean="0"/>
              <a:t>в маленьком блокноте, ставшим впоследствии блокадным дневником, в алфавитном порядке на букву "Ж" появилась первая трагическая запись, сделанная рукой Тани: "Женя умерла 28 дек в 12.30 час утра 1941 г".</a:t>
            </a:r>
          </a:p>
          <a:p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/>
        </p:nvSpPr>
        <p:spPr>
          <a:xfrm>
            <a:off x="914399" y="-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chemeClr val="tx1"/>
                </a:solidFill>
                <a:effectLst/>
              </a:rPr>
              <a:t>Запись на букву «Ж»</a:t>
            </a:r>
            <a:endParaRPr lang="ru-RU" sz="60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7" name="Рисунок 6" descr="таня савичева"/>
          <p:cNvPicPr/>
          <p:nvPr/>
        </p:nvPicPr>
        <p:blipFill>
          <a:blip r:embed="rId3"/>
          <a:srcRect l="3207" t="11520" r="82683" b="49265"/>
          <a:stretch>
            <a:fillRect/>
          </a:stretch>
        </p:blipFill>
        <p:spPr bwMode="auto">
          <a:xfrm>
            <a:off x="611560" y="1151384"/>
            <a:ext cx="3672408" cy="4699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allpaperscraft.ru/image/stena_kirpich_dyrka_72431_3840x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" y="0"/>
            <a:ext cx="9133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/>
        </p:nvSpPr>
        <p:spPr>
          <a:xfrm>
            <a:off x="683568" y="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chemeClr val="tx1"/>
                </a:solidFill>
                <a:effectLst/>
              </a:rPr>
              <a:t>Бабушка Евдокия</a:t>
            </a:r>
          </a:p>
        </p:txBody>
      </p:sp>
      <p:sp>
        <p:nvSpPr>
          <p:cNvPr id="6" name="Содержимое 3"/>
          <p:cNvSpPr>
            <a:spLocks noGrp="1"/>
          </p:cNvSpPr>
          <p:nvPr/>
        </p:nvSpPr>
        <p:spPr>
          <a:xfrm>
            <a:off x="4211960" y="1234688"/>
            <a:ext cx="4474840" cy="479735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sz="2800" dirty="0" smtClean="0"/>
              <a:t>   Бабушке - Евдокии Григорьевне Фёдоровой </a:t>
            </a:r>
            <a:r>
              <a:rPr lang="ru-RU" sz="2800" dirty="0" smtClean="0"/>
              <a:t>в </a:t>
            </a:r>
            <a:r>
              <a:rPr lang="ru-RU" sz="2800" dirty="0" smtClean="0"/>
              <a:t>1941 году 22 июня, в день начала войны, исполнилось 74 года. Блокадная голодная смерть одолела её в самые студёные, морозные январские дни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Содержимое 4" descr="C:\Documents and Settings\Admin\Рабочий стол\Новая папка (3)\обновление1\02.jpg"/>
          <p:cNvPicPr>
            <a:picLocks noGrp="1"/>
          </p:cNvPicPr>
          <p:nvPr/>
        </p:nvPicPr>
        <p:blipFill>
          <a:blip r:embed="rId3">
            <a:lum bright="10000"/>
          </a:blip>
          <a:srcRect l="2183" t="2079" r="62500" b="42911"/>
          <a:stretch>
            <a:fillRect/>
          </a:stretch>
        </p:blipFill>
        <p:spPr bwMode="auto">
          <a:xfrm>
            <a:off x="587198" y="1473125"/>
            <a:ext cx="3288668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allpaperscraft.ru/image/stena_kirpich_dyrka_72431_3840x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"/>
            <a:ext cx="9133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>
            <a:spLocks noGrp="1"/>
          </p:cNvSpPr>
          <p:nvPr/>
        </p:nvSpPr>
        <p:spPr>
          <a:xfrm>
            <a:off x="607173" y="-171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chemeClr val="tx1"/>
                </a:solidFill>
                <a:effectLst/>
              </a:rPr>
              <a:t>Запись на букву «Б»</a:t>
            </a:r>
            <a:endParaRPr lang="ru-RU" sz="60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21973" y="1357023"/>
            <a:ext cx="3816424" cy="43999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 smtClean="0"/>
              <a:t>В блокнотике на странице с буквой "Б" Таня пишет : "Бабушка умерла 25 янв. 3 ч. дня 1942 г"</a:t>
            </a:r>
            <a:endParaRPr lang="ru-RU" sz="4000" dirty="0"/>
          </a:p>
        </p:txBody>
      </p:sp>
      <p:pic>
        <p:nvPicPr>
          <p:cNvPr id="7" name="Рисунок 6" descr="таня савичева"/>
          <p:cNvPicPr/>
          <p:nvPr/>
        </p:nvPicPr>
        <p:blipFill>
          <a:blip r:embed="rId3"/>
          <a:srcRect l="17477" t="15931" r="65366" b="49755"/>
          <a:stretch>
            <a:fillRect/>
          </a:stretch>
        </p:blipFill>
        <p:spPr bwMode="auto">
          <a:xfrm>
            <a:off x="899592" y="1492910"/>
            <a:ext cx="3158092" cy="4129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allpaperscraft.ru/image/stena_kirpich_dyrka_72431_3840x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" y="0"/>
            <a:ext cx="9133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1"/>
          <p:cNvSpPr>
            <a:spLocks noGrp="1"/>
          </p:cNvSpPr>
          <p:nvPr/>
        </p:nvSpPr>
        <p:spPr>
          <a:xfrm>
            <a:off x="153229" y="1004568"/>
            <a:ext cx="4058731" cy="516073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  Брату </a:t>
            </a:r>
            <a:r>
              <a:rPr lang="ru-RU" dirty="0" smtClean="0"/>
              <a:t>Леониду (Лёке) было 24 года (родился в 1917 году). Он работал строгальщиком на Судомеханическом (Адмиралтейском) заводе. </a:t>
            </a:r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/>
        </p:nvSpPr>
        <p:spPr>
          <a:xfrm>
            <a:off x="467388" y="-243408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chemeClr val="tx1"/>
                </a:solidFill>
                <a:effectLst/>
              </a:rPr>
              <a:t>Брат Леонид (Лёка)</a:t>
            </a:r>
            <a:endParaRPr lang="ru-RU" sz="60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8" name="Рисунок 7" descr="C:\Documents and Settings\Admin\Рабочий стол\Новая папка (3)\обновление1\03.jpg"/>
          <p:cNvPicPr/>
          <p:nvPr/>
        </p:nvPicPr>
        <p:blipFill>
          <a:blip r:embed="rId3"/>
          <a:srcRect l="60457" t="3198" r="1230" b="28038"/>
          <a:stretch>
            <a:fillRect/>
          </a:stretch>
        </p:blipFill>
        <p:spPr bwMode="auto">
          <a:xfrm>
            <a:off x="4211960" y="975792"/>
            <a:ext cx="4301802" cy="5669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allpaperscraft.ru/image/stena_kirpich_dyrka_72431_3840x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" y="0"/>
            <a:ext cx="9133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1"/>
          <p:cNvSpPr>
            <a:spLocks noGrp="1"/>
          </p:cNvSpPr>
          <p:nvPr/>
        </p:nvSpPr>
        <p:spPr>
          <a:xfrm>
            <a:off x="495478" y="1556792"/>
            <a:ext cx="3960440" cy="511971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dirty="0" smtClean="0"/>
              <a:t>     На букву "Л" Таня записывает: "Лека умер 17 марта в 5 </a:t>
            </a:r>
            <a:r>
              <a:rPr lang="ru-RU" dirty="0" err="1" smtClean="0"/>
              <a:t>часутр</a:t>
            </a:r>
            <a:r>
              <a:rPr lang="ru-RU" dirty="0" smtClean="0"/>
              <a:t> в 1942 г", соединив два слова в одно. </a:t>
            </a:r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/>
        </p:nvSpPr>
        <p:spPr>
          <a:xfrm>
            <a:off x="462551" y="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Запись на букву «Л»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таня савичева"/>
          <p:cNvPicPr/>
          <p:nvPr/>
        </p:nvPicPr>
        <p:blipFill>
          <a:blip r:embed="rId3"/>
          <a:srcRect l="34474" t="13725" r="48530" b="47549"/>
          <a:stretch>
            <a:fillRect/>
          </a:stretch>
        </p:blipFill>
        <p:spPr bwMode="auto">
          <a:xfrm>
            <a:off x="5004048" y="1277854"/>
            <a:ext cx="3796872" cy="4810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allpaperscraft.ru/image/stena_kirpich_dyrka_72431_3840x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" y="0"/>
            <a:ext cx="9133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1"/>
          <p:cNvSpPr>
            <a:spLocks noGrp="1"/>
          </p:cNvSpPr>
          <p:nvPr/>
        </p:nvSpPr>
        <p:spPr>
          <a:xfrm>
            <a:off x="4139952" y="1033013"/>
            <a:ext cx="4536504" cy="5368038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Но голод продолжает своё подлое дело: алиментарная дистрофия, цинга, кишечные заболевания, туберкулёз уносят жизни тысяч ленинградцев. И к Савичевым вновь врывается горе. В записной книжке на букву "В" появляются сбивчивые строчки : "Дядя Вася умер в 13 </a:t>
            </a:r>
            <a:r>
              <a:rPr lang="ru-RU" sz="2800" dirty="0" err="1" smtClean="0"/>
              <a:t>апр</a:t>
            </a:r>
            <a:r>
              <a:rPr lang="ru-RU" sz="2800" dirty="0" smtClean="0"/>
              <a:t> 2 ч ночь 1942 г".</a:t>
            </a:r>
          </a:p>
          <a:p>
            <a:endParaRPr lang="ru-RU" sz="2800" dirty="0"/>
          </a:p>
        </p:txBody>
      </p:sp>
      <p:sp>
        <p:nvSpPr>
          <p:cNvPr id="6" name="Заголовок 2"/>
          <p:cNvSpPr>
            <a:spLocks noGrp="1"/>
          </p:cNvSpPr>
          <p:nvPr/>
        </p:nvSpPr>
        <p:spPr>
          <a:xfrm>
            <a:off x="628680" y="-34607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chemeClr val="tx1"/>
                </a:solidFill>
                <a:effectLst/>
              </a:rPr>
              <a:t>Запись на букву «В»</a:t>
            </a:r>
            <a:endParaRPr lang="ru-RU" sz="60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7" name="Рисунок 6" descr="таня савичева"/>
          <p:cNvPicPr/>
          <p:nvPr/>
        </p:nvPicPr>
        <p:blipFill>
          <a:blip r:embed="rId3"/>
          <a:srcRect l="51800" t="15686" r="32551" b="47304"/>
          <a:stretch>
            <a:fillRect/>
          </a:stretch>
        </p:blipFill>
        <p:spPr bwMode="auto">
          <a:xfrm>
            <a:off x="467544" y="3861049"/>
            <a:ext cx="2678184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3" descr="C:\Documents and Settings\Admin\Рабочий стол\Новая папка (3)\обновление1\04.jpg"/>
          <p:cNvPicPr/>
          <p:nvPr/>
        </p:nvPicPr>
        <p:blipFill>
          <a:blip r:embed="rId4"/>
          <a:srcRect l="3166" r="61266" b="45040"/>
          <a:stretch>
            <a:fillRect/>
          </a:stretch>
        </p:blipFill>
        <p:spPr bwMode="auto">
          <a:xfrm>
            <a:off x="467544" y="641126"/>
            <a:ext cx="3456384" cy="3363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allpaperscraft.ru/image/stena_kirpich_dyrka_72431_3840x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" y="0"/>
            <a:ext cx="9133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1"/>
          <p:cNvSpPr>
            <a:spLocks noGrp="1"/>
          </p:cNvSpPr>
          <p:nvPr/>
        </p:nvSpPr>
        <p:spPr>
          <a:xfrm>
            <a:off x="4067944" y="1216591"/>
            <a:ext cx="4824536" cy="5048272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sz="2800" dirty="0" smtClean="0"/>
              <a:t>   А почти через месяц : "Дядя Леша 10 мая в 4 ч дня 1942 г". На букву "Л" страничка в блокноте уже занята, и приходится писать слева на развороте. Но то ли сил не хватило, то ли горе переполнило душу исстрадавшегося ребёнка - на этой странице слово "умер" Таня пропустила.</a:t>
            </a:r>
          </a:p>
          <a:p>
            <a:endParaRPr lang="ru-RU" dirty="0"/>
          </a:p>
        </p:txBody>
      </p:sp>
      <p:sp>
        <p:nvSpPr>
          <p:cNvPr id="6" name="Заголовок 2"/>
          <p:cNvSpPr>
            <a:spLocks noGrp="1"/>
          </p:cNvSpPr>
          <p:nvPr/>
        </p:nvSpPr>
        <p:spPr>
          <a:xfrm>
            <a:off x="477060" y="-2609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Запись на букву «Л»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таня савичева"/>
          <p:cNvPicPr/>
          <p:nvPr/>
        </p:nvPicPr>
        <p:blipFill>
          <a:blip r:embed="rId3"/>
          <a:srcRect l="70197" r="10741" b="58333"/>
          <a:stretch>
            <a:fillRect/>
          </a:stretch>
        </p:blipFill>
        <p:spPr bwMode="auto">
          <a:xfrm>
            <a:off x="1043608" y="3853408"/>
            <a:ext cx="2232248" cy="2787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:\Documents and Settings\Admin\Рабочий стол\Новая папка (3)\обновление1\05.jpg"/>
          <p:cNvPicPr/>
          <p:nvPr/>
        </p:nvPicPr>
        <p:blipFill>
          <a:blip r:embed="rId4"/>
          <a:srcRect l="60897" r="1603" b="41695"/>
          <a:stretch>
            <a:fillRect/>
          </a:stretch>
        </p:blipFill>
        <p:spPr bwMode="auto">
          <a:xfrm>
            <a:off x="755576" y="1201458"/>
            <a:ext cx="2361444" cy="2539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C:\Documents and Settings\Admin\Рабочий стол\Новая папка (3)\обновление1\06.jpg"/>
          <p:cNvPicPr/>
          <p:nvPr/>
        </p:nvPicPr>
        <p:blipFill>
          <a:blip r:embed="rId3"/>
          <a:srcRect l="48263"/>
          <a:stretch>
            <a:fillRect/>
          </a:stretch>
        </p:blipFill>
        <p:spPr bwMode="auto">
          <a:xfrm>
            <a:off x="18353" y="1052736"/>
            <a:ext cx="4746184" cy="5643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одержимое 1"/>
          <p:cNvSpPr>
            <a:spLocks noGrp="1"/>
          </p:cNvSpPr>
          <p:nvPr/>
        </p:nvSpPr>
        <p:spPr>
          <a:xfrm>
            <a:off x="4716016" y="764704"/>
            <a:ext cx="4421634" cy="571504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Маме - Марии Игнатьевне Савичевой  в 1941 году исполнилось 52 года . Всё хозяйство после смерти мужа , большая семья (пятеро детей) - на её плечах. Она работала мастером-надомником на  швейной фабрике</a:t>
            </a:r>
            <a:endParaRPr lang="ru-RU" dirty="0"/>
          </a:p>
        </p:txBody>
      </p:sp>
      <p:sp>
        <p:nvSpPr>
          <p:cNvPr id="12" name="Заголовок 2"/>
          <p:cNvSpPr>
            <a:spLocks noGrp="1"/>
          </p:cNvSpPr>
          <p:nvPr/>
        </p:nvSpPr>
        <p:spPr>
          <a:xfrm>
            <a:off x="257863" y="12316"/>
            <a:ext cx="8229600" cy="942996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chemeClr val="tx1"/>
                </a:solidFill>
                <a:effectLst/>
              </a:rPr>
              <a:t>Мама</a:t>
            </a:r>
            <a:endParaRPr lang="ru-RU" sz="6000" b="1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1"/>
          <p:cNvSpPr>
            <a:spLocks noGrp="1"/>
          </p:cNvSpPr>
          <p:nvPr/>
        </p:nvSpPr>
        <p:spPr>
          <a:xfrm>
            <a:off x="457200" y="1266432"/>
            <a:ext cx="4484614" cy="45720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/>
              <a:t> Мама </a:t>
            </a:r>
            <a:r>
              <a:rPr lang="ru-RU" dirty="0" smtClean="0"/>
              <a:t>- весёлый, добрый и гостеприимный человек. Сильный и выносливый. Всё всегда у неё ладится, всё получается. И вот теперь её нет. Как трудно, как страшно писать слово "умерла" - "Мама в 13 мая в 7.30 час утра 1942 г". </a:t>
            </a:r>
          </a:p>
          <a:p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/>
        </p:nvSpPr>
        <p:spPr>
          <a:xfrm>
            <a:off x="457200" y="6052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Запись на букву «М»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таня савичева"/>
          <p:cNvPicPr/>
          <p:nvPr/>
        </p:nvPicPr>
        <p:blipFill>
          <a:blip r:embed="rId3"/>
          <a:srcRect l="1362" t="53186" r="81392" b="3676"/>
          <a:stretch>
            <a:fillRect/>
          </a:stretch>
        </p:blipFill>
        <p:spPr bwMode="auto">
          <a:xfrm>
            <a:off x="5559258" y="1357298"/>
            <a:ext cx="3127541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одержимое 1"/>
          <p:cNvSpPr>
            <a:spLocks noGrp="1"/>
          </p:cNvSpPr>
          <p:nvPr/>
        </p:nvSpPr>
        <p:spPr>
          <a:xfrm>
            <a:off x="323528" y="1268760"/>
            <a:ext cx="8568952" cy="340519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/>
              <a:t> Мамы </a:t>
            </a:r>
            <a:r>
              <a:rPr lang="ru-RU" dirty="0" smtClean="0"/>
              <a:t>не стало, всё рухнуло. Горе сковало тело, не хотелось шевелиться, двигаться. "Савичевы умерли", "Умерли все", "Осталась одна Таня". Карандаш царапает - уже весь исписан. Пальцы не слушаются, будто деревянные, но чётко подводят итог. Каждую запись Таня словно чеканит на отдельных листочках с соответствующей буквой - "М", "С", "У", "О". </a:t>
            </a:r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/>
        </p:nvSpPr>
        <p:spPr>
          <a:xfrm>
            <a:off x="457913" y="-99392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chemeClr val="tx1"/>
                </a:solidFill>
                <a:effectLst/>
              </a:rPr>
              <a:t>«Осталась одна Таня»</a:t>
            </a:r>
            <a:endParaRPr lang="ru-RU" sz="60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5" name="Рисунок 4" descr="таня савичева"/>
          <p:cNvPicPr/>
          <p:nvPr/>
        </p:nvPicPr>
        <p:blipFill>
          <a:blip r:embed="rId3"/>
          <a:srcRect l="19092" t="55637" r="26135"/>
          <a:stretch>
            <a:fillRect/>
          </a:stretch>
        </p:blipFill>
        <p:spPr bwMode="auto">
          <a:xfrm>
            <a:off x="1043608" y="4454557"/>
            <a:ext cx="4248472" cy="2286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Documents and Settings\Admin\Рабочий стол\Новая папка (3)\обновление1\08.jpg"/>
          <p:cNvPicPr/>
          <p:nvPr/>
        </p:nvPicPr>
        <p:blipFill>
          <a:blip r:embed="rId4">
            <a:lum bright="10000"/>
          </a:blip>
          <a:srcRect l="46134"/>
          <a:stretch>
            <a:fillRect/>
          </a:stretch>
        </p:blipFill>
        <p:spPr bwMode="auto">
          <a:xfrm>
            <a:off x="5436096" y="4314426"/>
            <a:ext cx="1924289" cy="2351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G:\1ИСА\кл час\12nNsIxhYIM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98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2"/>
          <p:cNvSpPr>
            <a:spLocks noGrp="1"/>
          </p:cNvSpPr>
          <p:nvPr/>
        </p:nvSpPr>
        <p:spPr>
          <a:xfrm>
            <a:off x="458219" y="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chemeClr val="tx1"/>
                </a:solidFill>
                <a:effectLst/>
              </a:rPr>
              <a:t>Память о Тане</a:t>
            </a:r>
            <a:endParaRPr lang="ru-RU" sz="60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4716016" y="1412776"/>
            <a:ext cx="41348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	Нашли  Анну Михайловну Журкину, которая в ту пору работала в больнице санитаркой. Она-то и показала могилу Тани (запомнила это место, поскольку хоронила её сама вместе с конюхом, работавшим тогда при больнице).</a:t>
            </a:r>
            <a:endParaRPr lang="ru-RU" sz="2400" dirty="0"/>
          </a:p>
        </p:txBody>
      </p:sp>
      <p:pic>
        <p:nvPicPr>
          <p:cNvPr id="17410" name="Picture 2" descr="http://www.edyta-piecha.ru/images/sh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46933"/>
            <a:ext cx="4320480" cy="54224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одержимое 1"/>
          <p:cNvSpPr>
            <a:spLocks noGrp="1"/>
          </p:cNvSpPr>
          <p:nvPr/>
        </p:nvSpPr>
        <p:spPr>
          <a:xfrm>
            <a:off x="4860032" y="84669"/>
            <a:ext cx="4580631" cy="6357982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200" b="1" dirty="0" smtClean="0"/>
              <a:t>   </a:t>
            </a:r>
            <a:r>
              <a:rPr lang="ru-RU" sz="3500" b="1" dirty="0" smtClean="0"/>
              <a:t>В</a:t>
            </a:r>
            <a:r>
              <a:rPr lang="ru-RU" sz="3500" dirty="0" smtClean="0"/>
              <a:t> мае 1972 года в </a:t>
            </a:r>
            <a:r>
              <a:rPr lang="ru-RU" sz="3500" dirty="0" err="1" smtClean="0"/>
              <a:t>Шатках</a:t>
            </a:r>
            <a:r>
              <a:rPr lang="ru-RU" sz="3500" dirty="0" smtClean="0"/>
              <a:t> рядом с могилой Тани был сооружён памятник, запечатлевший в металле страницы её блокадного дневника </a:t>
            </a:r>
          </a:p>
          <a:p>
            <a:pPr>
              <a:buNone/>
            </a:pPr>
            <a:r>
              <a:rPr lang="ru-RU" sz="3500" dirty="0" smtClean="0"/>
              <a:t>   на красной кирпичной стене. </a:t>
            </a:r>
          </a:p>
          <a:p>
            <a:endParaRPr lang="ru-RU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26027"/>
            <a:ext cx="4824536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одержимое 1"/>
          <p:cNvSpPr>
            <a:spLocks noGrp="1"/>
          </p:cNvSpPr>
          <p:nvPr/>
        </p:nvSpPr>
        <p:spPr>
          <a:xfrm>
            <a:off x="-24083" y="524247"/>
            <a:ext cx="4857784" cy="350046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dirty="0" smtClean="0"/>
              <a:t>   В 1982 году на  могиле был сооружён гранитный памятник с бронзовым барельефом Тани. Позже рядом с кладбищем оформили площадь.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33701" y="4024709"/>
            <a:ext cx="3352802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/>
              <a:t>А неподалёку одну из улиц назвали именем Тани Савичевой.</a:t>
            </a:r>
            <a:endParaRPr lang="ru-RU" sz="2800" dirty="0"/>
          </a:p>
        </p:txBody>
      </p:sp>
      <p:pic>
        <p:nvPicPr>
          <p:cNvPr id="8" name="Рисунок 7" descr="C:\Documents and Settings\Admin\Рабочий стол\Новая папка (3)\обновление1\ffd01981743410a3865a944bc5ccd629_ful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8884" y="3668206"/>
            <a:ext cx="3371850" cy="2528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 descr="http://toksovotur.ru/wp-content/gallery/podorogezhizni/dorogazhizni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520" y="529330"/>
            <a:ext cx="3818928" cy="30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одержимое 1"/>
          <p:cNvSpPr>
            <a:spLocks noGrp="1"/>
          </p:cNvSpPr>
          <p:nvPr/>
        </p:nvSpPr>
        <p:spPr>
          <a:xfrm>
            <a:off x="500034" y="697131"/>
            <a:ext cx="5072098" cy="3429024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 panose="05020102010507070707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anose="05020102010507070707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sz="3100" dirty="0" smtClean="0"/>
              <a:t>   </a:t>
            </a:r>
            <a:r>
              <a:rPr lang="ru-RU" sz="3200" dirty="0" smtClean="0"/>
              <a:t>Подлинный документ, блокадный дневник, до сегодняшнего дня хранится в Государственном Музее истории Санкт-Петербурга</a:t>
            </a:r>
            <a:endParaRPr lang="ru-RU" sz="3100" dirty="0" smtClean="0"/>
          </a:p>
          <a:p>
            <a:pPr>
              <a:buNone/>
            </a:pPr>
            <a:r>
              <a:rPr lang="ru-RU" dirty="0" smtClean="0"/>
              <a:t>	  </a:t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6" name="TextBox 4"/>
          <p:cNvSpPr txBox="1"/>
          <p:nvPr/>
        </p:nvSpPr>
        <p:spPr>
          <a:xfrm>
            <a:off x="5214942" y="3554651"/>
            <a:ext cx="342902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dirty="0" smtClean="0"/>
              <a:t>А фотокопия - в экспозиции Пискаревского </a:t>
            </a:r>
            <a:br>
              <a:rPr lang="ru-RU" sz="3000" dirty="0" smtClean="0"/>
            </a:br>
            <a:r>
              <a:rPr lang="ru-RU" sz="3000" dirty="0" smtClean="0"/>
              <a:t>мемориального кладбища. </a:t>
            </a:r>
          </a:p>
          <a:p>
            <a:endParaRPr lang="ru-RU" dirty="0"/>
          </a:p>
        </p:txBody>
      </p:sp>
      <p:pic>
        <p:nvPicPr>
          <p:cNvPr id="7" name="Рисунок 6" descr="Блокадная хроника Тани Савичевой"/>
          <p:cNvPicPr/>
          <p:nvPr/>
        </p:nvPicPr>
        <p:blipFill>
          <a:blip r:embed="rId3"/>
          <a:srcRect l="2827" r="51943" b="56146"/>
          <a:stretch>
            <a:fillRect/>
          </a:stretch>
        </p:blipFill>
        <p:spPr bwMode="auto">
          <a:xfrm>
            <a:off x="6143636" y="625693"/>
            <a:ext cx="221933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Блокадная хроника Тани Савичевой"/>
          <p:cNvPicPr/>
          <p:nvPr/>
        </p:nvPicPr>
        <p:blipFill>
          <a:blip r:embed="rId3"/>
          <a:srcRect t="56146"/>
          <a:stretch>
            <a:fillRect/>
          </a:stretch>
        </p:blipFill>
        <p:spPr bwMode="auto">
          <a:xfrm>
            <a:off x="714348" y="3840403"/>
            <a:ext cx="3786214" cy="1900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260350"/>
            <a:ext cx="5688012" cy="551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Прямоугольник 1"/>
          <p:cNvSpPr/>
          <p:nvPr/>
        </p:nvSpPr>
        <p:spPr>
          <a:xfrm>
            <a:off x="1619250" y="5876925"/>
            <a:ext cx="60483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b="1" dirty="0">
                <a:latin typeface="Georgia" panose="02040502050405020303" pitchFamily="18" charset="0"/>
                <a:ea typeface="Arial" panose="020B0604020202020204" pitchFamily="34" charset="0"/>
              </a:rPr>
              <a:t>6 августа 1945 года на Хиросиму  была сброшена атомная бомба.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-fotki.yandex.ru/get/3905/timskorenko.14/0_50da5_65c58388_X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7" y="260648"/>
            <a:ext cx="8353176" cy="48965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Прямоугольник 1"/>
          <p:cNvSpPr/>
          <p:nvPr/>
        </p:nvSpPr>
        <p:spPr>
          <a:xfrm>
            <a:off x="539749" y="5272564"/>
            <a:ext cx="8208963" cy="147732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b="1" dirty="0">
                <a:latin typeface="Georgia" panose="02040502050405020303" pitchFamily="18" charset="0"/>
                <a:ea typeface="Arial" panose="020B0604020202020204" pitchFamily="34" charset="0"/>
              </a:rPr>
              <a:t>В течении 1945-46 годов в Хиросиме умерло около 145000 человек – как от взрыва, так и от </a:t>
            </a:r>
            <a:r>
              <a:rPr b="1" dirty="0" err="1">
                <a:latin typeface="Georgia" panose="02040502050405020303" pitchFamily="18" charset="0"/>
                <a:ea typeface="Arial" panose="020B0604020202020204" pitchFamily="34" charset="0"/>
              </a:rPr>
              <a:t>его</a:t>
            </a:r>
            <a:r>
              <a:rPr b="1" dirty="0">
                <a:latin typeface="Georgia" panose="02040502050405020303" pitchFamily="18" charset="0"/>
                <a:ea typeface="Arial" panose="020B0604020202020204" pitchFamily="34" charset="0"/>
              </a:rPr>
              <a:t> </a:t>
            </a:r>
            <a:r>
              <a:rPr b="1" dirty="0" err="1" smtClean="0">
                <a:latin typeface="Georgia" panose="02040502050405020303" pitchFamily="18" charset="0"/>
                <a:ea typeface="Arial" panose="020B0604020202020204" pitchFamily="34" charset="0"/>
              </a:rPr>
              <a:t>последствий</a:t>
            </a:r>
            <a:r>
              <a:rPr b="1" dirty="0" smtClean="0">
                <a:latin typeface="Georgia" panose="02040502050405020303" pitchFamily="18" charset="0"/>
                <a:ea typeface="Arial" panose="020B0604020202020204" pitchFamily="34" charset="0"/>
              </a:rPr>
              <a:t>. </a:t>
            </a:r>
            <a:r>
              <a:rPr b="1" dirty="0">
                <a:latin typeface="Georgia" panose="02040502050405020303" pitchFamily="18" charset="0"/>
                <a:ea typeface="Arial" panose="020B0604020202020204" pitchFamily="34" charset="0"/>
              </a:rPr>
              <a:t>Эти смерти были кометой – а за ними потянулся многолетний шлейф из смертей от лучевой болезни.</a:t>
            </a:r>
          </a:p>
          <a:p>
            <a:pPr>
              <a:buNone/>
            </a:pPr>
            <a:endParaRPr b="1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/>
          <p:nvPr/>
        </p:nvSpPr>
        <p:spPr>
          <a:xfrm>
            <a:off x="855663" y="692150"/>
            <a:ext cx="6210300" cy="1187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sz="66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Сасаки Садако </a:t>
            </a:r>
            <a:endParaRPr sz="66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638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662" y="1879600"/>
            <a:ext cx="3428305" cy="4567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164" y="1879600"/>
            <a:ext cx="3861291" cy="4567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/>
          <p:nvPr/>
        </p:nvSpPr>
        <p:spPr>
          <a:xfrm>
            <a:off x="5508104" y="1124744"/>
            <a:ext cx="3132088" cy="5016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sz="2000" b="1" dirty="0">
                <a:latin typeface="Georgia" panose="02040502050405020303" pitchFamily="18" charset="0"/>
                <a:ea typeface="Arial" panose="020B0604020202020204" pitchFamily="34" charset="0"/>
              </a:rPr>
              <a:t>Маленькой девочке </a:t>
            </a:r>
            <a:r>
              <a:rPr sz="2000" b="1" dirty="0" err="1">
                <a:latin typeface="Georgia" panose="02040502050405020303" pitchFamily="18" charset="0"/>
                <a:ea typeface="Arial" panose="020B0604020202020204" pitchFamily="34" charset="0"/>
              </a:rPr>
              <a:t>Сасаки</a:t>
            </a:r>
            <a:r>
              <a:rPr sz="2000" b="1" dirty="0">
                <a:latin typeface="Georgia" panose="02040502050405020303" pitchFamily="18" charset="0"/>
                <a:ea typeface="Arial" panose="020B0604020202020204" pitchFamily="34" charset="0"/>
              </a:rPr>
              <a:t> </a:t>
            </a:r>
            <a:r>
              <a:rPr sz="2000" b="1" dirty="0" err="1" smtClean="0">
                <a:latin typeface="Georgia" panose="02040502050405020303" pitchFamily="18" charset="0"/>
                <a:ea typeface="Arial" panose="020B0604020202020204" pitchFamily="34" charset="0"/>
              </a:rPr>
              <a:t>Садако</a:t>
            </a:r>
            <a:r>
              <a:rPr sz="2000" b="1" dirty="0" smtClean="0">
                <a:latin typeface="Georgia" panose="02040502050405020303" pitchFamily="18" charset="0"/>
                <a:ea typeface="Arial" panose="020B0604020202020204" pitchFamily="34" charset="0"/>
              </a:rPr>
              <a:t> </a:t>
            </a:r>
            <a:r>
              <a:rPr sz="2000" b="1" dirty="0">
                <a:latin typeface="Georgia" panose="02040502050405020303" pitchFamily="18" charset="0"/>
                <a:ea typeface="Arial" panose="020B0604020202020204" pitchFamily="34" charset="0"/>
              </a:rPr>
              <a:t>на момент взрыва было 2 года: она родилась 7 января 1943 года, в разгар II мировой войны. Дом Садако находился не более чем в двух километрах от эпицентра взрыва (около 1,5 км), но Садако повезло – она осталась жива. И даже не получила ни </a:t>
            </a:r>
            <a:r>
              <a:rPr sz="2000" b="1" dirty="0" err="1">
                <a:latin typeface="Georgia" panose="02040502050405020303" pitchFamily="18" charset="0"/>
                <a:ea typeface="Arial" panose="020B0604020202020204" pitchFamily="34" charset="0"/>
              </a:rPr>
              <a:t>царапины</a:t>
            </a:r>
            <a:r>
              <a:rPr sz="2000" b="1" dirty="0" smtClean="0">
                <a:latin typeface="Georgia" panose="02040502050405020303" pitchFamily="18" charset="0"/>
                <a:ea typeface="Arial" panose="020B0604020202020204" pitchFamily="34" charset="0"/>
              </a:rPr>
              <a:t>.</a:t>
            </a:r>
            <a:endParaRPr sz="2000" b="1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  <p:pic>
        <p:nvPicPr>
          <p:cNvPr id="19460" name="Picture 4" descr="http://img-fotki.yandex.ru/get/3714/timskorenko.14/0_50dab_ec50110f_X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404664"/>
            <a:ext cx="4320480" cy="6192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/>
          <p:nvPr/>
        </p:nvSpPr>
        <p:spPr>
          <a:xfrm>
            <a:off x="5920747" y="1412776"/>
            <a:ext cx="3312368" cy="48936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sz="2400" b="1" dirty="0" err="1" smtClean="0">
                <a:latin typeface="Georgia" panose="02040502050405020303" pitchFamily="18" charset="0"/>
                <a:ea typeface="Arial" panose="020B0604020202020204" pitchFamily="34" charset="0"/>
              </a:rPr>
              <a:t>Тот</a:t>
            </a:r>
            <a:r>
              <a:rPr sz="2400" b="1" dirty="0">
                <a:latin typeface="Georgia" panose="02040502050405020303" pitchFamily="18" charset="0"/>
                <a:ea typeface="Arial" panose="020B0604020202020204" pitchFamily="34" charset="0"/>
              </a:rPr>
              <a:t>, кто сложит 1000 бумажных журавликов, получит от судьбы в подарок одно желание – длинную жизнь, излечение от болезни или травмы. Его – желание – принесёт в </a:t>
            </a:r>
            <a:r>
              <a:rPr sz="2400" b="1" dirty="0" err="1">
                <a:latin typeface="Georgia" panose="02040502050405020303" pitchFamily="18" charset="0"/>
                <a:ea typeface="Arial" panose="020B0604020202020204" pitchFamily="34" charset="0"/>
              </a:rPr>
              <a:t>клюве</a:t>
            </a:r>
            <a:r>
              <a:rPr sz="2400" b="1" dirty="0">
                <a:latin typeface="Georgia" panose="02040502050405020303" pitchFamily="18" charset="0"/>
                <a:ea typeface="Arial" panose="020B0604020202020204" pitchFamily="34" charset="0"/>
              </a:rPr>
              <a:t> </a:t>
            </a:r>
            <a:r>
              <a:rPr sz="2400" b="1" dirty="0" err="1" smtClean="0">
                <a:latin typeface="Georgia" panose="02040502050405020303" pitchFamily="18" charset="0"/>
                <a:ea typeface="Arial" panose="020B0604020202020204" pitchFamily="34" charset="0"/>
              </a:rPr>
              <a:t>журавль</a:t>
            </a:r>
            <a:r>
              <a:rPr lang="ru-RU" sz="2400" b="1" dirty="0" smtClean="0">
                <a:latin typeface="Georgia" panose="02040502050405020303" pitchFamily="18" charset="0"/>
                <a:ea typeface="Arial" panose="020B0604020202020204" pitchFamily="34" charset="0"/>
              </a:rPr>
              <a:t>.</a:t>
            </a:r>
            <a:endParaRPr sz="2400" b="1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  <p:pic>
        <p:nvPicPr>
          <p:cNvPr id="2253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04664"/>
            <a:ext cx="5544616" cy="626469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404664"/>
            <a:ext cx="7620000" cy="55446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Прямоугольник 1"/>
          <p:cNvSpPr/>
          <p:nvPr/>
        </p:nvSpPr>
        <p:spPr>
          <a:xfrm>
            <a:off x="539552" y="6093296"/>
            <a:ext cx="8136904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sz="2000" b="1" dirty="0">
                <a:latin typeface="Georgia" panose="02040502050405020303" pitchFamily="18" charset="0"/>
                <a:ea typeface="Arial" panose="020B0604020202020204" pitchFamily="34" charset="0"/>
              </a:rPr>
              <a:t>У основания монумента надпись: «Это наш крик и наша молитва о мире во всём мире».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1ИСА\кл час\8lKWUvm4eag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69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100" y="1916113"/>
            <a:ext cx="2286000" cy="343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908050"/>
            <a:ext cx="60960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Прямоугольник 1"/>
          <p:cNvSpPr/>
          <p:nvPr/>
        </p:nvSpPr>
        <p:spPr>
          <a:xfrm>
            <a:off x="221634" y="6037944"/>
            <a:ext cx="87010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sz="2800" b="1" dirty="0">
                <a:latin typeface="Georgia" panose="02040502050405020303" pitchFamily="18" charset="0"/>
                <a:ea typeface="Arial" panose="020B0604020202020204" pitchFamily="34" charset="0"/>
              </a:rPr>
              <a:t>Люди мира, на минуту встаньте…</a:t>
            </a:r>
            <a:endParaRPr b="1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6190" y="1917065"/>
            <a:ext cx="3915410" cy="22098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br>
              <a:rPr lang="ru-RU" sz="6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ru-RU" sz="6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«Трагедия Беслана»</a:t>
            </a:r>
            <a:endParaRPr lang="ru-RU" sz="6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43167"/>
            <a:ext cx="359410" cy="4572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229600" cy="378296"/>
          </a:xfrm>
        </p:spPr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1 сентября</a:t>
            </a:r>
            <a:br>
              <a:rPr lang="ru-RU" sz="3600" dirty="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2004 года</a:t>
            </a:r>
            <a:endParaRPr lang="ru-RU" sz="36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24544" y="692696"/>
            <a:ext cx="3312368" cy="633670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		</a:t>
            </a:r>
          </a:p>
          <a:p>
            <a:pPr>
              <a:lnSpc>
                <a:spcPct val="90000"/>
              </a:lnSpc>
              <a:buNone/>
            </a:pPr>
            <a:r>
              <a:rPr lang="ru-RU" sz="2400" dirty="0" smtClean="0"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cs typeface="Times New Roman" panose="02020603050405020304" pitchFamily="18" charset="0"/>
              </a:rPr>
              <a:t>   </a:t>
            </a:r>
          </a:p>
          <a:p>
            <a:pPr>
              <a:lnSpc>
                <a:spcPct val="90000"/>
              </a:lnSpc>
              <a:buNone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  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Группа вооруженных боевиков приехала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в Беслан на трех автомашинах  и захватила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школу,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где в тот момент проходила утренняя линейка.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момент захвата и в первые часы после этого террористы убили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17 человек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. </a:t>
            </a:r>
            <a:b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Все 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три дня террористы отказывались от передачи заложникам лекарств, воды и продуктов питания. </a:t>
            </a:r>
            <a:endParaRPr lang="ru-RU" sz="2000" dirty="0">
              <a:solidFill>
                <a:schemeClr val="bg2">
                  <a:lumMod val="1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1231444483_24.jpg"/>
          <p:cNvPicPr>
            <a:picLocks noChangeAspect="1"/>
          </p:cNvPicPr>
          <p:nvPr/>
        </p:nvPicPr>
        <p:blipFill>
          <a:blip r:embed="rId2" cstate="print"/>
          <a:srcRect l="10213"/>
          <a:stretch>
            <a:fillRect/>
          </a:stretch>
        </p:blipFill>
        <p:spPr>
          <a:xfrm>
            <a:off x="3280793" y="332656"/>
            <a:ext cx="5395664" cy="3456384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 descr="9988464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0792" y="3684645"/>
            <a:ext cx="5395665" cy="3168352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589640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сентября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2004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1" y="1546853"/>
            <a:ext cx="4154895" cy="4762467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300" dirty="0" smtClean="0">
                <a:cs typeface="Times New Roman" panose="02020603050405020304" pitchFamily="18" charset="0"/>
              </a:rPr>
              <a:t>В</a:t>
            </a:r>
            <a:r>
              <a:rPr lang="ru-RU" sz="2300" spc="-150" dirty="0" smtClean="0">
                <a:cs typeface="Times New Roman" panose="02020603050405020304" pitchFamily="18" charset="0"/>
              </a:rPr>
              <a:t> </a:t>
            </a:r>
            <a:r>
              <a:rPr lang="ru-RU" sz="2300" spc="-150" dirty="0" smtClean="0">
                <a:cs typeface="Times New Roman" panose="02020603050405020304" pitchFamily="18" charset="0"/>
              </a:rPr>
              <a:t>спортзале школы раздались два мощных взрыва. Часть заложников бросилась бежать и боевики открыли по ним огонь. В ответ спецподразделения были вынуждены начать незапланированный штурм здания.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300" spc="-150" dirty="0" smtClean="0">
                <a:cs typeface="Times New Roman" panose="02020603050405020304" pitchFamily="18" charset="0"/>
              </a:rPr>
              <a:t>	</a:t>
            </a:r>
            <a:endParaRPr lang="ru-RU" sz="2300" spc="-150" dirty="0"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b_773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620688"/>
            <a:ext cx="4157464" cy="304609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Рисунок 4" descr="beslan_2_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789040"/>
            <a:ext cx="4157464" cy="2736304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тенд в холл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268760"/>
            <a:ext cx="8784976" cy="532859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5600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Стенд памяти, расположенный в холле новой школы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узе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160" y="1052741"/>
            <a:ext cx="8640960" cy="576064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840" y="-315416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музей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/>
          <p:nvPr/>
        </p:nvSpPr>
        <p:spPr>
          <a:xfrm>
            <a:off x="399581" y="13467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	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Город ангелов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  — название мемориального кладбища, находящегося в Беслане, на котором похоронены 266 человек, погибших во время террористического акта в Беслане 1 сентября 2004 года. На территории кладбища находится памятник «Древо скорби», 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хачкар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 подаренный детьми Армении и памятник бойцам спецназа, погибшим при штурме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бесланской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школы №1.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0722" name="Picture 2" descr="https://upload.wikimedia.org/wikipedia/commons/thumb/5/5c/Gorod_angelov6.jpg/800px-Gorod_angelov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789040"/>
            <a:ext cx="3899925" cy="2924944"/>
          </a:xfrm>
          <a:prstGeom prst="rect">
            <a:avLst/>
          </a:prstGeom>
          <a:noFill/>
        </p:spPr>
      </p:pic>
      <p:pic>
        <p:nvPicPr>
          <p:cNvPr id="30724" name="Picture 4" descr="https://upload.wikimedia.org/wikipedia/commons/thumb/9/9e/Gorod_angelov1.jpg/800px-Gorod_angelov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789040"/>
            <a:ext cx="3888432" cy="29163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874846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 спустя на мемориальном кладбище Беслана, 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захоронены жертвы теракта, 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состоялось открытие памятника  «Древо скорби» 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 descr="1 сентября: день в истории. 21.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772692"/>
            <a:ext cx="3739853" cy="4986470"/>
          </a:xfrm>
          <a:prstGeom prst="rect">
            <a:avLst/>
          </a:prstGeom>
          <a:noFill/>
        </p:spPr>
      </p:pic>
      <p:pic>
        <p:nvPicPr>
          <p:cNvPr id="4" name="Содержимое 3" descr="Beslan_Gorod_Angelo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348880"/>
            <a:ext cx="4392488" cy="29210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1ИСА\кл час\photo_32724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630"/>
            <a:ext cx="9144000" cy="686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505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ctrTitle"/>
          </p:nvPr>
        </p:nvSpPr>
        <p:spPr>
          <a:xfrm>
            <a:off x="457200" y="549275"/>
            <a:ext cx="8458200" cy="1727200"/>
          </a:xfrm>
          <a:ln/>
        </p:spPr>
        <p:txBody>
          <a:bodyPr vert="horz" wrap="square" anchor="b" anchorCtr="0"/>
          <a:lstStyle/>
          <a:p>
            <a:pPr algn="ctr">
              <a:buClrTx/>
              <a:buSzTx/>
              <a:buFontTx/>
              <a:buNone/>
            </a:pPr>
            <a:r>
              <a:rPr kumimoji="0" sz="8800" kern="1200" dirty="0">
                <a:latin typeface="+mj-lt"/>
                <a:ea typeface="+mj-ea"/>
                <a:cs typeface="+mj-cs"/>
              </a:rPr>
              <a:t>Мы хотим мира</a:t>
            </a:r>
          </a:p>
        </p:txBody>
      </p:sp>
      <p:sp>
        <p:nvSpPr>
          <p:cNvPr id="348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900488"/>
            <a:ext cx="4953000" cy="1752600"/>
          </a:xfrm>
          <a:ln/>
        </p:spPr>
        <p:txBody>
          <a:bodyPr vert="horz" wrap="square" anchor="t" anchorCtr="0"/>
          <a:lstStyle/>
          <a:p>
            <a:pPr marL="63500">
              <a:buClr>
                <a:srgbClr val="A04DA3"/>
              </a:buClr>
              <a:buSzTx/>
              <a:buFont typeface="Georgia" panose="02040502050405020303" pitchFamily="18" charset="0"/>
            </a:pPr>
            <a:endParaRPr kumimoji="0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34820" name="Picture 2" descr="1 (700x556, 72Kb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1650" y="3789363"/>
            <a:ext cx="3562350" cy="283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Picture 2" descr="2 (700x453, 77Kb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975" y="3716338"/>
            <a:ext cx="4546600" cy="294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Picture 2" descr="3 (700x525, 74Kb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16338"/>
            <a:ext cx="3359150" cy="30250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 anchorCtr="0"/>
          <a:lstStyle/>
          <a:p>
            <a:pPr>
              <a:buNone/>
            </a:pPr>
            <a:endParaRPr kumimoji="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9219" name="Picture 2" descr="http://g3.s3.forblabla.com/u34/photo6EBA/20078320682-0/original.jpg#200783206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57563"/>
            <a:ext cx="4667250" cy="3500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2" descr="http://g1.s3.forblabla.com/u34/photo71B4/20747539229-0/original.jpg#207475392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0" y="3357563"/>
            <a:ext cx="4667250" cy="3500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2" descr="http://g4.s3.forblabla.com/u38/photo92B4/20970612078-0/large.jpg#209706120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0"/>
            <a:ext cx="47879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2" descr="http://g4.s3.forblabla.com/u34/photoB0F2/20755194870-0/large.jpg#207551948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36512"/>
            <a:ext cx="4500563" cy="3375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 anchorCtr="0"/>
          <a:lstStyle/>
          <a:p>
            <a:pPr>
              <a:buNone/>
            </a:pPr>
            <a:endParaRPr kumimoji="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56323" name="Picture 2" descr="http://g2.s3.forblabla.com/u34/photoB943/20424413417-0/original.jpg#204244134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 anchorCtr="0"/>
          <a:lstStyle/>
          <a:p>
            <a:pPr>
              <a:buNone/>
            </a:pPr>
            <a:endParaRPr kumimoji="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58371" name="Picture 2" descr="http://g2.s3.forblabla.com/u38/photo49B9/20647486266-0/large.jpg#206474862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6062" y="-185737"/>
            <a:ext cx="9390062" cy="7043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 anchorCtr="0"/>
          <a:lstStyle/>
          <a:p>
            <a:pPr>
              <a:buNone/>
            </a:pPr>
            <a:endParaRPr kumimoji="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2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 anchorCtr="0"/>
          <a:lstStyle/>
          <a:p>
            <a:pPr>
              <a:buNone/>
            </a:pPr>
            <a:endParaRPr kumimoji="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90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anchor="ctr" anchorCtr="0"/>
          <a:lstStyle/>
          <a:p>
            <a:pPr>
              <a:buNone/>
            </a:pPr>
            <a:endParaRPr kumimoji="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57347" name="Picture 2" descr="http://g4.s3.forblabla.com/u37/photoAB9E/20532122021-0/large.jpg#205321220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8" name="Picture 2" descr="http://g3.s3.forblabla.com/u38/photoBA95/20978267719-0/large.jpg#209782677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9" name="Picture 2" descr="http://g2.s3.forblabla.com/u37/photoEE9E/20539777662-0/large.jpg#205397776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4513263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0" name="Picture 2" descr="http://g1.s3.forblabla.com/u34/photo286C/20985923360-0/large.jpg#209859233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0563" y="-23812"/>
            <a:ext cx="4643437" cy="348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16bc5707448a13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6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3396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&amp;SHcy;&amp;kcy;&amp;ocy;&amp;lcy;&amp;softcy;&amp;ncy;&amp;icy;&amp;kcy;&amp;icy; &amp;scy; &amp;fcy;&amp;lcy;&amp;acy;&amp;gcy;&amp;acy;&amp;mcy;&amp;icy; &amp;gcy;&amp;ocy;&amp;scy;&amp;ucy;&amp;dcy;&amp;acy;&amp;rcy;&amp;scy;&amp;tcy;&amp;vcy; — &amp;chcy;&amp;lcy;&amp;iecy;&amp;ncy;&amp;ocy;&amp;vcy; &amp;Ocy;&amp;Ocy;&amp;Ncy; &amp;ucy;&amp;chcy;&amp;acy;&amp;scy;&amp;tcy;&amp;vcy;&amp;ucy;&amp;yucy;&amp;tcy; 18 &amp;scy;&amp;iecy;&amp;ncy;&amp;tcy;&amp;yacy;&amp;bcy;&amp;rcy;&amp;yacy; &amp;vcy; &amp;mcy;&amp;iecy;&amp;rcy;&amp;ocy;&amp;pcy;&amp;rcy;&amp;icy;&amp;yacy;&amp;tcy;&amp;icy;&amp;yacy;&amp;khcy; &amp;pcy;&amp;ocy; &amp;scy;&amp;lcy;&amp;ucy;&amp;chcy;&amp;acy;&amp;yucy; &amp;Mcy;&amp;iecy;&amp;zhcy;&amp;dcy;&amp;ucy;&amp;ncy;&amp;acy;&amp;rcy;&amp;ocy;&amp;dcy;&amp;ncy;&amp;ocy;&amp;gcy;&amp;ocy; &amp;dcy;&amp;ncy;&amp;yacy; &amp;mcy;&amp;icy;&amp;rcy;&amp;acy;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0" y="279400"/>
            <a:ext cx="4457700" cy="494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79400"/>
            <a:ext cx="4643438" cy="494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Прямоугольник 3"/>
          <p:cNvSpPr/>
          <p:nvPr/>
        </p:nvSpPr>
        <p:spPr>
          <a:xfrm>
            <a:off x="395289" y="5589240"/>
            <a:ext cx="8496300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sz="2400" b="1" dirty="0">
                <a:latin typeface="Georgia" panose="02040502050405020303" pitchFamily="18" charset="0"/>
                <a:ea typeface="Arial" panose="020B0604020202020204" pitchFamily="34" charset="0"/>
              </a:rPr>
              <a:t>21 сентября  во всем мире  празднуется </a:t>
            </a:r>
          </a:p>
          <a:p>
            <a:pPr algn="ctr">
              <a:buNone/>
            </a:pPr>
            <a:r>
              <a:rPr sz="2400" b="1" dirty="0">
                <a:latin typeface="Georgia" panose="02040502050405020303" pitchFamily="18" charset="0"/>
                <a:ea typeface="Arial" panose="020B0604020202020204" pitchFamily="34" charset="0"/>
              </a:rPr>
              <a:t> международный день мира.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un.org/zh/aboutun/thisistheun/images/peacebe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67" y="116632"/>
            <a:ext cx="8640960" cy="6192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Прямоугольник 2"/>
          <p:cNvSpPr/>
          <p:nvPr/>
        </p:nvSpPr>
        <p:spPr>
          <a:xfrm>
            <a:off x="117347" y="6309320"/>
            <a:ext cx="8675688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sz="2400" b="1" dirty="0" smtClean="0">
                <a:latin typeface="Georgia" panose="02040502050405020303" pitchFamily="18" charset="0"/>
                <a:ea typeface="Arial" panose="020B0604020202020204" pitchFamily="34" charset="0"/>
              </a:rPr>
              <a:t>«К</a:t>
            </a:r>
            <a:r>
              <a:rPr lang="ru-RU" sz="2400" b="1" dirty="0" smtClean="0">
                <a:latin typeface="Georgia" panose="02040502050405020303" pitchFamily="18" charset="0"/>
                <a:ea typeface="Arial" panose="020B0604020202020204" pitchFamily="34" charset="0"/>
              </a:rPr>
              <a:t>ОЛОКОЛ МИРА</a:t>
            </a:r>
            <a:r>
              <a:rPr sz="2400" b="1" dirty="0" smtClean="0">
                <a:latin typeface="Georgia" panose="02040502050405020303" pitchFamily="18" charset="0"/>
                <a:ea typeface="Arial" panose="020B0604020202020204" pitchFamily="34" charset="0"/>
              </a:rPr>
              <a:t>»</a:t>
            </a:r>
            <a:endParaRPr sz="2400" b="1" dirty="0">
              <a:latin typeface="Georgia" panose="02040502050405020303" pitchFamily="18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7199" y="530962"/>
            <a:ext cx="7924254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50" normalizeH="0" baseline="0" noProof="0" dirty="0" smtClean="0">
                <a:ln w="11430"/>
                <a:uLnTx/>
                <a:uFillTx/>
                <a:latin typeface="+mn-lt"/>
                <a:ea typeface="+mn-ea"/>
                <a:cs typeface="+mn-cs"/>
              </a:rPr>
              <a:t>Дети мира - за мир!</a:t>
            </a:r>
          </a:p>
        </p:txBody>
      </p:sp>
      <p:pic>
        <p:nvPicPr>
          <p:cNvPr id="29699" name="Picture 2" descr="http://g4.s3.forblabla.com/u38/photoF04C/20585711508-0/large.jpg#205857115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1340768"/>
            <a:ext cx="3563938" cy="267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2" descr="C:\Users\Baranzeva\Downloads\для  мира\getImage (3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9675" y="1196752"/>
            <a:ext cx="5286822" cy="540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Picture 2" descr="http://newsgeorgia.ru/images/21347/69/21347698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925" y="4014118"/>
            <a:ext cx="3600450" cy="258323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allpaperscraft.ru/image/stena_kirpich_dyrka_72431_3840x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8640"/>
            <a:ext cx="9133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7350" y="977783"/>
            <a:ext cx="44591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Тане - было одиннадцать </a:t>
            </a:r>
            <a:r>
              <a:rPr lang="ru-RU" sz="2400" dirty="0" smtClean="0"/>
              <a:t>лет. </a:t>
            </a:r>
            <a:r>
              <a:rPr lang="ru-RU" sz="2400" dirty="0"/>
              <a:t>Она родилась 23 января </a:t>
            </a:r>
          </a:p>
          <a:p>
            <a:r>
              <a:rPr lang="ru-RU" sz="2400" dirty="0"/>
              <a:t>1930 года . </a:t>
            </a:r>
            <a:endParaRPr lang="ru-RU" sz="2400" dirty="0" smtClean="0"/>
          </a:p>
          <a:p>
            <a:r>
              <a:rPr lang="ru-RU" sz="2400" dirty="0" smtClean="0"/>
              <a:t>Она </a:t>
            </a:r>
            <a:r>
              <a:rPr lang="ru-RU" sz="2400" dirty="0"/>
              <a:t>была </a:t>
            </a:r>
            <a:r>
              <a:rPr lang="ru-RU" sz="2400" dirty="0" smtClean="0"/>
              <a:t>младшей </a:t>
            </a:r>
            <a:r>
              <a:rPr lang="ru-RU" sz="2400" dirty="0"/>
              <a:t>в семье, всеми </a:t>
            </a:r>
          </a:p>
          <a:p>
            <a:r>
              <a:rPr lang="ru-RU" sz="2400" dirty="0"/>
              <a:t>любимой. Большие серые </a:t>
            </a:r>
          </a:p>
          <a:p>
            <a:r>
              <a:rPr lang="ru-RU" sz="2400" dirty="0"/>
              <a:t>глаза под русой челкой, кофточка-</a:t>
            </a:r>
          </a:p>
          <a:p>
            <a:r>
              <a:rPr lang="ru-RU" sz="2400" dirty="0"/>
              <a:t>матроска, чистый, звонкий </a:t>
            </a:r>
          </a:p>
          <a:p>
            <a:r>
              <a:rPr lang="ru-RU" sz="2400" dirty="0"/>
              <a:t>«ангельский» голос, обещавший </a:t>
            </a:r>
          </a:p>
          <a:p>
            <a:r>
              <a:rPr lang="ru-RU" sz="2400" dirty="0"/>
              <a:t>певческое будущее.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34993" y="0"/>
            <a:ext cx="5837555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/>
              <a:t>Таня Савичева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5" y="977783"/>
            <a:ext cx="4484145" cy="56915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allpaperscraft.ru/image/stena_kirpich_dyrka_72431_3840x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5" y="0"/>
            <a:ext cx="91332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6056" y="1093809"/>
            <a:ext cx="40679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Жене - самой старшей сестре Тани - 32 </a:t>
            </a:r>
            <a:r>
              <a:rPr lang="ru-RU" sz="2400" dirty="0" err="1" smtClean="0"/>
              <a:t>года.Она</a:t>
            </a:r>
            <a:r>
              <a:rPr lang="ru-RU" sz="2400" dirty="0" smtClean="0"/>
              <a:t> </a:t>
            </a:r>
            <a:r>
              <a:rPr lang="ru-RU" sz="2400" dirty="0" smtClean="0"/>
              <a:t>работала</a:t>
            </a:r>
          </a:p>
          <a:p>
            <a:r>
              <a:rPr lang="ru-RU" sz="2400" dirty="0" smtClean="0"/>
              <a:t>вместе с сестрой Ниной на Невском машиностроительном заводе имени </a:t>
            </a:r>
            <a:r>
              <a:rPr lang="ru-RU" sz="2400" dirty="0" smtClean="0"/>
              <a:t>Ленина, </a:t>
            </a:r>
            <a:r>
              <a:rPr lang="ru-RU" sz="2400" dirty="0" smtClean="0"/>
              <a:t>сдавала кровь для спасения раненных на фронте бойцов. Но здоровья уже не хватало.</a:t>
            </a:r>
            <a:endParaRPr lang="ru-RU" sz="2400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58" y="1099286"/>
            <a:ext cx="4463249" cy="5426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6347" y="497"/>
            <a:ext cx="846201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/>
              <a:t>Старшая сестра Женя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869</Words>
  <Application>Microsoft Office PowerPoint</Application>
  <PresentationFormat>Экран (4:3)</PresentationFormat>
  <Paragraphs>75</Paragraphs>
  <Slides>44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Городская</vt:lpstr>
      <vt:lpstr>Звон памяти, мира и радости!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«Трагедия Беслана»</vt:lpstr>
      <vt:lpstr> 1 сентября  2004 года</vt:lpstr>
      <vt:lpstr> 3 сентября  2004 года</vt:lpstr>
      <vt:lpstr> Стенд памяти, расположенный в холле новой школы</vt:lpstr>
      <vt:lpstr> Школьный музей</vt:lpstr>
      <vt:lpstr>Презентация PowerPoint</vt:lpstr>
      <vt:lpstr>Презентация PowerPoint</vt:lpstr>
      <vt:lpstr>Презентация PowerPoint</vt:lpstr>
      <vt:lpstr>Мы хотим мира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Baranzeva</dc:creator>
  <cp:lastModifiedBy>Эльвира</cp:lastModifiedBy>
  <cp:revision>40</cp:revision>
  <dcterms:created xsi:type="dcterms:W3CDTF">2013-09-10T03:46:34Z</dcterms:created>
  <dcterms:modified xsi:type="dcterms:W3CDTF">2024-04-10T12:22:35Z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21C4B76EA7944D0CB862F0C049232D7B_12</vt:lpwstr>
  </property>
  <property fmtid="{D5CDD505-2E9C-101B-9397-08002B2CF9AE}" pid="3" name="KSOProductBuildVer">
    <vt:lpwstr>1049-12.2.0.13518</vt:lpwstr>
  </property>
</Properties>
</file>